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266" r:id="rId6"/>
    <p:sldId id="307" r:id="rId7"/>
    <p:sldId id="308" r:id="rId8"/>
    <p:sldId id="309" r:id="rId9"/>
    <p:sldId id="310" r:id="rId10"/>
    <p:sldId id="305" r:id="rId11"/>
    <p:sldId id="304" r:id="rId12"/>
    <p:sldId id="306" r:id="rId13"/>
    <p:sldId id="311" r:id="rId14"/>
    <p:sldId id="303" r:id="rId15"/>
    <p:sldId id="312" r:id="rId16"/>
    <p:sldId id="313" r:id="rId17"/>
    <p:sldId id="314" r:id="rId1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 snapToGrid="0" snapToObjects="1">
      <p:cViewPr varScale="1">
        <p:scale>
          <a:sx n="107" d="100"/>
          <a:sy n="107" d="100"/>
        </p:scale>
        <p:origin x="-28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59332-095D-4CB2-8892-DC5206C839DC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D76-742F-44C9-80A6-2357C2A1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6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29648-5BE0-4C0A-8DAB-0737B65058F8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3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26AC-EACA-482B-A0FD-9CA293EE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8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4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3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9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6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26AC-EACA-482B-A0FD-9CA293EEA5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0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Mast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8" name="Rectangle 15"/>
          <p:cNvSpPr>
            <a:spLocks noGrp="1" noChangeArrowheads="1"/>
          </p:cNvSpPr>
          <p:nvPr userDrawn="1"/>
        </p:nvSpPr>
        <p:spPr bwMode="auto">
          <a:xfrm>
            <a:off x="0" y="6620607"/>
            <a:ext cx="9144000" cy="25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700" dirty="0">
                <a:latin typeface="Arial Narrow" pitchFamily="-111" charset="0"/>
              </a:rPr>
              <a:t>Purdue University Cooperative Extension Service is an equal access/equal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17486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861564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MISSION AND VISION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3216" y="1588851"/>
            <a:ext cx="4985138" cy="14308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/>
              <a:t>Mission</a:t>
            </a:r>
            <a:r>
              <a:rPr lang="en-US" sz="3000" b="1" dirty="0"/>
              <a:t>:</a:t>
            </a:r>
            <a:r>
              <a:rPr lang="en-US" sz="3000" dirty="0"/>
              <a:t> P</a:t>
            </a:r>
            <a:r>
              <a:rPr lang="en-US" sz="3000" dirty="0" smtClean="0"/>
              <a:t>rovide </a:t>
            </a:r>
            <a:r>
              <a:rPr lang="en-US" sz="3000" dirty="0"/>
              <a:t>real-life educational opportunities </a:t>
            </a:r>
            <a:r>
              <a:rPr lang="en-US" sz="3000" dirty="0" smtClean="0"/>
              <a:t>that develop </a:t>
            </a:r>
            <a:r>
              <a:rPr lang="en-US" sz="3000" dirty="0"/>
              <a:t>young people who </a:t>
            </a:r>
            <a:r>
              <a:rPr lang="en-US" sz="3000" dirty="0" smtClean="0"/>
              <a:t>will have </a:t>
            </a:r>
            <a:r>
              <a:rPr lang="en-US" sz="3000" dirty="0"/>
              <a:t>a positive impact in their communities and the </a:t>
            </a:r>
            <a:r>
              <a:rPr lang="en-US" sz="3000" dirty="0" smtClean="0"/>
              <a:t>world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25583"/>
            <a:ext cx="543088" cy="543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4808" y="3852303"/>
            <a:ext cx="52897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/>
              <a:t/>
            </a:r>
            <a:br>
              <a:rPr lang="en-US" sz="3000" dirty="0"/>
            </a:br>
            <a:r>
              <a:rPr lang="en-US" sz="3000" b="1" dirty="0"/>
              <a:t>Vision:</a:t>
            </a:r>
            <a:r>
              <a:rPr lang="en-US" sz="3000" dirty="0"/>
              <a:t> </a:t>
            </a:r>
            <a:r>
              <a:rPr lang="en-US" sz="3000" dirty="0" smtClean="0"/>
              <a:t>Be </a:t>
            </a:r>
            <a:r>
              <a:rPr lang="en-US" sz="3000" dirty="0"/>
              <a:t>the state’s premier, community-based program empowering young people to reach full </a:t>
            </a:r>
            <a:r>
              <a:rPr lang="en-US" sz="3000" dirty="0" smtClean="0"/>
              <a:t>potential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9" y="1701594"/>
            <a:ext cx="2833132" cy="212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3" y="4438487"/>
            <a:ext cx="2759678" cy="15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8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527" y="1535847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9550" y="1740849"/>
            <a:ext cx="348341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Nutrition facts included for each recipe</a:t>
            </a:r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High school aged students will learn to adjust recipes for special dietary restrictions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949" y="1390956"/>
            <a:ext cx="2063813" cy="50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74" y="747797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SAMPLE LAYOUT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71" y="1381037"/>
            <a:ext cx="7949765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74" y="747797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SAMPLE LAYOUT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83" y="1381038"/>
            <a:ext cx="7946901" cy="51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74" y="747797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Exhibit Guidelines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525" y="1564928"/>
            <a:ext cx="849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Level A: Grade 3- 3 baked cookies and/or frozen.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Level A: Grade 4- 3 muffins that contain an ingredient that is a source of Vitamin A or Vitamin </a:t>
            </a:r>
            <a:r>
              <a:rPr lang="en-US" sz="2400" dirty="0" smtClean="0"/>
              <a:t>C. Preserved option frozen </a:t>
            </a:r>
            <a:r>
              <a:rPr lang="en-US" sz="2400" dirty="0"/>
              <a:t>berries.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Level B: Grade 5- Reduced-fat </a:t>
            </a:r>
            <a:r>
              <a:rPr lang="en-US" sz="2400" dirty="0" smtClean="0"/>
              <a:t>cake.  Preserved option whole-grain </a:t>
            </a:r>
            <a:r>
              <a:rPr lang="en-US" sz="2400" dirty="0"/>
              <a:t>frozen mini-pizza including 4 food groups.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Level B: Grade 6- 3 no-yeast, any shape pretzels or rolled biscuits with a whole grain flour.  </a:t>
            </a:r>
            <a:r>
              <a:rPr lang="en-US" sz="2400" dirty="0" smtClean="0"/>
              <a:t>Preserved option one </a:t>
            </a:r>
            <a:r>
              <a:rPr lang="en-US" sz="2400" dirty="0"/>
              <a:t>package of any frozen vegetable.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Please reference the </a:t>
            </a:r>
            <a:r>
              <a:rPr lang="en-US" dirty="0" smtClean="0"/>
              <a:t>Indiana 4-H Foods Exhibit Guidelines </a:t>
            </a:r>
            <a:r>
              <a:rPr lang="en-US" dirty="0"/>
              <a:t>for </a:t>
            </a:r>
            <a:r>
              <a:rPr lang="en-US" dirty="0" smtClean="0"/>
              <a:t>complete project </a:t>
            </a:r>
            <a:r>
              <a:rPr lang="en-US" dirty="0"/>
              <a:t>revisions, guidelines, and requirements.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74" y="747797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Exhibit Guidelines Cont.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525" y="1564928"/>
            <a:ext cx="84976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Level C: Grade 7, 8, and 9- 3 yeast bread sticks or yeast rolls using a whole grain.  A yeast bread using a whole grain. Invented healthy snack, using 2 food groups.  Preserved options, freezer jam, canned tomato product, canned pickled product or canned pickles.  All using a USDA approved or Ball Blue Book recipe.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Level D: Grade 10, 11, and 12- Baked options, fruit pie, a low-fat or reduced sugar product for a catered meal or special event, product modified for a particular health condition such as diabetes.  Preserved options, pressure canned vegetables, meat or combination product, frozen entrée containing 3 food groups, cooked jam or reduced-sugar fruit spread.  Using USDA approved or Ball Blue Book recipes.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Please reference the </a:t>
            </a:r>
            <a:r>
              <a:rPr lang="en-US" dirty="0" smtClean="0"/>
              <a:t>Indiana 4-H Foods Exhibit Guidelines </a:t>
            </a:r>
            <a:r>
              <a:rPr lang="en-US" dirty="0"/>
              <a:t>for </a:t>
            </a:r>
            <a:r>
              <a:rPr lang="en-US" dirty="0" smtClean="0"/>
              <a:t>complete project </a:t>
            </a:r>
            <a:r>
              <a:rPr lang="en-US" dirty="0"/>
              <a:t>revisions, guidelines, and requirements.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5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94" y="2106706"/>
            <a:ext cx="34834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Focused on healthy </a:t>
            </a:r>
            <a:r>
              <a:rPr lang="en-US" sz="3000" b="1" dirty="0"/>
              <a:t>f</a:t>
            </a:r>
            <a:r>
              <a:rPr lang="en-US" sz="3000" b="1" dirty="0" smtClean="0"/>
              <a:t>ood choices</a:t>
            </a:r>
          </a:p>
          <a:p>
            <a:endParaRPr lang="en-US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Building </a:t>
            </a:r>
            <a:r>
              <a:rPr lang="en-US" sz="3000" b="1" dirty="0"/>
              <a:t>h</a:t>
            </a:r>
            <a:r>
              <a:rPr lang="en-US" sz="3000" b="1" dirty="0" smtClean="0"/>
              <a:t>ealthy </a:t>
            </a:r>
            <a:r>
              <a:rPr lang="en-US" sz="3000" b="1" dirty="0"/>
              <a:t>f</a:t>
            </a:r>
            <a:r>
              <a:rPr lang="en-US" sz="3000" b="1" dirty="0" smtClean="0"/>
              <a:t>ood </a:t>
            </a:r>
            <a:r>
              <a:rPr lang="en-US" sz="3000" b="1" dirty="0"/>
              <a:t>h</a:t>
            </a:r>
            <a:r>
              <a:rPr lang="en-US" sz="3000" b="1" dirty="0" smtClean="0"/>
              <a:t>abits that can be carried to adulthood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90" t="574" b="-1"/>
          <a:stretch/>
        </p:blipFill>
        <p:spPr>
          <a:xfrm>
            <a:off x="774355" y="1661910"/>
            <a:ext cx="3683359" cy="47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3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94" y="1599001"/>
            <a:ext cx="348341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Designed to help youth have fun in the kitchen as they learn:</a:t>
            </a:r>
          </a:p>
          <a:p>
            <a:endParaRPr lang="en-US" sz="10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Basic food prep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To try different foods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Do fun experiments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Go on fact finding missions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3000" b="1" dirty="0" smtClean="0"/>
          </a:p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90" t="574" b="-1"/>
          <a:stretch/>
        </p:blipFill>
        <p:spPr>
          <a:xfrm>
            <a:off x="774355" y="1661910"/>
            <a:ext cx="3683359" cy="47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5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94" y="2095848"/>
            <a:ext cx="348341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Four activity guides based on 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Level A   3-4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Level B	5-6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Level C	7-9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Level D	10-12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prstClr val="black"/>
                </a:solidFill>
              </a:rPr>
              <a:t>Plus Helper’s Guide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b="1" dirty="0" smtClean="0"/>
          </a:p>
          <a:p>
            <a:endParaRPr lang="en-US" sz="1000" b="1" dirty="0" smtClean="0"/>
          </a:p>
          <a:p>
            <a:pPr lvl="1"/>
            <a:endParaRPr lang="en-US" sz="2400" b="1" dirty="0" smtClean="0"/>
          </a:p>
          <a:p>
            <a:endParaRPr lang="en-US" sz="3000" b="1" dirty="0" smtClean="0"/>
          </a:p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90" t="574" b="-1"/>
          <a:stretch/>
        </p:blipFill>
        <p:spPr>
          <a:xfrm>
            <a:off x="774355" y="1661910"/>
            <a:ext cx="3683359" cy="47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94" y="1729810"/>
            <a:ext cx="34834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Each activity guide includes: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healthy </a:t>
            </a:r>
            <a:r>
              <a:rPr lang="en-US" sz="2400" b="1" dirty="0"/>
              <a:t>food </a:t>
            </a:r>
            <a:r>
              <a:rPr lang="en-US" sz="2400" b="1" dirty="0" smtClean="0"/>
              <a:t>selection;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smart </a:t>
            </a:r>
            <a:r>
              <a:rPr lang="en-US" sz="2400" b="1" dirty="0"/>
              <a:t>food </a:t>
            </a:r>
            <a:r>
              <a:rPr lang="en-US" sz="2400" b="1" dirty="0" smtClean="0"/>
              <a:t>purchasing;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food </a:t>
            </a:r>
            <a:r>
              <a:rPr lang="en-US" sz="2400" b="1" dirty="0"/>
              <a:t>safety and </a:t>
            </a:r>
            <a:r>
              <a:rPr lang="en-US" sz="2400" b="1" dirty="0" smtClean="0"/>
              <a:t>science;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food preparation;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food preservation;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careers </a:t>
            </a:r>
            <a:r>
              <a:rPr lang="en-US" sz="2400" b="1" dirty="0"/>
              <a:t>in the food </a:t>
            </a:r>
            <a:r>
              <a:rPr lang="en-US" sz="2400" b="1" dirty="0" smtClean="0"/>
              <a:t>industry</a:t>
            </a:r>
          </a:p>
          <a:p>
            <a:pPr lvl="1"/>
            <a:endParaRPr lang="en-US" sz="2400" b="1" dirty="0" smtClean="0"/>
          </a:p>
          <a:p>
            <a:endParaRPr lang="en-US" sz="3000" b="1" dirty="0" smtClean="0"/>
          </a:p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90" t="574" b="-1"/>
          <a:stretch/>
        </p:blipFill>
        <p:spPr>
          <a:xfrm>
            <a:off x="774355" y="1661910"/>
            <a:ext cx="3683359" cy="47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062265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94" y="1729810"/>
            <a:ext cx="3483417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Recipe preparation encourages increased consumption of</a:t>
            </a:r>
          </a:p>
          <a:p>
            <a:endParaRPr lang="en-US" sz="105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Fruits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Vegetables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Low-fat dairy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Lean protein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Whole grains</a:t>
            </a:r>
          </a:p>
          <a:p>
            <a:endParaRPr lang="en-US" sz="3000" b="1" dirty="0" smtClean="0"/>
          </a:p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1026" name="Picture 2" descr="C:\Users\rmckee\AppData\Local\Temp\SNAGHTML303e79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" y="2287938"/>
            <a:ext cx="3427338" cy="31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7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94" y="2106706"/>
            <a:ext cx="34834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Each activity in the material includes both </a:t>
            </a:r>
          </a:p>
          <a:p>
            <a:endParaRPr lang="en-US" sz="3000" b="1" dirty="0" smtClean="0"/>
          </a:p>
          <a:p>
            <a:pPr lvl="1"/>
            <a:r>
              <a:rPr lang="en-US" sz="3000" b="1" dirty="0" smtClean="0"/>
              <a:t>a Project Skill</a:t>
            </a:r>
          </a:p>
          <a:p>
            <a:pPr lvl="1"/>
            <a:r>
              <a:rPr lang="en-US" sz="3000" b="1" dirty="0" smtClean="0"/>
              <a:t>		and</a:t>
            </a:r>
          </a:p>
          <a:p>
            <a:pPr lvl="1"/>
            <a:r>
              <a:rPr lang="en-US" sz="3000" b="1" dirty="0" smtClean="0"/>
              <a:t>	a Life Skill</a:t>
            </a:r>
          </a:p>
          <a:p>
            <a:endParaRPr lang="en-US" sz="3000" b="1" dirty="0" smtClean="0"/>
          </a:p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25" y="1586006"/>
            <a:ext cx="3861646" cy="49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6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974" y="2106706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94" y="2106706"/>
            <a:ext cx="34834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Recipes focused on balancing healthy food choices with occasional treats</a:t>
            </a:r>
          </a:p>
          <a:p>
            <a:endParaRPr lang="en-US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Portion size is also discussed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90" t="574" b="-1"/>
          <a:stretch/>
        </p:blipFill>
        <p:spPr>
          <a:xfrm>
            <a:off x="774355" y="1661910"/>
            <a:ext cx="3683359" cy="47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73445"/>
            <a:ext cx="813471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300" dirty="0" smtClean="0">
                <a:solidFill>
                  <a:srgbClr val="D19B23"/>
                </a:solidFill>
                <a:latin typeface="Impact"/>
                <a:cs typeface="Impact"/>
              </a:rPr>
              <a:t>INDIANA 4-H FOODS PROJECT 2015</a:t>
            </a:r>
            <a:endParaRPr lang="en-US" sz="43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527" y="1535847"/>
            <a:ext cx="8347160" cy="4266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3" y="210593"/>
            <a:ext cx="543088" cy="543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1360" y="1390955"/>
            <a:ext cx="34834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Nutrition facts included for each recipe</a:t>
            </a:r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Includes challenges to increase nutritional value of recipes by adding or deleting ingredients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89" y="1535847"/>
            <a:ext cx="2152381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8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0910c897-6fb2-4940-9fea-7fcd576e97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1B2A4B1C1324DA561C00B250FFCD4" ma:contentTypeVersion="2" ma:contentTypeDescription="Create a new document." ma:contentTypeScope="" ma:versionID="2977c7b0276a6528e7ee837057e7a10b">
  <xsd:schema xmlns:xsd="http://www.w3.org/2001/XMLSchema" xmlns:xs="http://www.w3.org/2001/XMLSchema" xmlns:p="http://schemas.microsoft.com/office/2006/metadata/properties" xmlns:ns2="0910c897-6fb2-4940-9fea-7fcd576e97b3" targetNamespace="http://schemas.microsoft.com/office/2006/metadata/properties" ma:root="true" ma:fieldsID="40f985bbe55f09862414ae033ae92f0a" ns2:_="">
    <xsd:import namespace="0910c897-6fb2-4940-9fea-7fcd576e97b3"/>
    <xsd:element name="properties">
      <xsd:complexType>
        <xsd:sequence>
          <xsd:element name="documentManagement">
            <xsd:complexType>
              <xsd:all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0c897-6fb2-4940-9fea-7fcd576e97b3" elementFormDefault="qualified">
    <xsd:import namespace="http://schemas.microsoft.com/office/2006/documentManagement/types"/>
    <xsd:import namespace="http://schemas.microsoft.com/office/infopath/2007/PartnerControls"/>
    <xsd:element name="Section" ma:index="8" nillable="true" ma:displayName="Section" ma:internalName="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64C48-007F-4CBD-8B7B-4D870E7DA8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347EA9-6602-4A1F-A0B0-4178BA9FC1DC}">
  <ds:schemaRefs>
    <ds:schemaRef ds:uri="http://schemas.microsoft.com/office/2006/metadata/properties"/>
    <ds:schemaRef ds:uri="http://purl.org/dc/terms/"/>
    <ds:schemaRef ds:uri="0910c897-6fb2-4940-9fea-7fcd576e97b3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7DFEE7-407D-4C9F-A5D0-C449DA8BC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0c897-6fb2-4940-9fea-7fcd576e9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530</Words>
  <Application>Microsoft Macintosh PowerPoint</Application>
  <PresentationFormat>On-screen Show (4:3)</PresentationFormat>
  <Paragraphs>102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AgComm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Leigh Smith</dc:creator>
  <cp:lastModifiedBy>JOHN EMERSON</cp:lastModifiedBy>
  <cp:revision>78</cp:revision>
  <cp:lastPrinted>2015-03-30T15:20:15Z</cp:lastPrinted>
  <dcterms:created xsi:type="dcterms:W3CDTF">2012-10-30T19:11:03Z</dcterms:created>
  <dcterms:modified xsi:type="dcterms:W3CDTF">2015-05-28T18:46:22Z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0x0101009B91B2A4B1C1324DA561C00B250FFCD4</vt:lpwstr>
  </property>
</Properties>
</file>