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bookmarkIdSeed="2">
  <p:sldMasterIdLst>
    <p:sldMasterId id="2147483648" r:id="rId4"/>
  </p:sldMasterIdLst>
  <p:notesMasterIdLst>
    <p:notesMasterId r:id="rId22"/>
  </p:notesMasterIdLst>
  <p:sldIdLst>
    <p:sldId id="267" r:id="rId5"/>
    <p:sldId id="268" r:id="rId6"/>
    <p:sldId id="273" r:id="rId7"/>
    <p:sldId id="272" r:id="rId8"/>
    <p:sldId id="270" r:id="rId9"/>
    <p:sldId id="275" r:id="rId10"/>
    <p:sldId id="276" r:id="rId11"/>
    <p:sldId id="277" r:id="rId12"/>
    <p:sldId id="278" r:id="rId13"/>
    <p:sldId id="285" r:id="rId14"/>
    <p:sldId id="274" r:id="rId15"/>
    <p:sldId id="281" r:id="rId16"/>
    <p:sldId id="282" r:id="rId17"/>
    <p:sldId id="279" r:id="rId18"/>
    <p:sldId id="280" r:id="rId19"/>
    <p:sldId id="286" r:id="rId20"/>
    <p:sldId id="271" r:id="rId21"/>
  </p:sldIdLst>
  <p:sldSz cx="12192000" cy="6858000"/>
  <p:notesSz cx="6858000" cy="9144000"/>
  <p:embeddedFontLst>
    <p:embeddedFont>
      <p:font typeface="Franklin Gothic Book" panose="020B0503020102020204" pitchFamily="34" charset="0"/>
      <p:regular r:id="rId23"/>
      <p:italic r:id="rId24"/>
    </p:embeddedFont>
    <p:embeddedFont>
      <p:font typeface="Franklin Gothic Medium" panose="020B0603020102020204" pitchFamily="34" charset="0"/>
      <p:regular r:id="rId25"/>
      <p:italic r:id="rId26"/>
    </p:embeddedFont>
    <p:embeddedFont>
      <p:font typeface="Franklin Gothic Medium Cond" panose="020B0606030402020204"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991"/>
    <a:srgbClr val="DDB945"/>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77845" autoAdjust="0"/>
  </p:normalViewPr>
  <p:slideViewPr>
    <p:cSldViewPr snapToGrid="0">
      <p:cViewPr varScale="1">
        <p:scale>
          <a:sx n="82" d="100"/>
          <a:sy n="82" d="100"/>
        </p:scale>
        <p:origin x="834" y="96"/>
      </p:cViewPr>
      <p:guideLst>
        <p:guide orient="horz" pos="1080"/>
        <p:guide pos="31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2</a:t>
            </a:fld>
            <a:endParaRPr lang="en-US"/>
          </a:p>
        </p:txBody>
      </p:sp>
    </p:spTree>
    <p:extLst>
      <p:ext uri="{BB962C8B-B14F-4D97-AF65-F5344CB8AC3E}">
        <p14:creationId xmlns:p14="http://schemas.microsoft.com/office/powerpoint/2010/main" val="173039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3</a:t>
            </a:fld>
            <a:endParaRPr lang="en-US"/>
          </a:p>
        </p:txBody>
      </p:sp>
    </p:spTree>
    <p:extLst>
      <p:ext uri="{BB962C8B-B14F-4D97-AF65-F5344CB8AC3E}">
        <p14:creationId xmlns:p14="http://schemas.microsoft.com/office/powerpoint/2010/main" val="260030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program is based on the widely used family resilience framework developed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Froma</a:t>
            </a:r>
            <a:r>
              <a:rPr lang="en-US" sz="1800" dirty="0">
                <a:effectLst/>
                <a:latin typeface="Calibri" panose="020F0502020204030204" pitchFamily="34" charset="0"/>
                <a:ea typeface="Calibri" panose="020F0502020204030204" pitchFamily="34" charset="0"/>
                <a:cs typeface="Times New Roman" panose="02020603050405020304" pitchFamily="18" charset="0"/>
              </a:rPr>
              <a:t> Walsh (Walsh, 2016).  It is organized into nine modules corresponding to key skills characterizing families that display resilience in the face of adversity (Ruiz et al., 2020)</a:t>
            </a:r>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FT was designed to be accessible and feasible for families regardless of their constraints – materials could be accessed by computers, mobile devices, and in some communities, via paper copies.  </a:t>
            </a:r>
          </a:p>
          <a:p>
            <a:r>
              <a:rPr lang="en-US" sz="1800" dirty="0">
                <a:effectLst/>
                <a:latin typeface="Times New Roman" panose="02020603050405020304" pitchFamily="18" charset="0"/>
                <a:ea typeface="Times New Roman" panose="02020603050405020304" pitchFamily="18" charset="0"/>
              </a:rPr>
              <a:t>FT promotes resilience via activities that can be carried out as part of daily life, at whatever level of effort families feel able to expend at a given time and wherever they are (e.g., even if they are displaced from their homes and living temporarily elsewhere or moving around).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current project will allow us to further enhance extant FT materials as well as make the streamlined and clarified program materials more widely available to the public and educators via Purdue CES and EDEN.</a:t>
            </a:r>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4</a:t>
            </a:fld>
            <a:endParaRPr lang="en-US"/>
          </a:p>
        </p:txBody>
      </p:sp>
    </p:spTree>
    <p:extLst>
      <p:ext uri="{BB962C8B-B14F-4D97-AF65-F5344CB8AC3E}">
        <p14:creationId xmlns:p14="http://schemas.microsoft.com/office/powerpoint/2010/main" val="200460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Aim 1: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Tailor existing FT materials so they are suitable for use in the aftermath of multiple kinds of disasters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We will identify the unique needs of families in the aftermath of disasters with respect to building family resilience and tailor existing FT materials to the identified needs. Short-term outcomes include increased knowledge among CES professionals about family resilience and disasters. The mid-term outcome of increased preparedness of CES professionals to serve families in the aftermath of disasters will support a longer-term outcome that family resilience will increase.</a:t>
            </a:r>
          </a:p>
          <a:p>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Aim 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Develop an implementation plan for rolling out revised FT materials in response to disasters in Indiana </a:t>
            </a:r>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will create a manual to facilitate Extension Educators' implementation of FT in response to disasters and disseminate the materials, manual, and implementation plan. Short-term outcomes include increased knowledge among CES professionals about available tools and plans for disaster response. The mid-term outcome of having a mechanism in place for implementing the FT program in the aftermath of disaster will facilitate a longer-term outcome that the CES will better support families after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5</a:t>
            </a:fld>
            <a:endParaRPr lang="en-US"/>
          </a:p>
        </p:txBody>
      </p:sp>
    </p:spTree>
    <p:extLst>
      <p:ext uri="{BB962C8B-B14F-4D97-AF65-F5344CB8AC3E}">
        <p14:creationId xmlns:p14="http://schemas.microsoft.com/office/powerpoint/2010/main" val="6129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6</a:t>
            </a:fld>
            <a:endParaRPr lang="en-US"/>
          </a:p>
        </p:txBody>
      </p:sp>
    </p:spTree>
    <p:extLst>
      <p:ext uri="{BB962C8B-B14F-4D97-AF65-F5344CB8AC3E}">
        <p14:creationId xmlns:p14="http://schemas.microsoft.com/office/powerpoint/2010/main" val="252071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14</a:t>
            </a:fld>
            <a:endParaRPr lang="en-US"/>
          </a:p>
        </p:txBody>
      </p:sp>
    </p:spTree>
    <p:extLst>
      <p:ext uri="{BB962C8B-B14F-4D97-AF65-F5344CB8AC3E}">
        <p14:creationId xmlns:p14="http://schemas.microsoft.com/office/powerpoint/2010/main" val="962094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dirty="0"/>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purdue.edu/hhs/families-togethe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023257" y="949124"/>
            <a:ext cx="7763458" cy="1648780"/>
          </a:xfrm>
        </p:spPr>
        <p:txBody>
          <a:bodyPr/>
          <a:lstStyle/>
          <a:p>
            <a:r>
              <a:rPr lang="en-US" dirty="0"/>
              <a:t>Supporting Family Resilience in the Aftermath of Disaster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a:lstStyle/>
          <a:p>
            <a:r>
              <a:rPr lang="en-US" sz="2800" dirty="0"/>
              <a:t>Families Tackling Tough Times Together</a:t>
            </a: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a:xfrm>
            <a:off x="10464968" y="6214525"/>
            <a:ext cx="1404511" cy="449263"/>
          </a:xfrm>
        </p:spPr>
        <p:txBody>
          <a:bodyPr/>
          <a:lstStyle/>
          <a:p>
            <a:fld id="{FAD8BB1E-87B1-1640-9648-A71604FF880A}" type="datetime1">
              <a:rPr lang="en-US" smtClean="0">
                <a:solidFill>
                  <a:schemeClr val="tx1"/>
                </a:solidFill>
              </a:rPr>
              <a:t>11/21/2024</a:t>
            </a:fld>
            <a:endParaRPr lang="en-US" dirty="0">
              <a:solidFill>
                <a:schemeClr val="tx1"/>
              </a:solidFill>
            </a:endParaRPr>
          </a:p>
        </p:txBody>
      </p:sp>
      <p:sp>
        <p:nvSpPr>
          <p:cNvPr id="5" name="Text Placeholder 3">
            <a:extLst>
              <a:ext uri="{FF2B5EF4-FFF2-40B4-BE49-F238E27FC236}">
                <a16:creationId xmlns:a16="http://schemas.microsoft.com/office/drawing/2014/main" id="{3BB085A4-85D0-E7E4-5609-11E10811FF22}"/>
              </a:ext>
            </a:extLst>
          </p:cNvPr>
          <p:cNvSpPr txBox="1">
            <a:spLocks/>
          </p:cNvSpPr>
          <p:nvPr/>
        </p:nvSpPr>
        <p:spPr>
          <a:xfrm>
            <a:off x="1023257" y="3663490"/>
            <a:ext cx="7763458" cy="177139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1600" b="0"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Kristine Marceau, PhD, PI; </a:t>
            </a:r>
            <a:r>
              <a:rPr lang="en-US" dirty="0">
                <a:solidFill>
                  <a:schemeClr val="bg1"/>
                </a:solidFill>
                <a:ea typeface="Calibri" panose="020F0502020204030204" pitchFamily="34" charset="0"/>
                <a:cs typeface="Times New Roman"/>
              </a:rPr>
              <a:t>Cezanne Elias, PhD, Co-PI; </a:t>
            </a:r>
            <a:r>
              <a:rPr lang="en-US" dirty="0">
                <a:solidFill>
                  <a:schemeClr val="bg1"/>
                </a:solidFill>
                <a:ea typeface="Calibri" panose="020F0502020204030204" pitchFamily="34" charset="0"/>
                <a:cs typeface="Times New Roman" panose="02020603050405020304" pitchFamily="18" charset="0"/>
              </a:rPr>
              <a:t>Kelsie Muller, MS, Co-I; </a:t>
            </a:r>
            <a:r>
              <a:rPr lang="en-US" i="0" dirty="0">
                <a:solidFill>
                  <a:schemeClr val="bg1"/>
                </a:solidFill>
                <a:effectLst/>
                <a:cs typeface="Times New Roman"/>
              </a:rPr>
              <a:t>Shelley MacDermid Wadsworth, MBA, PhD</a:t>
            </a:r>
            <a:r>
              <a:rPr lang="en-US" dirty="0">
                <a:solidFill>
                  <a:schemeClr val="bg1"/>
                </a:solidFill>
              </a:rPr>
              <a:t>, Co-I;  Linda Curley, MS, Lead Extension Educator</a:t>
            </a:r>
          </a:p>
          <a:p>
            <a:r>
              <a:rPr lang="en-US" dirty="0">
                <a:solidFill>
                  <a:schemeClr val="bg1"/>
                </a:solidFill>
              </a:rPr>
              <a:t>Purdue University </a:t>
            </a:r>
          </a:p>
          <a:p>
            <a:endParaRPr lang="en-US" dirty="0">
              <a:solidFill>
                <a:schemeClr val="bg1"/>
              </a:solidFill>
            </a:endParaRPr>
          </a:p>
          <a:p>
            <a:r>
              <a:rPr lang="en-US" sz="1600" dirty="0">
                <a:latin typeface="Times New Roman" panose="02020603050405020304" pitchFamily="18" charset="0"/>
                <a:ea typeface="Calibri" panose="020F0502020204030204" pitchFamily="34" charset="0"/>
                <a:cs typeface="Times New Roman" panose="02020603050405020304" pitchFamily="18" charset="0"/>
              </a:rPr>
              <a:t>Project </a:t>
            </a:r>
            <a:r>
              <a:rPr lang="en-US" dirty="0">
                <a:latin typeface="Times New Roman" panose="02020603050405020304" pitchFamily="18" charset="0"/>
                <a:ea typeface="Calibri" panose="020F0502020204030204" pitchFamily="34" charset="0"/>
                <a:cs typeface="Times New Roman" panose="02020603050405020304" pitchFamily="18" charset="0"/>
              </a:rPr>
              <a:t>Period</a:t>
            </a:r>
            <a:r>
              <a:rPr lang="en-US" sz="1600" dirty="0">
                <a:latin typeface="Times New Roman" panose="02020603050405020304" pitchFamily="18" charset="0"/>
                <a:ea typeface="Calibri" panose="020F0502020204030204" pitchFamily="34" charset="0"/>
                <a:cs typeface="Times New Roman" panose="02020603050405020304" pitchFamily="18" charset="0"/>
              </a:rPr>
              <a:t>: 0</a:t>
            </a:r>
            <a:r>
              <a:rPr lang="en-US" dirty="0">
                <a:latin typeface="Times New Roman" panose="02020603050405020304" pitchFamily="18" charset="0"/>
                <a:ea typeface="Calibri" panose="020F0502020204030204" pitchFamily="34" charset="0"/>
                <a:cs typeface="Times New Roman" panose="02020603050405020304" pitchFamily="18" charset="0"/>
              </a:rPr>
              <a:t>9/01/</a:t>
            </a:r>
            <a:r>
              <a:rPr lang="en-US" sz="1600" dirty="0">
                <a:latin typeface="Times New Roman" panose="02020603050405020304" pitchFamily="18" charset="0"/>
                <a:ea typeface="Calibri" panose="020F0502020204030204" pitchFamily="34" charset="0"/>
                <a:cs typeface="Times New Roman" panose="02020603050405020304" pitchFamily="18" charset="0"/>
              </a:rPr>
              <a:t>2024-08/31/2026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chemeClr val="bg1"/>
              </a:solidFill>
            </a:endParaRP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77AA0-2F1A-1E41-4482-7F2E3EEAFF6F}"/>
              </a:ext>
            </a:extLst>
          </p:cNvPr>
          <p:cNvSpPr>
            <a:spLocks noGrp="1"/>
          </p:cNvSpPr>
          <p:nvPr>
            <p:ph type="body" sz="quarter" idx="11"/>
          </p:nvPr>
        </p:nvSpPr>
        <p:spPr/>
        <p:txBody>
          <a:bodyPr/>
          <a:lstStyle/>
          <a:p>
            <a:r>
              <a:rPr lang="en-US" dirty="0"/>
              <a:t>Draft courtesy of Linda Curley</a:t>
            </a:r>
          </a:p>
        </p:txBody>
      </p:sp>
      <p:sp>
        <p:nvSpPr>
          <p:cNvPr id="3" name="Text Placeholder 2">
            <a:extLst>
              <a:ext uri="{FF2B5EF4-FFF2-40B4-BE49-F238E27FC236}">
                <a16:creationId xmlns:a16="http://schemas.microsoft.com/office/drawing/2014/main" id="{140C8935-1046-7219-0916-5D292CD971CC}"/>
              </a:ext>
            </a:extLst>
          </p:cNvPr>
          <p:cNvSpPr>
            <a:spLocks noGrp="1"/>
          </p:cNvSpPr>
          <p:nvPr>
            <p:ph type="body" sz="quarter" idx="10"/>
          </p:nvPr>
        </p:nvSpPr>
        <p:spPr/>
        <p:txBody>
          <a:bodyPr/>
          <a:lstStyle/>
          <a:p>
            <a:r>
              <a:rPr lang="en-US" dirty="0"/>
              <a:t>Key considerations for adaptations of FT materials: Using a hands-on or activity-driven approach…</a:t>
            </a:r>
          </a:p>
          <a:p>
            <a:pPr marL="285750" indent="-285750">
              <a:buFont typeface="Arial" panose="020B0604020202020204" pitchFamily="34" charset="0"/>
              <a:buChar char="•"/>
            </a:pPr>
            <a:r>
              <a:rPr lang="en-US" dirty="0"/>
              <a:t>Families needs come first – embracing creativity in program delivery.</a:t>
            </a:r>
          </a:p>
          <a:p>
            <a:pPr marL="285750" indent="-285750">
              <a:buFont typeface="Arial" panose="020B0604020202020204" pitchFamily="34" charset="0"/>
              <a:buChar char="•"/>
            </a:pPr>
            <a:r>
              <a:rPr lang="en-US" dirty="0"/>
              <a:t>Focus on preparedness – (FEMA, STEP, STEP Up, EDEN)</a:t>
            </a:r>
          </a:p>
          <a:p>
            <a:pPr marL="285750" indent="-285750">
              <a:buFont typeface="Arial" panose="020B0604020202020204" pitchFamily="34" charset="0"/>
              <a:buChar char="•"/>
            </a:pPr>
            <a:r>
              <a:rPr lang="en-US" dirty="0"/>
              <a:t>Focus on optimism, positive attitude, identifying feelings, strong communication, connectedness (for child/youth and adults)</a:t>
            </a:r>
          </a:p>
          <a:p>
            <a:pPr marL="285750" indent="-285750">
              <a:buFont typeface="Arial" panose="020B0604020202020204" pitchFamily="34" charset="0"/>
              <a:buChar char="•"/>
            </a:pPr>
            <a:r>
              <a:rPr lang="en-US" dirty="0"/>
              <a:t>Focus on identifying or building social networks - family, friends, social services, social support (for child/youth and adults)</a:t>
            </a:r>
          </a:p>
          <a:p>
            <a:pPr marL="285750" indent="-285750">
              <a:buFont typeface="Arial" panose="020B0604020202020204" pitchFamily="34" charset="0"/>
              <a:buChar char="•"/>
            </a:pPr>
            <a:r>
              <a:rPr lang="en-US" dirty="0"/>
              <a:t>Creating an action plan – collaborative problem-solving, developing coping mechanisms for self, family, and community</a:t>
            </a:r>
          </a:p>
          <a:p>
            <a:endParaRPr lang="en-US" dirty="0"/>
          </a:p>
          <a:p>
            <a:r>
              <a:rPr lang="en-US" dirty="0"/>
              <a:t>Consider as a stand-alone (e.g., handouts for families, linked to social media posted, back to school materials, provided at fairs and shelters) and/or as companion materials to other programs</a:t>
            </a:r>
          </a:p>
        </p:txBody>
      </p:sp>
      <p:sp>
        <p:nvSpPr>
          <p:cNvPr id="4" name="Title 3">
            <a:extLst>
              <a:ext uri="{FF2B5EF4-FFF2-40B4-BE49-F238E27FC236}">
                <a16:creationId xmlns:a16="http://schemas.microsoft.com/office/drawing/2014/main" id="{43427913-9063-9B2D-9D37-A4EC5F112116}"/>
              </a:ext>
            </a:extLst>
          </p:cNvPr>
          <p:cNvSpPr>
            <a:spLocks noGrp="1"/>
          </p:cNvSpPr>
          <p:nvPr>
            <p:ph type="title"/>
          </p:nvPr>
        </p:nvSpPr>
        <p:spPr/>
        <p:txBody>
          <a:bodyPr>
            <a:normAutofit fontScale="90000"/>
          </a:bodyPr>
          <a:lstStyle/>
          <a:p>
            <a:r>
              <a:rPr lang="en-US" dirty="0"/>
              <a:t>Guiding Framework</a:t>
            </a:r>
          </a:p>
        </p:txBody>
      </p:sp>
      <p:sp>
        <p:nvSpPr>
          <p:cNvPr id="5" name="Slide Number Placeholder 4">
            <a:extLst>
              <a:ext uri="{FF2B5EF4-FFF2-40B4-BE49-F238E27FC236}">
                <a16:creationId xmlns:a16="http://schemas.microsoft.com/office/drawing/2014/main" id="{C7192FDA-F780-BB4A-D8FA-A57CB6CD8E66}"/>
              </a:ext>
            </a:extLst>
          </p:cNvPr>
          <p:cNvSpPr>
            <a:spLocks noGrp="1"/>
          </p:cNvSpPr>
          <p:nvPr>
            <p:ph type="sldNum" sz="quarter" idx="12"/>
          </p:nvPr>
        </p:nvSpPr>
        <p:spPr/>
        <p:txBody>
          <a:bodyPr/>
          <a:lstStyle/>
          <a:p>
            <a:fld id="{3086EA1D-707D-B54C-8FFB-433BD1A27D0B}" type="slidenum">
              <a:rPr lang="en-US" smtClean="0"/>
              <a:pPr/>
              <a:t>10</a:t>
            </a:fld>
            <a:endParaRPr lang="en-US" dirty="0"/>
          </a:p>
        </p:txBody>
      </p:sp>
    </p:spTree>
    <p:extLst>
      <p:ext uri="{BB962C8B-B14F-4D97-AF65-F5344CB8AC3E}">
        <p14:creationId xmlns:p14="http://schemas.microsoft.com/office/powerpoint/2010/main" val="194915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8700D-72F6-730F-6913-48A6DFE5702C}"/>
              </a:ext>
            </a:extLst>
          </p:cNvPr>
          <p:cNvSpPr>
            <a:spLocks noGrp="1"/>
          </p:cNvSpPr>
          <p:nvPr>
            <p:ph type="body" sz="quarter" idx="11"/>
          </p:nvPr>
        </p:nvSpPr>
        <p:spPr/>
        <p:txBody>
          <a:bodyPr/>
          <a:lstStyle/>
          <a:p>
            <a:r>
              <a:rPr lang="en-US" dirty="0"/>
              <a:t>Brief 3-5 minute survey</a:t>
            </a:r>
          </a:p>
        </p:txBody>
      </p:sp>
      <p:sp>
        <p:nvSpPr>
          <p:cNvPr id="3" name="Text Placeholder 2">
            <a:extLst>
              <a:ext uri="{FF2B5EF4-FFF2-40B4-BE49-F238E27FC236}">
                <a16:creationId xmlns:a16="http://schemas.microsoft.com/office/drawing/2014/main" id="{AC2B65C5-5EBC-6BCE-E83F-1A1C71C33BF1}"/>
              </a:ext>
            </a:extLst>
          </p:cNvPr>
          <p:cNvSpPr>
            <a:spLocks noGrp="1"/>
          </p:cNvSpPr>
          <p:nvPr>
            <p:ph type="body" sz="quarter" idx="10"/>
          </p:nvPr>
        </p:nvSpPr>
        <p:spPr/>
        <p:txBody>
          <a:bodyPr/>
          <a:lstStyle/>
          <a:p>
            <a:r>
              <a:rPr lang="en-US" dirty="0"/>
              <a:t>Purpose: </a:t>
            </a:r>
            <a:r>
              <a:rPr lang="en-US" dirty="0">
                <a:effectLst/>
              </a:rPr>
              <a:t>to learn about the disasters extension educators around the state have experienced in their community, their perceptions of the needs of families in those situations, and the resources, initiatives, and/or activities that have proven most successful in disasters in their communities in the past.</a:t>
            </a:r>
          </a:p>
          <a:p>
            <a:endParaRPr lang="en-US" dirty="0"/>
          </a:p>
          <a:p>
            <a:r>
              <a:rPr lang="en-US" dirty="0">
                <a:effectLst/>
              </a:rPr>
              <a:t>This study was approved by Purdue University IRB #: IRB-2024-1425 “Supporting Family Resilience in the Aftermath of Disasters”. There was no participant compensation</a:t>
            </a:r>
          </a:p>
          <a:p>
            <a:br>
              <a:rPr lang="en-US" dirty="0">
                <a:effectLst/>
              </a:rPr>
            </a:br>
            <a:endParaRPr lang="en-US" dirty="0">
              <a:effectLst/>
            </a:endParaRPr>
          </a:p>
          <a:p>
            <a:br>
              <a:rPr lang="en-US" dirty="0">
                <a:effectLst/>
              </a:rPr>
            </a:br>
            <a:r>
              <a:rPr lang="en-US" dirty="0">
                <a:effectLst/>
              </a:rPr>
              <a:t>Full results are available in the attached .html document</a:t>
            </a:r>
            <a:endParaRPr lang="en-US" dirty="0"/>
          </a:p>
        </p:txBody>
      </p:sp>
      <p:sp>
        <p:nvSpPr>
          <p:cNvPr id="4" name="Title 3">
            <a:extLst>
              <a:ext uri="{FF2B5EF4-FFF2-40B4-BE49-F238E27FC236}">
                <a16:creationId xmlns:a16="http://schemas.microsoft.com/office/drawing/2014/main" id="{C8ABD1C6-67C0-3FEF-9E37-DF5A5FF7B2E2}"/>
              </a:ext>
            </a:extLst>
          </p:cNvPr>
          <p:cNvSpPr>
            <a:spLocks noGrp="1"/>
          </p:cNvSpPr>
          <p:nvPr>
            <p:ph type="title"/>
          </p:nvPr>
        </p:nvSpPr>
        <p:spPr/>
        <p:txBody>
          <a:bodyPr>
            <a:normAutofit fontScale="90000"/>
          </a:bodyPr>
          <a:lstStyle/>
          <a:p>
            <a:r>
              <a:rPr lang="en-US" dirty="0"/>
              <a:t>Preliminary Results from Educator Survey</a:t>
            </a:r>
          </a:p>
        </p:txBody>
      </p:sp>
      <p:sp>
        <p:nvSpPr>
          <p:cNvPr id="5" name="Slide Number Placeholder 4">
            <a:extLst>
              <a:ext uri="{FF2B5EF4-FFF2-40B4-BE49-F238E27FC236}">
                <a16:creationId xmlns:a16="http://schemas.microsoft.com/office/drawing/2014/main" id="{7B5CE1A2-DA1C-4993-9011-680A5C2EBAF2}"/>
              </a:ext>
            </a:extLst>
          </p:cNvPr>
          <p:cNvSpPr>
            <a:spLocks noGrp="1"/>
          </p:cNvSpPr>
          <p:nvPr>
            <p:ph type="sldNum" sz="quarter" idx="12"/>
          </p:nvPr>
        </p:nvSpPr>
        <p:spPr/>
        <p:txBody>
          <a:bodyPr/>
          <a:lstStyle/>
          <a:p>
            <a:fld id="{3086EA1D-707D-B54C-8FFB-433BD1A27D0B}" type="slidenum">
              <a:rPr lang="en-US" smtClean="0"/>
              <a:pPr/>
              <a:t>11</a:t>
            </a:fld>
            <a:endParaRPr lang="en-US" dirty="0"/>
          </a:p>
        </p:txBody>
      </p:sp>
    </p:spTree>
    <p:extLst>
      <p:ext uri="{BB962C8B-B14F-4D97-AF65-F5344CB8AC3E}">
        <p14:creationId xmlns:p14="http://schemas.microsoft.com/office/powerpoint/2010/main" val="427786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5EB2DD-4B9A-FAA2-80E6-33E6D92E8ADE}"/>
              </a:ext>
            </a:extLst>
          </p:cNvPr>
          <p:cNvSpPr>
            <a:spLocks noGrp="1"/>
          </p:cNvSpPr>
          <p:nvPr>
            <p:ph type="body" sz="quarter" idx="10"/>
          </p:nvPr>
        </p:nvSpPr>
        <p:spPr/>
        <p:txBody>
          <a:bodyPr/>
          <a:lstStyle/>
          <a:p>
            <a:r>
              <a:rPr lang="en-US" b="1" dirty="0"/>
              <a:t>Top responses:</a:t>
            </a:r>
          </a:p>
          <a:p>
            <a:r>
              <a:rPr lang="en-US" dirty="0"/>
              <a:t>Ice storms</a:t>
            </a:r>
          </a:p>
          <a:p>
            <a:r>
              <a:rPr lang="en-US" dirty="0"/>
              <a:t>Tornadoes</a:t>
            </a:r>
          </a:p>
          <a:p>
            <a:r>
              <a:rPr lang="en-US" dirty="0"/>
              <a:t>Droughts- last 6 months especially</a:t>
            </a:r>
          </a:p>
          <a:p>
            <a:endParaRPr lang="en-US" dirty="0"/>
          </a:p>
          <a:p>
            <a:r>
              <a:rPr lang="en-US" i="1" dirty="0"/>
              <a:t>Perceived problems</a:t>
            </a:r>
          </a:p>
          <a:p>
            <a:r>
              <a:rPr lang="en-US" dirty="0"/>
              <a:t>(in other communities)</a:t>
            </a:r>
          </a:p>
          <a:p>
            <a:r>
              <a:rPr lang="en-US" dirty="0"/>
              <a:t>Winter storms (last 1-2 years)</a:t>
            </a:r>
          </a:p>
          <a:p>
            <a:r>
              <a:rPr lang="en-US" dirty="0"/>
              <a:t>Heat waves, tornadoes, and flooding</a:t>
            </a:r>
          </a:p>
          <a:p>
            <a:pPr marL="285750" indent="-285750">
              <a:buFontTx/>
              <a:buChar char="-"/>
            </a:pPr>
            <a:r>
              <a:rPr lang="en-US" dirty="0"/>
              <a:t>(last 6mo)</a:t>
            </a:r>
          </a:p>
          <a:p>
            <a:r>
              <a:rPr lang="en-US" dirty="0"/>
              <a:t>Extended power outages (6mo-2y)</a:t>
            </a:r>
          </a:p>
          <a:p>
            <a:r>
              <a:rPr lang="en-US" dirty="0"/>
              <a:t>Community and school safety (6mo)</a:t>
            </a:r>
          </a:p>
          <a:p>
            <a:endParaRPr lang="en-US" dirty="0"/>
          </a:p>
        </p:txBody>
      </p:sp>
      <p:sp>
        <p:nvSpPr>
          <p:cNvPr id="4" name="Title 3">
            <a:extLst>
              <a:ext uri="{FF2B5EF4-FFF2-40B4-BE49-F238E27FC236}">
                <a16:creationId xmlns:a16="http://schemas.microsoft.com/office/drawing/2014/main" id="{A61D85D4-8660-AA99-8DF9-FCF6058ABFDB}"/>
              </a:ext>
            </a:extLst>
          </p:cNvPr>
          <p:cNvSpPr>
            <a:spLocks noGrp="1"/>
          </p:cNvSpPr>
          <p:nvPr>
            <p:ph type="title"/>
          </p:nvPr>
        </p:nvSpPr>
        <p:spPr/>
        <p:txBody>
          <a:bodyPr>
            <a:normAutofit fontScale="90000"/>
          </a:bodyPr>
          <a:lstStyle/>
          <a:p>
            <a:r>
              <a:rPr lang="en-US" dirty="0"/>
              <a:t>Disasters Experienced</a:t>
            </a:r>
          </a:p>
        </p:txBody>
      </p:sp>
      <p:sp>
        <p:nvSpPr>
          <p:cNvPr id="5" name="Slide Number Placeholder 4">
            <a:extLst>
              <a:ext uri="{FF2B5EF4-FFF2-40B4-BE49-F238E27FC236}">
                <a16:creationId xmlns:a16="http://schemas.microsoft.com/office/drawing/2014/main" id="{B3C28D1B-2128-E506-36A8-2A26A3B5EF6A}"/>
              </a:ext>
            </a:extLst>
          </p:cNvPr>
          <p:cNvSpPr>
            <a:spLocks noGrp="1"/>
          </p:cNvSpPr>
          <p:nvPr>
            <p:ph type="sldNum" sz="quarter" idx="12"/>
          </p:nvPr>
        </p:nvSpPr>
        <p:spPr/>
        <p:txBody>
          <a:bodyPr/>
          <a:lstStyle/>
          <a:p>
            <a:fld id="{3086EA1D-707D-B54C-8FFB-433BD1A27D0B}" type="slidenum">
              <a:rPr lang="en-US" smtClean="0"/>
              <a:pPr/>
              <a:t>12</a:t>
            </a:fld>
            <a:endParaRPr lang="en-US" dirty="0"/>
          </a:p>
        </p:txBody>
      </p:sp>
      <p:pic>
        <p:nvPicPr>
          <p:cNvPr id="6" name="Picture 5">
            <a:extLst>
              <a:ext uri="{FF2B5EF4-FFF2-40B4-BE49-F238E27FC236}">
                <a16:creationId xmlns:a16="http://schemas.microsoft.com/office/drawing/2014/main" id="{73E24495-21E6-82F7-8F2A-C07E12429249}"/>
              </a:ext>
            </a:extLst>
          </p:cNvPr>
          <p:cNvPicPr>
            <a:picLocks noChangeAspect="1"/>
          </p:cNvPicPr>
          <p:nvPr/>
        </p:nvPicPr>
        <p:blipFill>
          <a:blip r:embed="rId2"/>
          <a:stretch>
            <a:fillRect/>
          </a:stretch>
        </p:blipFill>
        <p:spPr>
          <a:xfrm>
            <a:off x="5242986" y="859970"/>
            <a:ext cx="6619930" cy="4728522"/>
          </a:xfrm>
          <a:prstGeom prst="rect">
            <a:avLst/>
          </a:prstGeom>
        </p:spPr>
      </p:pic>
    </p:spTree>
    <p:extLst>
      <p:ext uri="{BB962C8B-B14F-4D97-AF65-F5344CB8AC3E}">
        <p14:creationId xmlns:p14="http://schemas.microsoft.com/office/powerpoint/2010/main" val="104525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506D08-567F-C6AB-D22D-19912F4CED2C}"/>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15954CA6-C024-FB4C-B0D5-7B84D653B7E3}"/>
              </a:ext>
            </a:extLst>
          </p:cNvPr>
          <p:cNvSpPr>
            <a:spLocks noGrp="1"/>
          </p:cNvSpPr>
          <p:nvPr>
            <p:ph type="title"/>
          </p:nvPr>
        </p:nvSpPr>
        <p:spPr/>
        <p:txBody>
          <a:bodyPr>
            <a:normAutofit fontScale="90000"/>
          </a:bodyPr>
          <a:lstStyle/>
          <a:p>
            <a:r>
              <a:rPr lang="en-US" dirty="0"/>
              <a:t>Need for Programs in the community</a:t>
            </a:r>
          </a:p>
        </p:txBody>
      </p:sp>
      <p:sp>
        <p:nvSpPr>
          <p:cNvPr id="5" name="Slide Number Placeholder 4">
            <a:extLst>
              <a:ext uri="{FF2B5EF4-FFF2-40B4-BE49-F238E27FC236}">
                <a16:creationId xmlns:a16="http://schemas.microsoft.com/office/drawing/2014/main" id="{C1977607-41F6-4BF8-F0F5-EBE0B1ED4F22}"/>
              </a:ext>
            </a:extLst>
          </p:cNvPr>
          <p:cNvSpPr>
            <a:spLocks noGrp="1"/>
          </p:cNvSpPr>
          <p:nvPr>
            <p:ph type="sldNum" sz="quarter" idx="12"/>
          </p:nvPr>
        </p:nvSpPr>
        <p:spPr/>
        <p:txBody>
          <a:bodyPr/>
          <a:lstStyle/>
          <a:p>
            <a:fld id="{3086EA1D-707D-B54C-8FFB-433BD1A27D0B}" type="slidenum">
              <a:rPr lang="en-US" smtClean="0"/>
              <a:pPr/>
              <a:t>13</a:t>
            </a:fld>
            <a:endParaRPr lang="en-US" dirty="0"/>
          </a:p>
        </p:txBody>
      </p:sp>
      <p:pic>
        <p:nvPicPr>
          <p:cNvPr id="6" name="Picture 5">
            <a:extLst>
              <a:ext uri="{FF2B5EF4-FFF2-40B4-BE49-F238E27FC236}">
                <a16:creationId xmlns:a16="http://schemas.microsoft.com/office/drawing/2014/main" id="{EFFFAC59-35D9-11C1-C146-D0191474D7BA}"/>
              </a:ext>
            </a:extLst>
          </p:cNvPr>
          <p:cNvPicPr>
            <a:picLocks noChangeAspect="1"/>
          </p:cNvPicPr>
          <p:nvPr/>
        </p:nvPicPr>
        <p:blipFill>
          <a:blip r:embed="rId2"/>
          <a:stretch>
            <a:fillRect/>
          </a:stretch>
        </p:blipFill>
        <p:spPr>
          <a:xfrm>
            <a:off x="0" y="1599056"/>
            <a:ext cx="5711483" cy="4079631"/>
          </a:xfrm>
          <a:prstGeom prst="rect">
            <a:avLst/>
          </a:prstGeom>
        </p:spPr>
      </p:pic>
      <p:pic>
        <p:nvPicPr>
          <p:cNvPr id="8" name="Picture 7">
            <a:extLst>
              <a:ext uri="{FF2B5EF4-FFF2-40B4-BE49-F238E27FC236}">
                <a16:creationId xmlns:a16="http://schemas.microsoft.com/office/drawing/2014/main" id="{F3EC52CC-E3A3-DF1B-F718-6E1E0A2CC4E9}"/>
              </a:ext>
            </a:extLst>
          </p:cNvPr>
          <p:cNvPicPr>
            <a:picLocks noChangeAspect="1"/>
          </p:cNvPicPr>
          <p:nvPr/>
        </p:nvPicPr>
        <p:blipFill>
          <a:blip r:embed="rId3"/>
          <a:stretch>
            <a:fillRect/>
          </a:stretch>
        </p:blipFill>
        <p:spPr>
          <a:xfrm>
            <a:off x="5621945" y="1543324"/>
            <a:ext cx="6570055" cy="4204180"/>
          </a:xfrm>
          <a:prstGeom prst="rect">
            <a:avLst/>
          </a:prstGeom>
        </p:spPr>
      </p:pic>
    </p:spTree>
    <p:extLst>
      <p:ext uri="{BB962C8B-B14F-4D97-AF65-F5344CB8AC3E}">
        <p14:creationId xmlns:p14="http://schemas.microsoft.com/office/powerpoint/2010/main" val="13266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BA62A-3A33-D567-169B-34F5A4373438}"/>
              </a:ext>
            </a:extLst>
          </p:cNvPr>
          <p:cNvPicPr>
            <a:picLocks noChangeAspect="1"/>
          </p:cNvPicPr>
          <p:nvPr/>
        </p:nvPicPr>
        <p:blipFill>
          <a:blip r:embed="rId3"/>
          <a:stretch>
            <a:fillRect/>
          </a:stretch>
        </p:blipFill>
        <p:spPr>
          <a:xfrm>
            <a:off x="5897879" y="855817"/>
            <a:ext cx="6006905" cy="4290646"/>
          </a:xfrm>
          <a:prstGeom prst="rect">
            <a:avLst/>
          </a:prstGeom>
        </p:spPr>
      </p:pic>
      <p:sp>
        <p:nvSpPr>
          <p:cNvPr id="9" name="Text Placeholder 8">
            <a:extLst>
              <a:ext uri="{FF2B5EF4-FFF2-40B4-BE49-F238E27FC236}">
                <a16:creationId xmlns:a16="http://schemas.microsoft.com/office/drawing/2014/main" id="{7E83FCA3-A810-73EB-D252-9D3D216F355E}"/>
              </a:ext>
            </a:extLst>
          </p:cNvPr>
          <p:cNvSpPr>
            <a:spLocks noGrp="1"/>
          </p:cNvSpPr>
          <p:nvPr>
            <p:ph type="body" sz="quarter" idx="11"/>
          </p:nvPr>
        </p:nvSpPr>
        <p:spPr/>
        <p:txBody>
          <a:bodyPr/>
          <a:lstStyle/>
          <a:p>
            <a:r>
              <a:rPr lang="en-US" dirty="0"/>
              <a:t>Not at all – a little – somewhat – a lot – very much</a:t>
            </a:r>
          </a:p>
        </p:txBody>
      </p:sp>
      <p:sp>
        <p:nvSpPr>
          <p:cNvPr id="8" name="Text Placeholder 7">
            <a:extLst>
              <a:ext uri="{FF2B5EF4-FFF2-40B4-BE49-F238E27FC236}">
                <a16:creationId xmlns:a16="http://schemas.microsoft.com/office/drawing/2014/main" id="{BEA18D3E-335F-DF99-7BFC-B010F202228E}"/>
              </a:ext>
            </a:extLst>
          </p:cNvPr>
          <p:cNvSpPr>
            <a:spLocks noGrp="1"/>
          </p:cNvSpPr>
          <p:nvPr>
            <p:ph type="body" sz="quarter" idx="10"/>
          </p:nvPr>
        </p:nvSpPr>
        <p:spPr>
          <a:xfrm>
            <a:off x="457199" y="1332310"/>
            <a:ext cx="6424247" cy="4454706"/>
          </a:xfrm>
        </p:spPr>
        <p:txBody>
          <a:bodyPr/>
          <a:lstStyle/>
          <a:p>
            <a:r>
              <a:rPr lang="en-US" b="1" dirty="0"/>
              <a:t>Data on rates: </a:t>
            </a:r>
            <a:r>
              <a:rPr lang="en-US" dirty="0"/>
              <a:t>Not at all – a lot (most = somewhat)</a:t>
            </a:r>
          </a:p>
          <a:p>
            <a:r>
              <a:rPr lang="en-US" b="1" dirty="0"/>
              <a:t>Educating families: </a:t>
            </a:r>
          </a:p>
          <a:p>
            <a:r>
              <a:rPr lang="en-US" dirty="0"/>
              <a:t>How to prepare: Somewhat – very much (most = a lot)</a:t>
            </a:r>
          </a:p>
          <a:p>
            <a:r>
              <a:rPr lang="en-US" dirty="0">
                <a:solidFill>
                  <a:schemeClr val="accent5"/>
                </a:solidFill>
              </a:rPr>
              <a:t>Resources available: a lot – very much (most = very much)</a:t>
            </a:r>
          </a:p>
          <a:p>
            <a:r>
              <a:rPr lang="en-US" b="1" dirty="0"/>
              <a:t>Community support groups </a:t>
            </a:r>
          </a:p>
          <a:p>
            <a:r>
              <a:rPr lang="en-US" dirty="0"/>
              <a:t>BEFORE disaster: A little to a lot (most = a lot, 2</a:t>
            </a:r>
            <a:r>
              <a:rPr lang="en-US" baseline="30000" dirty="0"/>
              <a:t>nd</a:t>
            </a:r>
            <a:r>
              <a:rPr lang="en-US" dirty="0"/>
              <a:t> somewhat)</a:t>
            </a:r>
          </a:p>
          <a:p>
            <a:r>
              <a:rPr lang="en-US" dirty="0"/>
              <a:t>AFTER disaster: A little to very much (most = a lot)</a:t>
            </a:r>
          </a:p>
          <a:p>
            <a:r>
              <a:rPr lang="en-US" b="1" dirty="0"/>
              <a:t>One-on-one programming</a:t>
            </a:r>
          </a:p>
          <a:p>
            <a:r>
              <a:rPr lang="en-US" dirty="0"/>
              <a:t>BEFORE disaster: A little to a lot (most = a lot)</a:t>
            </a:r>
          </a:p>
          <a:p>
            <a:r>
              <a:rPr lang="en-US" dirty="0"/>
              <a:t>AFTER disaster: Somewhat to a lot (most = a lot)</a:t>
            </a:r>
          </a:p>
          <a:p>
            <a:r>
              <a:rPr lang="en-US" b="1" dirty="0"/>
              <a:t>Programming families work through on own</a:t>
            </a:r>
          </a:p>
          <a:p>
            <a:r>
              <a:rPr lang="en-US" dirty="0"/>
              <a:t>BEFORE disaster: A little to a lot (most = a lot)</a:t>
            </a:r>
          </a:p>
          <a:p>
            <a:r>
              <a:rPr lang="en-US" dirty="0"/>
              <a:t>AFTER disaster: Somewhat to a lot (most = a lot)</a:t>
            </a:r>
          </a:p>
          <a:p>
            <a:endParaRPr lang="en-US" b="1" dirty="0"/>
          </a:p>
        </p:txBody>
      </p:sp>
      <p:sp>
        <p:nvSpPr>
          <p:cNvPr id="4" name="Title 3">
            <a:extLst>
              <a:ext uri="{FF2B5EF4-FFF2-40B4-BE49-F238E27FC236}">
                <a16:creationId xmlns:a16="http://schemas.microsoft.com/office/drawing/2014/main" id="{639496B4-1C6A-0185-84DD-08084CD33C67}"/>
              </a:ext>
            </a:extLst>
          </p:cNvPr>
          <p:cNvSpPr>
            <a:spLocks noGrp="1"/>
          </p:cNvSpPr>
          <p:nvPr>
            <p:ph type="title"/>
          </p:nvPr>
        </p:nvSpPr>
        <p:spPr/>
        <p:txBody>
          <a:bodyPr>
            <a:normAutofit fontScale="90000"/>
          </a:bodyPr>
          <a:lstStyle/>
          <a:p>
            <a:r>
              <a:rPr lang="en-US" dirty="0"/>
              <a:t>Specific Needs</a:t>
            </a:r>
          </a:p>
        </p:txBody>
      </p:sp>
      <p:sp>
        <p:nvSpPr>
          <p:cNvPr id="5" name="Slide Number Placeholder 4">
            <a:extLst>
              <a:ext uri="{FF2B5EF4-FFF2-40B4-BE49-F238E27FC236}">
                <a16:creationId xmlns:a16="http://schemas.microsoft.com/office/drawing/2014/main" id="{729A644D-217E-D5F6-2D0E-9C481E3925F3}"/>
              </a:ext>
            </a:extLst>
          </p:cNvPr>
          <p:cNvSpPr>
            <a:spLocks noGrp="1"/>
          </p:cNvSpPr>
          <p:nvPr>
            <p:ph type="sldNum" sz="quarter" idx="12"/>
          </p:nvPr>
        </p:nvSpPr>
        <p:spPr/>
        <p:txBody>
          <a:bodyPr/>
          <a:lstStyle/>
          <a:p>
            <a:fld id="{3086EA1D-707D-B54C-8FFB-433BD1A27D0B}" type="slidenum">
              <a:rPr lang="en-US" smtClean="0"/>
              <a:pPr/>
              <a:t>14</a:t>
            </a:fld>
            <a:endParaRPr lang="en-US" dirty="0"/>
          </a:p>
        </p:txBody>
      </p:sp>
      <p:sp>
        <p:nvSpPr>
          <p:cNvPr id="12" name="TextBox 11">
            <a:extLst>
              <a:ext uri="{FF2B5EF4-FFF2-40B4-BE49-F238E27FC236}">
                <a16:creationId xmlns:a16="http://schemas.microsoft.com/office/drawing/2014/main" id="{04FEAFA9-864E-3928-40BD-CB1288F7AAFC}"/>
              </a:ext>
            </a:extLst>
          </p:cNvPr>
          <p:cNvSpPr txBox="1"/>
          <p:nvPr/>
        </p:nvSpPr>
        <p:spPr>
          <a:xfrm>
            <a:off x="7244862" y="5650262"/>
            <a:ext cx="6096000" cy="646331"/>
          </a:xfrm>
          <a:prstGeom prst="rect">
            <a:avLst/>
          </a:prstGeom>
          <a:noFill/>
        </p:spPr>
        <p:txBody>
          <a:bodyPr wrap="square">
            <a:spAutoFit/>
          </a:bodyPr>
          <a:lstStyle/>
          <a:p>
            <a:r>
              <a:rPr lang="en-US" dirty="0"/>
              <a:t>* Plot looks very similar for “in the state”,</a:t>
            </a:r>
          </a:p>
          <a:p>
            <a:r>
              <a:rPr lang="en-US" dirty="0"/>
              <a:t>As opposed to “in community” (depicted)</a:t>
            </a:r>
          </a:p>
        </p:txBody>
      </p:sp>
    </p:spTree>
    <p:extLst>
      <p:ext uri="{BB962C8B-B14F-4D97-AF65-F5344CB8AC3E}">
        <p14:creationId xmlns:p14="http://schemas.microsoft.com/office/powerpoint/2010/main" val="12662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179918-9ADD-A64E-FEEB-D182464DA686}"/>
              </a:ext>
            </a:extLst>
          </p:cNvPr>
          <p:cNvSpPr>
            <a:spLocks noGrp="1"/>
          </p:cNvSpPr>
          <p:nvPr>
            <p:ph type="title"/>
          </p:nvPr>
        </p:nvSpPr>
        <p:spPr/>
        <p:txBody>
          <a:bodyPr>
            <a:normAutofit fontScale="90000"/>
          </a:bodyPr>
          <a:lstStyle/>
          <a:p>
            <a:r>
              <a:rPr lang="en-US" dirty="0"/>
              <a:t>What exists</a:t>
            </a:r>
          </a:p>
        </p:txBody>
      </p:sp>
      <p:sp>
        <p:nvSpPr>
          <p:cNvPr id="5" name="Slide Number Placeholder 4">
            <a:extLst>
              <a:ext uri="{FF2B5EF4-FFF2-40B4-BE49-F238E27FC236}">
                <a16:creationId xmlns:a16="http://schemas.microsoft.com/office/drawing/2014/main" id="{EA1B6023-6532-9522-2927-5A4A0BC75195}"/>
              </a:ext>
            </a:extLst>
          </p:cNvPr>
          <p:cNvSpPr>
            <a:spLocks noGrp="1"/>
          </p:cNvSpPr>
          <p:nvPr>
            <p:ph type="sldNum" sz="quarter" idx="12"/>
          </p:nvPr>
        </p:nvSpPr>
        <p:spPr/>
        <p:txBody>
          <a:bodyPr/>
          <a:lstStyle/>
          <a:p>
            <a:fld id="{3086EA1D-707D-B54C-8FFB-433BD1A27D0B}" type="slidenum">
              <a:rPr lang="en-US" smtClean="0"/>
              <a:pPr/>
              <a:t>15</a:t>
            </a:fld>
            <a:endParaRPr lang="en-US" dirty="0"/>
          </a:p>
        </p:txBody>
      </p:sp>
      <p:pic>
        <p:nvPicPr>
          <p:cNvPr id="6" name="Picture 5">
            <a:extLst>
              <a:ext uri="{FF2B5EF4-FFF2-40B4-BE49-F238E27FC236}">
                <a16:creationId xmlns:a16="http://schemas.microsoft.com/office/drawing/2014/main" id="{E78E16B6-E723-943E-7833-82CE02C716F0}"/>
              </a:ext>
            </a:extLst>
          </p:cNvPr>
          <p:cNvPicPr>
            <a:picLocks noChangeAspect="1"/>
          </p:cNvPicPr>
          <p:nvPr/>
        </p:nvPicPr>
        <p:blipFill>
          <a:blip r:embed="rId2"/>
          <a:stretch>
            <a:fillRect/>
          </a:stretch>
        </p:blipFill>
        <p:spPr>
          <a:xfrm>
            <a:off x="173083" y="974036"/>
            <a:ext cx="5760719" cy="4114800"/>
          </a:xfrm>
          <a:prstGeom prst="rect">
            <a:avLst/>
          </a:prstGeom>
        </p:spPr>
      </p:pic>
      <p:pic>
        <p:nvPicPr>
          <p:cNvPr id="7" name="Picture 6">
            <a:extLst>
              <a:ext uri="{FF2B5EF4-FFF2-40B4-BE49-F238E27FC236}">
                <a16:creationId xmlns:a16="http://schemas.microsoft.com/office/drawing/2014/main" id="{76206EF9-E781-DB80-A35D-6711DFDF7A1D}"/>
              </a:ext>
            </a:extLst>
          </p:cNvPr>
          <p:cNvPicPr>
            <a:picLocks noChangeAspect="1"/>
          </p:cNvPicPr>
          <p:nvPr/>
        </p:nvPicPr>
        <p:blipFill>
          <a:blip r:embed="rId3"/>
          <a:stretch>
            <a:fillRect/>
          </a:stretch>
        </p:blipFill>
        <p:spPr>
          <a:xfrm>
            <a:off x="5833403" y="2073493"/>
            <a:ext cx="6159303" cy="4399502"/>
          </a:xfrm>
          <a:prstGeom prst="rect">
            <a:avLst/>
          </a:prstGeom>
        </p:spPr>
      </p:pic>
      <p:sp>
        <p:nvSpPr>
          <p:cNvPr id="9" name="TextBox 8">
            <a:extLst>
              <a:ext uri="{FF2B5EF4-FFF2-40B4-BE49-F238E27FC236}">
                <a16:creationId xmlns:a16="http://schemas.microsoft.com/office/drawing/2014/main" id="{961F3BAB-B782-A0B7-F024-4D7CCE256E72}"/>
              </a:ext>
            </a:extLst>
          </p:cNvPr>
          <p:cNvSpPr txBox="1"/>
          <p:nvPr/>
        </p:nvSpPr>
        <p:spPr>
          <a:xfrm>
            <a:off x="173083" y="5308536"/>
            <a:ext cx="6096000" cy="369332"/>
          </a:xfrm>
          <a:prstGeom prst="rect">
            <a:avLst/>
          </a:prstGeom>
          <a:noFill/>
        </p:spPr>
        <p:txBody>
          <a:bodyPr wrap="square">
            <a:spAutoFit/>
          </a:bodyPr>
          <a:lstStyle/>
          <a:p>
            <a:r>
              <a:rPr lang="en-US" dirty="0"/>
              <a:t>A lot of “I don’t know”/unaware write-ins</a:t>
            </a:r>
          </a:p>
        </p:txBody>
      </p:sp>
      <p:sp>
        <p:nvSpPr>
          <p:cNvPr id="11" name="TextBox 10">
            <a:extLst>
              <a:ext uri="{FF2B5EF4-FFF2-40B4-BE49-F238E27FC236}">
                <a16:creationId xmlns:a16="http://schemas.microsoft.com/office/drawing/2014/main" id="{97D32C44-A989-A933-9D76-5B0AF1BF5712}"/>
              </a:ext>
            </a:extLst>
          </p:cNvPr>
          <p:cNvSpPr txBox="1"/>
          <p:nvPr/>
        </p:nvSpPr>
        <p:spPr>
          <a:xfrm>
            <a:off x="6096000" y="136604"/>
            <a:ext cx="6096000" cy="1754326"/>
          </a:xfrm>
          <a:prstGeom prst="rect">
            <a:avLst/>
          </a:prstGeom>
          <a:noFill/>
        </p:spPr>
        <p:txBody>
          <a:bodyPr wrap="square">
            <a:spAutoFit/>
          </a:bodyPr>
          <a:lstStyle/>
          <a:p>
            <a:r>
              <a:rPr lang="en-US" dirty="0"/>
              <a:t>Red Cross, social service agencies, family-centered services, United Way, churches etc.</a:t>
            </a:r>
          </a:p>
          <a:p>
            <a:endParaRPr lang="en-US" dirty="0"/>
          </a:p>
          <a:p>
            <a:r>
              <a:rPr lang="en-US" dirty="0"/>
              <a:t>Things that address immediate needs, not skills</a:t>
            </a:r>
          </a:p>
          <a:p>
            <a:endParaRPr lang="en-US" dirty="0"/>
          </a:p>
          <a:p>
            <a:r>
              <a:rPr lang="en-US" dirty="0"/>
              <a:t>Grass-roots community coming together</a:t>
            </a:r>
          </a:p>
        </p:txBody>
      </p:sp>
    </p:spTree>
    <p:extLst>
      <p:ext uri="{BB962C8B-B14F-4D97-AF65-F5344CB8AC3E}">
        <p14:creationId xmlns:p14="http://schemas.microsoft.com/office/powerpoint/2010/main" val="37691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FE5340-A4BE-5657-A5BC-281A47B8729E}"/>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D6A90566-8FC9-0D5E-9AFA-FCDEE5F9B34B}"/>
              </a:ext>
            </a:extLst>
          </p:cNvPr>
          <p:cNvSpPr>
            <a:spLocks noGrp="1"/>
          </p:cNvSpPr>
          <p:nvPr>
            <p:ph type="body" sz="quarter" idx="10"/>
          </p:nvPr>
        </p:nvSpPr>
        <p:spPr/>
        <p:txBody>
          <a:bodyPr/>
          <a:lstStyle/>
          <a:p>
            <a:r>
              <a:rPr lang="en-US" u="sng" dirty="0"/>
              <a:t>Availability</a:t>
            </a:r>
            <a:r>
              <a:rPr lang="en-US" dirty="0"/>
              <a:t> of </a:t>
            </a:r>
            <a:r>
              <a:rPr lang="en-US" b="1" dirty="0"/>
              <a:t>resources</a:t>
            </a:r>
            <a:r>
              <a:rPr lang="en-US" dirty="0"/>
              <a:t> – 33 </a:t>
            </a:r>
            <a:r>
              <a:rPr lang="en-US" b="1" dirty="0"/>
              <a:t>(49%)</a:t>
            </a:r>
          </a:p>
          <a:p>
            <a:r>
              <a:rPr lang="en-US" u="sng" dirty="0">
                <a:solidFill>
                  <a:schemeClr val="accent5"/>
                </a:solidFill>
              </a:rPr>
              <a:t>Knowing</a:t>
            </a:r>
            <a:r>
              <a:rPr lang="en-US" dirty="0">
                <a:solidFill>
                  <a:schemeClr val="accent5"/>
                </a:solidFill>
              </a:rPr>
              <a:t> what the </a:t>
            </a:r>
            <a:r>
              <a:rPr lang="en-US" b="1" dirty="0">
                <a:solidFill>
                  <a:schemeClr val="accent5"/>
                </a:solidFill>
              </a:rPr>
              <a:t>resources</a:t>
            </a:r>
            <a:r>
              <a:rPr lang="en-US" dirty="0">
                <a:solidFill>
                  <a:schemeClr val="accent5"/>
                </a:solidFill>
              </a:rPr>
              <a:t> are/how to access – 58 </a:t>
            </a:r>
            <a:r>
              <a:rPr lang="en-US" b="1" dirty="0">
                <a:solidFill>
                  <a:schemeClr val="accent5"/>
                </a:solidFill>
              </a:rPr>
              <a:t>(86%)</a:t>
            </a:r>
          </a:p>
          <a:p>
            <a:r>
              <a:rPr lang="en-US" u="sng" dirty="0"/>
              <a:t>Availability</a:t>
            </a:r>
            <a:r>
              <a:rPr lang="en-US" dirty="0"/>
              <a:t> of </a:t>
            </a:r>
            <a:r>
              <a:rPr lang="en-US" b="1" dirty="0"/>
              <a:t>programs</a:t>
            </a:r>
            <a:r>
              <a:rPr lang="en-US" dirty="0"/>
              <a:t> – 46 </a:t>
            </a:r>
            <a:r>
              <a:rPr lang="en-US" b="1" dirty="0"/>
              <a:t>(67%)</a:t>
            </a:r>
          </a:p>
          <a:p>
            <a:r>
              <a:rPr lang="en-US" u="sng" dirty="0">
                <a:solidFill>
                  <a:schemeClr val="accent5"/>
                </a:solidFill>
              </a:rPr>
              <a:t>Knowing</a:t>
            </a:r>
            <a:r>
              <a:rPr lang="en-US" dirty="0">
                <a:solidFill>
                  <a:schemeClr val="accent5"/>
                </a:solidFill>
              </a:rPr>
              <a:t> what the </a:t>
            </a:r>
            <a:r>
              <a:rPr lang="en-US" b="1" dirty="0">
                <a:solidFill>
                  <a:schemeClr val="accent5"/>
                </a:solidFill>
              </a:rPr>
              <a:t>programs</a:t>
            </a:r>
            <a:r>
              <a:rPr lang="en-US" dirty="0">
                <a:solidFill>
                  <a:schemeClr val="accent5"/>
                </a:solidFill>
              </a:rPr>
              <a:t> are/how to access – 55 </a:t>
            </a:r>
            <a:r>
              <a:rPr lang="en-US" b="1" dirty="0">
                <a:solidFill>
                  <a:schemeClr val="accent5"/>
                </a:solidFill>
              </a:rPr>
              <a:t>(82%)</a:t>
            </a:r>
          </a:p>
          <a:p>
            <a:r>
              <a:rPr lang="en-US" u="sng" dirty="0"/>
              <a:t>Availability</a:t>
            </a:r>
            <a:r>
              <a:rPr lang="en-US" dirty="0"/>
              <a:t> of </a:t>
            </a:r>
            <a:r>
              <a:rPr lang="en-US" b="1" dirty="0"/>
              <a:t>community support </a:t>
            </a:r>
            <a:r>
              <a:rPr lang="en-US" dirty="0"/>
              <a:t>– 25 </a:t>
            </a:r>
            <a:r>
              <a:rPr lang="en-US" b="1" dirty="0"/>
              <a:t>(37%)</a:t>
            </a:r>
          </a:p>
          <a:p>
            <a:r>
              <a:rPr lang="en-US" u="sng" dirty="0">
                <a:solidFill>
                  <a:schemeClr val="accent5"/>
                </a:solidFill>
              </a:rPr>
              <a:t>Knowing</a:t>
            </a:r>
            <a:r>
              <a:rPr lang="en-US" dirty="0">
                <a:solidFill>
                  <a:schemeClr val="accent5"/>
                </a:solidFill>
              </a:rPr>
              <a:t> what /how to access </a:t>
            </a:r>
            <a:r>
              <a:rPr lang="en-US" b="1" dirty="0">
                <a:solidFill>
                  <a:schemeClr val="accent5"/>
                </a:solidFill>
              </a:rPr>
              <a:t>community support </a:t>
            </a:r>
            <a:r>
              <a:rPr lang="en-US" dirty="0">
                <a:solidFill>
                  <a:schemeClr val="accent5"/>
                </a:solidFill>
              </a:rPr>
              <a:t>– 48 </a:t>
            </a:r>
            <a:r>
              <a:rPr lang="en-US" b="1" dirty="0">
                <a:solidFill>
                  <a:schemeClr val="accent5"/>
                </a:solidFill>
              </a:rPr>
              <a:t>(72%)</a:t>
            </a:r>
          </a:p>
          <a:p>
            <a:r>
              <a:rPr lang="en-US" b="1" dirty="0"/>
              <a:t>Stigma</a:t>
            </a:r>
            <a:r>
              <a:rPr lang="en-US" dirty="0"/>
              <a:t> in asking for support/resources – 38 </a:t>
            </a:r>
            <a:r>
              <a:rPr lang="en-US" b="1" dirty="0"/>
              <a:t>(57%)</a:t>
            </a:r>
          </a:p>
          <a:p>
            <a:r>
              <a:rPr lang="en-US" dirty="0"/>
              <a:t>Lack of </a:t>
            </a:r>
            <a:r>
              <a:rPr lang="en-US" b="1" dirty="0"/>
              <a:t>culturally appropriate</a:t>
            </a:r>
            <a:r>
              <a:rPr lang="en-US" dirty="0"/>
              <a:t>/sensitive programming/resources – 28 </a:t>
            </a:r>
            <a:r>
              <a:rPr lang="en-US" b="1" dirty="0"/>
              <a:t>(42%)</a:t>
            </a:r>
          </a:p>
          <a:p>
            <a:r>
              <a:rPr lang="en-US" dirty="0"/>
              <a:t>Other – 10</a:t>
            </a:r>
          </a:p>
          <a:p>
            <a:pPr marL="285750" indent="-285750">
              <a:buFont typeface="Arial" panose="020B0604020202020204" pitchFamily="34" charset="0"/>
              <a:buChar char="•"/>
            </a:pPr>
            <a:r>
              <a:rPr lang="en-US" dirty="0"/>
              <a:t>Money, Language, People don’t want to gather, Transportation, resources exist in silos</a:t>
            </a:r>
          </a:p>
          <a:p>
            <a:endParaRPr lang="en-US" dirty="0"/>
          </a:p>
        </p:txBody>
      </p:sp>
      <p:sp>
        <p:nvSpPr>
          <p:cNvPr id="4" name="Title 3">
            <a:extLst>
              <a:ext uri="{FF2B5EF4-FFF2-40B4-BE49-F238E27FC236}">
                <a16:creationId xmlns:a16="http://schemas.microsoft.com/office/drawing/2014/main" id="{9F421F10-74F3-1B41-45E1-A66DB5599E61}"/>
              </a:ext>
            </a:extLst>
          </p:cNvPr>
          <p:cNvSpPr>
            <a:spLocks noGrp="1"/>
          </p:cNvSpPr>
          <p:nvPr>
            <p:ph type="title"/>
          </p:nvPr>
        </p:nvSpPr>
        <p:spPr/>
        <p:txBody>
          <a:bodyPr>
            <a:normAutofit fontScale="90000"/>
          </a:bodyPr>
          <a:lstStyle/>
          <a:p>
            <a:r>
              <a:rPr lang="en-US" dirty="0"/>
              <a:t>Barriers</a:t>
            </a:r>
          </a:p>
        </p:txBody>
      </p:sp>
      <p:sp>
        <p:nvSpPr>
          <p:cNvPr id="5" name="Slide Number Placeholder 4">
            <a:extLst>
              <a:ext uri="{FF2B5EF4-FFF2-40B4-BE49-F238E27FC236}">
                <a16:creationId xmlns:a16="http://schemas.microsoft.com/office/drawing/2014/main" id="{2B4D666E-528D-F0E2-894F-58725B4BC36A}"/>
              </a:ext>
            </a:extLst>
          </p:cNvPr>
          <p:cNvSpPr>
            <a:spLocks noGrp="1"/>
          </p:cNvSpPr>
          <p:nvPr>
            <p:ph type="sldNum" sz="quarter" idx="12"/>
          </p:nvPr>
        </p:nvSpPr>
        <p:spPr/>
        <p:txBody>
          <a:bodyPr/>
          <a:lstStyle/>
          <a:p>
            <a:fld id="{3086EA1D-707D-B54C-8FFB-433BD1A27D0B}" type="slidenum">
              <a:rPr lang="en-US" smtClean="0"/>
              <a:pPr/>
              <a:t>16</a:t>
            </a:fld>
            <a:endParaRPr lang="en-US" dirty="0"/>
          </a:p>
        </p:txBody>
      </p:sp>
    </p:spTree>
    <p:extLst>
      <p:ext uri="{BB962C8B-B14F-4D97-AF65-F5344CB8AC3E}">
        <p14:creationId xmlns:p14="http://schemas.microsoft.com/office/powerpoint/2010/main" val="2342624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17DAC-9357-CA3B-09FB-768654814F83}"/>
              </a:ext>
            </a:extLst>
          </p:cNvPr>
          <p:cNvSpPr>
            <a:spLocks noGrp="1"/>
          </p:cNvSpPr>
          <p:nvPr>
            <p:ph type="title"/>
          </p:nvPr>
        </p:nvSpPr>
        <p:spPr>
          <a:xfrm>
            <a:off x="468086" y="1012325"/>
            <a:ext cx="11266714" cy="589032"/>
          </a:xfrm>
        </p:spPr>
        <p:txBody>
          <a:bodyPr>
            <a:noAutofit/>
          </a:bodyPr>
          <a:lstStyle/>
          <a:p>
            <a:r>
              <a:rPr lang="en-US" sz="6600" dirty="0"/>
              <a:t>Thank You!</a:t>
            </a:r>
          </a:p>
        </p:txBody>
      </p:sp>
      <p:sp>
        <p:nvSpPr>
          <p:cNvPr id="5" name="Slide Number Placeholder 4">
            <a:extLst>
              <a:ext uri="{FF2B5EF4-FFF2-40B4-BE49-F238E27FC236}">
                <a16:creationId xmlns:a16="http://schemas.microsoft.com/office/drawing/2014/main" id="{57E8E1E4-2652-C72F-9B76-64717E44250B}"/>
              </a:ext>
            </a:extLst>
          </p:cNvPr>
          <p:cNvSpPr>
            <a:spLocks noGrp="1"/>
          </p:cNvSpPr>
          <p:nvPr>
            <p:ph type="sldNum" sz="quarter" idx="12"/>
          </p:nvPr>
        </p:nvSpPr>
        <p:spPr/>
        <p:txBody>
          <a:bodyPr/>
          <a:lstStyle/>
          <a:p>
            <a:fld id="{3086EA1D-707D-B54C-8FFB-433BD1A27D0B}" type="slidenum">
              <a:rPr lang="en-US" smtClean="0"/>
              <a:pPr/>
              <a:t>17</a:t>
            </a:fld>
            <a:endParaRPr lang="en-US" dirty="0"/>
          </a:p>
        </p:txBody>
      </p:sp>
      <p:sp>
        <p:nvSpPr>
          <p:cNvPr id="6" name="Title 3">
            <a:extLst>
              <a:ext uri="{FF2B5EF4-FFF2-40B4-BE49-F238E27FC236}">
                <a16:creationId xmlns:a16="http://schemas.microsoft.com/office/drawing/2014/main" id="{C98BB555-A2C7-6D39-C467-5C21BB21FF7F}"/>
              </a:ext>
            </a:extLst>
          </p:cNvPr>
          <p:cNvSpPr txBox="1">
            <a:spLocks/>
          </p:cNvSpPr>
          <p:nvPr/>
        </p:nvSpPr>
        <p:spPr>
          <a:xfrm>
            <a:off x="3778534" y="3429000"/>
            <a:ext cx="4634931" cy="1246303"/>
          </a:xfrm>
          <a:prstGeom prst="rect">
            <a:avLst/>
          </a:prstGeom>
        </p:spPr>
        <p:txBody>
          <a:bodyPr vert="horz" lIns="91440" tIns="45720" rIns="91440" bIns="45720" rtlCol="0" anchor="ctr">
            <a:noAutofit/>
          </a:bodyPr>
          <a:lst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a:lstStyle>
          <a:p>
            <a:r>
              <a:rPr lang="en-US" sz="6600" dirty="0"/>
              <a:t>Questions?</a:t>
            </a:r>
          </a:p>
          <a:p>
            <a:endParaRPr lang="en-US" sz="6600" dirty="0"/>
          </a:p>
          <a:p>
            <a:r>
              <a:rPr lang="en-US" sz="2400" i="0" dirty="0"/>
              <a:t>Email KristineMarceau@purdue.edu</a:t>
            </a:r>
          </a:p>
          <a:p>
            <a:endParaRPr lang="en-US" sz="6600" dirty="0"/>
          </a:p>
        </p:txBody>
      </p:sp>
    </p:spTree>
    <p:extLst>
      <p:ext uri="{BB962C8B-B14F-4D97-AF65-F5344CB8AC3E}">
        <p14:creationId xmlns:p14="http://schemas.microsoft.com/office/powerpoint/2010/main" val="280972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5B72A4A-F0B4-C02A-4E1D-9A6C1704442F}"/>
              </a:ext>
            </a:extLst>
          </p:cNvPr>
          <p:cNvSpPr>
            <a:spLocks noGrp="1"/>
          </p:cNvSpPr>
          <p:nvPr>
            <p:ph type="body" sz="quarter" idx="10"/>
          </p:nvPr>
        </p:nvSpPr>
        <p:spPr>
          <a:xfrm>
            <a:off x="438999" y="3010445"/>
            <a:ext cx="1587400" cy="837109"/>
          </a:xfrm>
        </p:spPr>
        <p:txBody>
          <a:bodyPr/>
          <a:lstStyle/>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PI: Kristine </a:t>
            </a:r>
          </a:p>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Marceau, PhD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dirty="0"/>
          </a:p>
        </p:txBody>
      </p:sp>
      <p:sp>
        <p:nvSpPr>
          <p:cNvPr id="8" name="Title 7">
            <a:extLst>
              <a:ext uri="{FF2B5EF4-FFF2-40B4-BE49-F238E27FC236}">
                <a16:creationId xmlns:a16="http://schemas.microsoft.com/office/drawing/2014/main" id="{079C18F2-B074-4F02-B5F2-720ACD1C2CD8}"/>
              </a:ext>
            </a:extLst>
          </p:cNvPr>
          <p:cNvSpPr>
            <a:spLocks noGrp="1"/>
          </p:cNvSpPr>
          <p:nvPr>
            <p:ph type="title"/>
          </p:nvPr>
        </p:nvSpPr>
        <p:spPr>
          <a:xfrm>
            <a:off x="462643" y="588925"/>
            <a:ext cx="11266714" cy="589032"/>
          </a:xfrm>
        </p:spPr>
        <p:txBody>
          <a:bodyPr>
            <a:normAutofit fontScale="90000"/>
          </a:bodyPr>
          <a:lstStyle/>
          <a:p>
            <a:r>
              <a:rPr lang="en-US" dirty="0"/>
              <a:t>Key Personnel</a:t>
            </a:r>
          </a:p>
        </p:txBody>
      </p:sp>
      <p:pic>
        <p:nvPicPr>
          <p:cNvPr id="2" name="Picture 1">
            <a:extLst>
              <a:ext uri="{FF2B5EF4-FFF2-40B4-BE49-F238E27FC236}">
                <a16:creationId xmlns:a16="http://schemas.microsoft.com/office/drawing/2014/main" id="{E558B448-C593-8F35-A181-0B8795C8470C}"/>
              </a:ext>
            </a:extLst>
          </p:cNvPr>
          <p:cNvPicPr>
            <a:picLocks noChangeAspect="1"/>
          </p:cNvPicPr>
          <p:nvPr/>
        </p:nvPicPr>
        <p:blipFill>
          <a:blip r:embed="rId3"/>
          <a:stretch>
            <a:fillRect/>
          </a:stretch>
        </p:blipFill>
        <p:spPr>
          <a:xfrm>
            <a:off x="462643" y="1414723"/>
            <a:ext cx="1264095" cy="1581048"/>
          </a:xfrm>
          <a:prstGeom prst="rect">
            <a:avLst/>
          </a:prstGeom>
        </p:spPr>
      </p:pic>
      <p:sp>
        <p:nvSpPr>
          <p:cNvPr id="3" name="Text Placeholder 8">
            <a:extLst>
              <a:ext uri="{FF2B5EF4-FFF2-40B4-BE49-F238E27FC236}">
                <a16:creationId xmlns:a16="http://schemas.microsoft.com/office/drawing/2014/main" id="{162A4C8F-B2A3-271E-9A6E-284C55C13BF7}"/>
              </a:ext>
            </a:extLst>
          </p:cNvPr>
          <p:cNvSpPr txBox="1">
            <a:spLocks/>
          </p:cNvSpPr>
          <p:nvPr/>
        </p:nvSpPr>
        <p:spPr>
          <a:xfrm>
            <a:off x="2227661" y="3002933"/>
            <a:ext cx="1654245" cy="846737"/>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Co-PI: Cezanne </a:t>
            </a:r>
          </a:p>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Elias, PhD </a:t>
            </a:r>
          </a:p>
          <a:p>
            <a:pPr marL="742950" lvl="1" indent="-285750">
              <a:lnSpc>
                <a:spcPct val="100000"/>
              </a:lnSpc>
              <a:spcBef>
                <a:spcPts val="0"/>
              </a:spcBef>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dirty="0"/>
          </a:p>
        </p:txBody>
      </p:sp>
      <p:pic>
        <p:nvPicPr>
          <p:cNvPr id="4" name="Picture 3">
            <a:extLst>
              <a:ext uri="{FF2B5EF4-FFF2-40B4-BE49-F238E27FC236}">
                <a16:creationId xmlns:a16="http://schemas.microsoft.com/office/drawing/2014/main" id="{978B9583-FB68-2013-DA64-6F934776C434}"/>
              </a:ext>
            </a:extLst>
          </p:cNvPr>
          <p:cNvPicPr>
            <a:picLocks noChangeAspect="1"/>
          </p:cNvPicPr>
          <p:nvPr/>
        </p:nvPicPr>
        <p:blipFill>
          <a:blip r:embed="rId4"/>
          <a:stretch>
            <a:fillRect/>
          </a:stretch>
        </p:blipFill>
        <p:spPr>
          <a:xfrm>
            <a:off x="2230278" y="1414723"/>
            <a:ext cx="1182407" cy="1581048"/>
          </a:xfrm>
          <a:prstGeom prst="rect">
            <a:avLst/>
          </a:prstGeom>
        </p:spPr>
      </p:pic>
      <p:sp>
        <p:nvSpPr>
          <p:cNvPr id="5" name="Text Placeholder 8">
            <a:extLst>
              <a:ext uri="{FF2B5EF4-FFF2-40B4-BE49-F238E27FC236}">
                <a16:creationId xmlns:a16="http://schemas.microsoft.com/office/drawing/2014/main" id="{E3FA179F-3CA1-9AF9-F3DB-1F971C9B75E1}"/>
              </a:ext>
            </a:extLst>
          </p:cNvPr>
          <p:cNvSpPr txBox="1">
            <a:spLocks/>
          </p:cNvSpPr>
          <p:nvPr/>
        </p:nvSpPr>
        <p:spPr>
          <a:xfrm>
            <a:off x="4083168" y="2995771"/>
            <a:ext cx="1436225" cy="684945"/>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Co-I: Kelsie </a:t>
            </a:r>
          </a:p>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Muller, MS </a:t>
            </a:r>
          </a:p>
          <a:p>
            <a:pPr marL="742950" lvl="1" indent="-285750">
              <a:lnSpc>
                <a:spcPct val="100000"/>
              </a:lnSpc>
              <a:spcBef>
                <a:spcPts val="0"/>
              </a:spcBef>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dirty="0"/>
          </a:p>
        </p:txBody>
      </p:sp>
      <p:pic>
        <p:nvPicPr>
          <p:cNvPr id="6" name="Picture 5">
            <a:extLst>
              <a:ext uri="{FF2B5EF4-FFF2-40B4-BE49-F238E27FC236}">
                <a16:creationId xmlns:a16="http://schemas.microsoft.com/office/drawing/2014/main" id="{B791CFC2-AA86-2F0F-16DE-91A862081050}"/>
              </a:ext>
            </a:extLst>
          </p:cNvPr>
          <p:cNvPicPr>
            <a:picLocks noChangeAspect="1"/>
          </p:cNvPicPr>
          <p:nvPr/>
        </p:nvPicPr>
        <p:blipFill>
          <a:blip r:embed="rId5"/>
          <a:stretch>
            <a:fillRect/>
          </a:stretch>
        </p:blipFill>
        <p:spPr>
          <a:xfrm>
            <a:off x="3965386" y="1412397"/>
            <a:ext cx="1534549" cy="1585700"/>
          </a:xfrm>
          <a:prstGeom prst="rect">
            <a:avLst/>
          </a:prstGeom>
        </p:spPr>
      </p:pic>
      <p:pic>
        <p:nvPicPr>
          <p:cNvPr id="7" name="Picture 6">
            <a:extLst>
              <a:ext uri="{FF2B5EF4-FFF2-40B4-BE49-F238E27FC236}">
                <a16:creationId xmlns:a16="http://schemas.microsoft.com/office/drawing/2014/main" id="{413FD620-6E81-2DED-B074-92395D577C31}"/>
              </a:ext>
            </a:extLst>
          </p:cNvPr>
          <p:cNvPicPr>
            <a:picLocks noChangeAspect="1"/>
          </p:cNvPicPr>
          <p:nvPr/>
        </p:nvPicPr>
        <p:blipFill>
          <a:blip r:embed="rId6"/>
          <a:stretch>
            <a:fillRect/>
          </a:stretch>
        </p:blipFill>
        <p:spPr>
          <a:xfrm>
            <a:off x="3167169" y="3884185"/>
            <a:ext cx="1130003" cy="1517809"/>
          </a:xfrm>
          <a:prstGeom prst="rect">
            <a:avLst/>
          </a:prstGeom>
        </p:spPr>
      </p:pic>
      <p:sp>
        <p:nvSpPr>
          <p:cNvPr id="11" name="Text Placeholder 8">
            <a:extLst>
              <a:ext uri="{FF2B5EF4-FFF2-40B4-BE49-F238E27FC236}">
                <a16:creationId xmlns:a16="http://schemas.microsoft.com/office/drawing/2014/main" id="{58859374-316C-EA67-BCDA-13491944B603}"/>
              </a:ext>
            </a:extLst>
          </p:cNvPr>
          <p:cNvSpPr txBox="1">
            <a:spLocks/>
          </p:cNvSpPr>
          <p:nvPr/>
        </p:nvSpPr>
        <p:spPr>
          <a:xfrm>
            <a:off x="2970542" y="5404320"/>
            <a:ext cx="2903057" cy="1215710"/>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Co-I: </a:t>
            </a:r>
            <a:r>
              <a:rPr lang="en-US" i="0" dirty="0">
                <a:effectLst/>
                <a:latin typeface="Times New Roman" panose="02020603050405020304" pitchFamily="18" charset="0"/>
                <a:cs typeface="Times New Roman" panose="02020603050405020304" pitchFamily="18" charset="0"/>
              </a:rPr>
              <a:t>Shelley </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MacDermid Wadsworth, MBA, PhD</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18F3228-3C6E-E533-8756-7E93D0F088AB}"/>
              </a:ext>
            </a:extLst>
          </p:cNvPr>
          <p:cNvPicPr>
            <a:picLocks noChangeAspect="1"/>
          </p:cNvPicPr>
          <p:nvPr/>
        </p:nvPicPr>
        <p:blipFill>
          <a:blip r:embed="rId7"/>
          <a:srcRect l="7709" r="8775"/>
          <a:stretch/>
        </p:blipFill>
        <p:spPr>
          <a:xfrm>
            <a:off x="796263" y="3886510"/>
            <a:ext cx="1473170" cy="1517809"/>
          </a:xfrm>
          <a:prstGeom prst="rect">
            <a:avLst/>
          </a:prstGeom>
        </p:spPr>
      </p:pic>
      <p:sp>
        <p:nvSpPr>
          <p:cNvPr id="12" name="TextBox 11">
            <a:extLst>
              <a:ext uri="{FF2B5EF4-FFF2-40B4-BE49-F238E27FC236}">
                <a16:creationId xmlns:a16="http://schemas.microsoft.com/office/drawing/2014/main" id="{4F6CD7E2-350F-EDEB-A64B-6AEC2A116249}"/>
              </a:ext>
            </a:extLst>
          </p:cNvPr>
          <p:cNvSpPr txBox="1"/>
          <p:nvPr/>
        </p:nvSpPr>
        <p:spPr>
          <a:xfrm>
            <a:off x="699769" y="5443277"/>
            <a:ext cx="2541535" cy="646331"/>
          </a:xfrm>
          <a:prstGeom prst="rect">
            <a:avLst/>
          </a:prstGeom>
          <a:noFill/>
        </p:spPr>
        <p:txBody>
          <a:bodyPr wrap="square" lIns="91440" tIns="45720" rIns="91440" bIns="45720" rtlCol="0" anchor="t">
            <a:spAutoFit/>
          </a:bodyPr>
          <a:lstStyle/>
          <a:p>
            <a:r>
              <a:rPr lang="en-US" dirty="0">
                <a:latin typeface="Times New Roman"/>
                <a:cs typeface="Times New Roman"/>
              </a:rPr>
              <a:t>Linda Curley, MS</a:t>
            </a:r>
            <a:endParaRPr lang="en-US" dirty="0">
              <a:latin typeface="Times New Roman" panose="02020603050405020304" pitchFamily="18" charset="0"/>
              <a:cs typeface="Times New Roman" panose="02020603050405020304" pitchFamily="18" charset="0"/>
            </a:endParaRPr>
          </a:p>
          <a:p>
            <a:r>
              <a:rPr lang="en-US" b="0" i="0" dirty="0">
                <a:solidFill>
                  <a:srgbClr val="000000"/>
                </a:solidFill>
                <a:effectLst/>
                <a:latin typeface="Times New Roman" panose="02020603050405020304" pitchFamily="18" charset="0"/>
                <a:cs typeface="Times New Roman" panose="02020603050405020304" pitchFamily="18" charset="0"/>
              </a:rPr>
              <a:t>Extension Educator </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CCB0028-2328-4840-6E0B-A2AB3257DE92}"/>
              </a:ext>
            </a:extLst>
          </p:cNvPr>
          <p:cNvSpPr txBox="1"/>
          <p:nvPr/>
        </p:nvSpPr>
        <p:spPr>
          <a:xfrm>
            <a:off x="6858000" y="433721"/>
            <a:ext cx="5252720" cy="6001643"/>
          </a:xfrm>
          <a:prstGeom prst="rect">
            <a:avLst/>
          </a:prstGeom>
          <a:noFill/>
        </p:spPr>
        <p:txBody>
          <a:bodyPr wrap="square" rtlCol="0">
            <a:spAutoFit/>
          </a:bodyPr>
          <a:lstStyle/>
          <a:p>
            <a:r>
              <a:rPr lang="en-US" sz="2000" b="1" u="sng" dirty="0">
                <a:latin typeface="Times New Roman" panose="02020603050405020304" pitchFamily="18" charset="0"/>
                <a:cs typeface="Times New Roman" panose="02020603050405020304" pitchFamily="18" charset="0"/>
              </a:rPr>
              <a:t>Extension Leadership</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Lisa Graves</a:t>
            </a:r>
          </a:p>
          <a:p>
            <a:endParaRPr lang="en-US" u="sng" dirty="0">
              <a:latin typeface="Times New Roman" panose="02020603050405020304" pitchFamily="18" charset="0"/>
              <a:cs typeface="Times New Roman" panose="02020603050405020304" pitchFamily="18" charset="0"/>
            </a:endParaRPr>
          </a:p>
          <a:p>
            <a:r>
              <a:rPr lang="en-US" sz="2000" b="1" u="sng" dirty="0">
                <a:latin typeface="Times New Roman" panose="02020603050405020304" pitchFamily="18" charset="0"/>
                <a:cs typeface="Times New Roman" panose="02020603050405020304" pitchFamily="18" charset="0"/>
              </a:rPr>
              <a:t>Extension Educators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Allison Hillis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Ashley Drees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Shannon Shepherd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Mandy Gray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Jamie Jo Lowder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Mindy Mayes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Megan </a:t>
            </a:r>
            <a:r>
              <a:rPr lang="en-US" dirty="0" err="1">
                <a:latin typeface="Times New Roman" panose="02020603050405020304" pitchFamily="18" charset="0"/>
                <a:cs typeface="Times New Roman" panose="02020603050405020304" pitchFamily="18" charset="0"/>
              </a:rPr>
              <a:t>Jaspersen</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rPr>
              <a:t>With additional collaboration and support from:</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EDEN</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Angie B. Lindsey</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Amanda </a:t>
            </a:r>
            <a:r>
              <a:rPr lang="en-US" dirty="0" err="1">
                <a:latin typeface="Times New Roman" panose="02020603050405020304" pitchFamily="18" charset="0"/>
                <a:cs typeface="Times New Roman" panose="02020603050405020304" pitchFamily="18" charset="0"/>
              </a:rPr>
              <a:t>Mosiman</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Indiana </a:t>
            </a:r>
            <a:r>
              <a:rPr lang="en-US" b="1" dirty="0" err="1">
                <a:latin typeface="Times New Roman" panose="02020603050405020304" pitchFamily="18" charset="0"/>
                <a:cs typeface="Times New Roman" panose="02020603050405020304" pitchFamily="18" charset="0"/>
              </a:rPr>
              <a:t>PREPared</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AgrAbility</a:t>
            </a:r>
            <a:endParaRPr lang="en-US"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Ed Sheldon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Bill </a:t>
            </a:r>
            <a:r>
              <a:rPr lang="en-US" dirty="0" err="1">
                <a:latin typeface="Times New Roman" panose="02020603050405020304" pitchFamily="18" charset="0"/>
                <a:cs typeface="Times New Roman" panose="02020603050405020304" pitchFamily="18" charset="0"/>
              </a:rPr>
              <a:t>Fild</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Shawn Ehlers</a:t>
            </a:r>
          </a:p>
        </p:txBody>
      </p:sp>
    </p:spTree>
    <p:extLst>
      <p:ext uri="{BB962C8B-B14F-4D97-AF65-F5344CB8AC3E}">
        <p14:creationId xmlns:p14="http://schemas.microsoft.com/office/powerpoint/2010/main" val="2610298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ED05ACC-BD80-CCF0-41F7-15C12FB9B386}"/>
              </a:ext>
            </a:extLst>
          </p:cNvPr>
          <p:cNvSpPr/>
          <p:nvPr/>
        </p:nvSpPr>
        <p:spPr>
          <a:xfrm>
            <a:off x="6701061" y="4546844"/>
            <a:ext cx="4536245" cy="1554480"/>
          </a:xfrm>
          <a:custGeom>
            <a:avLst/>
            <a:gdLst>
              <a:gd name="connsiteX0" fmla="*/ 0 w 4536245"/>
              <a:gd name="connsiteY0" fmla="*/ 275732 h 1654360"/>
              <a:gd name="connsiteX1" fmla="*/ 275732 w 4536245"/>
              <a:gd name="connsiteY1" fmla="*/ 0 h 1654360"/>
              <a:gd name="connsiteX2" fmla="*/ 4260513 w 4536245"/>
              <a:gd name="connsiteY2" fmla="*/ 0 h 1654360"/>
              <a:gd name="connsiteX3" fmla="*/ 4536245 w 4536245"/>
              <a:gd name="connsiteY3" fmla="*/ 275732 h 1654360"/>
              <a:gd name="connsiteX4" fmla="*/ 4536245 w 4536245"/>
              <a:gd name="connsiteY4" fmla="*/ 1378628 h 1654360"/>
              <a:gd name="connsiteX5" fmla="*/ 4260513 w 4536245"/>
              <a:gd name="connsiteY5" fmla="*/ 1654360 h 1654360"/>
              <a:gd name="connsiteX6" fmla="*/ 275732 w 4536245"/>
              <a:gd name="connsiteY6" fmla="*/ 1654360 h 1654360"/>
              <a:gd name="connsiteX7" fmla="*/ 0 w 4536245"/>
              <a:gd name="connsiteY7" fmla="*/ 1378628 h 1654360"/>
              <a:gd name="connsiteX8" fmla="*/ 0 w 4536245"/>
              <a:gd name="connsiteY8" fmla="*/ 275732 h 165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245" h="1654360">
                <a:moveTo>
                  <a:pt x="0" y="275732"/>
                </a:moveTo>
                <a:cubicBezTo>
                  <a:pt x="0" y="123449"/>
                  <a:pt x="123449" y="0"/>
                  <a:pt x="275732" y="0"/>
                </a:cubicBezTo>
                <a:lnTo>
                  <a:pt x="4260513" y="0"/>
                </a:lnTo>
                <a:cubicBezTo>
                  <a:pt x="4412796" y="0"/>
                  <a:pt x="4536245" y="123449"/>
                  <a:pt x="4536245" y="275732"/>
                </a:cubicBezTo>
                <a:lnTo>
                  <a:pt x="4536245" y="1378628"/>
                </a:lnTo>
                <a:cubicBezTo>
                  <a:pt x="4536245" y="1530911"/>
                  <a:pt x="4412796" y="1654360"/>
                  <a:pt x="4260513" y="1654360"/>
                </a:cubicBezTo>
                <a:lnTo>
                  <a:pt x="275732" y="1654360"/>
                </a:lnTo>
                <a:cubicBezTo>
                  <a:pt x="123449" y="1654360"/>
                  <a:pt x="0" y="1530911"/>
                  <a:pt x="0" y="1378628"/>
                </a:cubicBezTo>
                <a:lnTo>
                  <a:pt x="0" y="27573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0023" tIns="542739" rIns="129148" bIns="129149" numCol="1" spcCol="1270" anchor="ctr" anchorCtr="0">
            <a:noAutofit/>
          </a:bodyPr>
          <a:lstStyle/>
          <a:p>
            <a:pPr defTabSz="800100">
              <a:lnSpc>
                <a:spcPct val="90000"/>
              </a:lnSpc>
              <a:spcBef>
                <a:spcPct val="0"/>
              </a:spcBef>
              <a:spcAft>
                <a:spcPct val="15000"/>
              </a:spcAft>
            </a:pPr>
            <a:r>
              <a:rPr lang="en-US" kern="1200" dirty="0">
                <a:effectLst/>
                <a:latin typeface="Times New Roman"/>
                <a:ea typeface="Times New Roman" panose="02020603050405020304" pitchFamily="18" charset="0"/>
                <a:cs typeface="Times New Roman"/>
              </a:rPr>
              <a:t>Our project addresses the lack of interventions to support families by </a:t>
            </a:r>
            <a:r>
              <a:rPr lang="en-US" dirty="0">
                <a:latin typeface="Times New Roman"/>
                <a:ea typeface="Times New Roman" panose="02020603050405020304" pitchFamily="18" charset="0"/>
                <a:cs typeface="Times New Roman"/>
              </a:rPr>
              <a:t>levering</a:t>
            </a:r>
            <a:r>
              <a:rPr lang="en-US" kern="1200" dirty="0">
                <a:effectLst/>
                <a:latin typeface="Times New Roman"/>
                <a:ea typeface="Times New Roman" panose="02020603050405020304" pitchFamily="18" charset="0"/>
                <a:cs typeface="Times New Roman"/>
              </a:rPr>
              <a:t> </a:t>
            </a:r>
            <a:r>
              <a:rPr lang="en-US" b="1" kern="1200" dirty="0">
                <a:effectLst/>
                <a:latin typeface="Times New Roman"/>
                <a:ea typeface="Times New Roman" panose="02020603050405020304" pitchFamily="18" charset="0"/>
                <a:cs typeface="Times New Roman"/>
              </a:rPr>
              <a:t>Families Together </a:t>
            </a:r>
            <a:r>
              <a:rPr lang="en-US" kern="1200" dirty="0">
                <a:effectLst/>
                <a:latin typeface="Times New Roman"/>
                <a:ea typeface="Times New Roman" panose="02020603050405020304" pitchFamily="18" charset="0"/>
                <a:cs typeface="Times New Roman"/>
              </a:rPr>
              <a:t>and</a:t>
            </a:r>
            <a:r>
              <a:rPr lang="en-US" b="1" kern="1200" dirty="0">
                <a:effectLst/>
                <a:latin typeface="Times New Roman"/>
                <a:ea typeface="Times New Roman" panose="02020603050405020304" pitchFamily="18" charset="0"/>
                <a:cs typeface="Times New Roman"/>
              </a:rPr>
              <a:t> Extension</a:t>
            </a:r>
            <a:r>
              <a:rPr lang="en-US" kern="1200" dirty="0">
                <a:effectLst/>
                <a:latin typeface="Times New Roman"/>
                <a:ea typeface="Times New Roman" panose="02020603050405020304" pitchFamily="18" charset="0"/>
                <a:cs typeface="Times New Roman"/>
              </a:rPr>
              <a:t> </a:t>
            </a:r>
            <a:endParaRPr lang="en-US"/>
          </a:p>
        </p:txBody>
      </p:sp>
      <p:sp>
        <p:nvSpPr>
          <p:cNvPr id="2" name="Title 1">
            <a:extLst>
              <a:ext uri="{FF2B5EF4-FFF2-40B4-BE49-F238E27FC236}">
                <a16:creationId xmlns:a16="http://schemas.microsoft.com/office/drawing/2014/main" id="{F07FA987-3709-A9EC-DE1B-3302BA22CE5F}"/>
              </a:ext>
            </a:extLst>
          </p:cNvPr>
          <p:cNvSpPr>
            <a:spLocks noGrp="1" noChangeArrowheads="1"/>
          </p:cNvSpPr>
          <p:nvPr>
            <p:ph type="title"/>
          </p:nvPr>
        </p:nvSpPr>
        <p:spPr bwMode="auto">
          <a:xfrm>
            <a:off x="468086" y="294800"/>
            <a:ext cx="1109329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4400" dirty="0"/>
              <a:t>Our Project Addresses:</a:t>
            </a:r>
            <a:endParaRPr kumimoji="0" lang="en-US" altLang="en-US" sz="4300" b="0" u="none" strike="noStrike" cap="none" normalizeH="0" baseline="0" dirty="0">
              <a:ln>
                <a:noFill/>
              </a:ln>
              <a:solidFill>
                <a:schemeClr val="tx1"/>
              </a:solidFill>
              <a:effectLst/>
              <a:latin typeface="+mj-lt"/>
            </a:endParaRPr>
          </a:p>
        </p:txBody>
      </p:sp>
      <p:sp>
        <p:nvSpPr>
          <p:cNvPr id="6" name="Freeform: Shape 5">
            <a:extLst>
              <a:ext uri="{FF2B5EF4-FFF2-40B4-BE49-F238E27FC236}">
                <a16:creationId xmlns:a16="http://schemas.microsoft.com/office/drawing/2014/main" id="{AED977A4-B74B-3A75-23FE-F13D68C3D4A0}"/>
              </a:ext>
            </a:extLst>
          </p:cNvPr>
          <p:cNvSpPr/>
          <p:nvPr/>
        </p:nvSpPr>
        <p:spPr>
          <a:xfrm>
            <a:off x="1478795" y="4558871"/>
            <a:ext cx="4535428" cy="1554480"/>
          </a:xfrm>
          <a:custGeom>
            <a:avLst/>
            <a:gdLst>
              <a:gd name="connsiteX0" fmla="*/ 0 w 4535428"/>
              <a:gd name="connsiteY0" fmla="*/ 165436 h 1654360"/>
              <a:gd name="connsiteX1" fmla="*/ 165436 w 4535428"/>
              <a:gd name="connsiteY1" fmla="*/ 0 h 1654360"/>
              <a:gd name="connsiteX2" fmla="*/ 4369992 w 4535428"/>
              <a:gd name="connsiteY2" fmla="*/ 0 h 1654360"/>
              <a:gd name="connsiteX3" fmla="*/ 4535428 w 4535428"/>
              <a:gd name="connsiteY3" fmla="*/ 165436 h 1654360"/>
              <a:gd name="connsiteX4" fmla="*/ 4535428 w 4535428"/>
              <a:gd name="connsiteY4" fmla="*/ 1488924 h 1654360"/>
              <a:gd name="connsiteX5" fmla="*/ 4369992 w 4535428"/>
              <a:gd name="connsiteY5" fmla="*/ 1654360 h 1654360"/>
              <a:gd name="connsiteX6" fmla="*/ 165436 w 4535428"/>
              <a:gd name="connsiteY6" fmla="*/ 1654360 h 1654360"/>
              <a:gd name="connsiteX7" fmla="*/ 0 w 4535428"/>
              <a:gd name="connsiteY7" fmla="*/ 1488924 h 1654360"/>
              <a:gd name="connsiteX8" fmla="*/ 0 w 4535428"/>
              <a:gd name="connsiteY8" fmla="*/ 165436 h 165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428" h="1654360">
                <a:moveTo>
                  <a:pt x="0" y="165436"/>
                </a:moveTo>
                <a:cubicBezTo>
                  <a:pt x="0" y="74068"/>
                  <a:pt x="74068" y="0"/>
                  <a:pt x="165436" y="0"/>
                </a:cubicBezTo>
                <a:lnTo>
                  <a:pt x="4369992" y="0"/>
                </a:lnTo>
                <a:cubicBezTo>
                  <a:pt x="4461360" y="0"/>
                  <a:pt x="4535428" y="74068"/>
                  <a:pt x="4535428" y="165436"/>
                </a:cubicBezTo>
                <a:lnTo>
                  <a:pt x="4535428" y="1488924"/>
                </a:lnTo>
                <a:cubicBezTo>
                  <a:pt x="4535428" y="1580292"/>
                  <a:pt x="4461360" y="1654360"/>
                  <a:pt x="4369992" y="1654360"/>
                </a:cubicBezTo>
                <a:lnTo>
                  <a:pt x="165436" y="1654360"/>
                </a:lnTo>
                <a:cubicBezTo>
                  <a:pt x="74068" y="1654360"/>
                  <a:pt x="0" y="1580292"/>
                  <a:pt x="0" y="1488924"/>
                </a:cubicBezTo>
                <a:lnTo>
                  <a:pt x="0" y="16543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921" tIns="518511" rIns="1465550" bIns="104921" numCol="1" spcCol="1270" anchor="t" anchorCtr="0">
            <a:noAutofit/>
          </a:bodyPr>
          <a:lstStyle/>
          <a:p>
            <a:pPr marL="120650" lvl="1" algn="l" defTabSz="800100">
              <a:lnSpc>
                <a:spcPct val="90000"/>
              </a:lnSpc>
              <a:spcBef>
                <a:spcPct val="0"/>
              </a:spcBef>
              <a:spcAft>
                <a:spcPct val="15000"/>
              </a:spcAft>
            </a:pP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Families Together </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can also support sustained  family resilience and preparedness for the next disaster</a:t>
            </a:r>
          </a:p>
        </p:txBody>
      </p:sp>
      <p:sp>
        <p:nvSpPr>
          <p:cNvPr id="7" name="Freeform: Shape 6">
            <a:extLst>
              <a:ext uri="{FF2B5EF4-FFF2-40B4-BE49-F238E27FC236}">
                <a16:creationId xmlns:a16="http://schemas.microsoft.com/office/drawing/2014/main" id="{6158A51C-E6FD-9A16-5795-2C141CF53587}"/>
              </a:ext>
            </a:extLst>
          </p:cNvPr>
          <p:cNvSpPr/>
          <p:nvPr/>
        </p:nvSpPr>
        <p:spPr>
          <a:xfrm>
            <a:off x="6701878" y="1043355"/>
            <a:ext cx="4535428" cy="1554480"/>
          </a:xfrm>
          <a:custGeom>
            <a:avLst/>
            <a:gdLst>
              <a:gd name="connsiteX0" fmla="*/ 0 w 4535428"/>
              <a:gd name="connsiteY0" fmla="*/ 165436 h 1654360"/>
              <a:gd name="connsiteX1" fmla="*/ 165436 w 4535428"/>
              <a:gd name="connsiteY1" fmla="*/ 0 h 1654360"/>
              <a:gd name="connsiteX2" fmla="*/ 4369992 w 4535428"/>
              <a:gd name="connsiteY2" fmla="*/ 0 h 1654360"/>
              <a:gd name="connsiteX3" fmla="*/ 4535428 w 4535428"/>
              <a:gd name="connsiteY3" fmla="*/ 165436 h 1654360"/>
              <a:gd name="connsiteX4" fmla="*/ 4535428 w 4535428"/>
              <a:gd name="connsiteY4" fmla="*/ 1488924 h 1654360"/>
              <a:gd name="connsiteX5" fmla="*/ 4369992 w 4535428"/>
              <a:gd name="connsiteY5" fmla="*/ 1654360 h 1654360"/>
              <a:gd name="connsiteX6" fmla="*/ 165436 w 4535428"/>
              <a:gd name="connsiteY6" fmla="*/ 1654360 h 1654360"/>
              <a:gd name="connsiteX7" fmla="*/ 0 w 4535428"/>
              <a:gd name="connsiteY7" fmla="*/ 1488924 h 1654360"/>
              <a:gd name="connsiteX8" fmla="*/ 0 w 4535428"/>
              <a:gd name="connsiteY8" fmla="*/ 165436 h 165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428" h="1654360">
                <a:moveTo>
                  <a:pt x="0" y="165436"/>
                </a:moveTo>
                <a:cubicBezTo>
                  <a:pt x="0" y="74068"/>
                  <a:pt x="74068" y="0"/>
                  <a:pt x="165436" y="0"/>
                </a:cubicBezTo>
                <a:lnTo>
                  <a:pt x="4369992" y="0"/>
                </a:lnTo>
                <a:cubicBezTo>
                  <a:pt x="4461360" y="0"/>
                  <a:pt x="4535428" y="74068"/>
                  <a:pt x="4535428" y="165436"/>
                </a:cubicBezTo>
                <a:lnTo>
                  <a:pt x="4535428" y="1488924"/>
                </a:lnTo>
                <a:cubicBezTo>
                  <a:pt x="4535428" y="1580292"/>
                  <a:pt x="4461360" y="1654360"/>
                  <a:pt x="4369992" y="1654360"/>
                </a:cubicBezTo>
                <a:lnTo>
                  <a:pt x="165436" y="1654360"/>
                </a:lnTo>
                <a:cubicBezTo>
                  <a:pt x="74068" y="1654360"/>
                  <a:pt x="0" y="1580292"/>
                  <a:pt x="0" y="1488924"/>
                </a:cubicBezTo>
                <a:lnTo>
                  <a:pt x="0" y="16543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5549" tIns="104921" rIns="104922" bIns="518511" numCol="1" spcCol="1270" anchor="t" anchorCtr="0">
            <a:noAutofit/>
          </a:bodyPr>
          <a:lstStyle/>
          <a:p>
            <a:pPr marL="0" lvl="1" algn="l" defTabSz="800100">
              <a:lnSpc>
                <a:spcPct val="90000"/>
              </a:lnSpc>
              <a:spcBef>
                <a:spcPct val="0"/>
              </a:spcBef>
              <a:spcAft>
                <a:spcPct val="15000"/>
              </a:spcAft>
            </a:pPr>
            <a:r>
              <a:rPr lang="en-US" sz="1800" kern="1200" dirty="0">
                <a:latin typeface="Times New Roman" panose="02020603050405020304" pitchFamily="18" charset="0"/>
                <a:ea typeface="Calibri" panose="020F0502020204030204" pitchFamily="34" charset="0"/>
                <a:cs typeface="Times New Roman" panose="02020603050405020304" pitchFamily="18" charset="0"/>
              </a:rPr>
              <a:t>FEMA support and other aid, focused on </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basic needs</a:t>
            </a:r>
          </a:p>
        </p:txBody>
      </p:sp>
      <p:sp>
        <p:nvSpPr>
          <p:cNvPr id="8" name="Freeform: Shape 7">
            <a:extLst>
              <a:ext uri="{FF2B5EF4-FFF2-40B4-BE49-F238E27FC236}">
                <a16:creationId xmlns:a16="http://schemas.microsoft.com/office/drawing/2014/main" id="{6D2BC632-FFD9-F2A6-3F6C-17110748189E}"/>
              </a:ext>
            </a:extLst>
          </p:cNvPr>
          <p:cNvSpPr/>
          <p:nvPr/>
        </p:nvSpPr>
        <p:spPr>
          <a:xfrm>
            <a:off x="1478795" y="1043355"/>
            <a:ext cx="4535428" cy="1554480"/>
          </a:xfrm>
          <a:custGeom>
            <a:avLst/>
            <a:gdLst>
              <a:gd name="connsiteX0" fmla="*/ 0 w 4535428"/>
              <a:gd name="connsiteY0" fmla="*/ 165436 h 1654360"/>
              <a:gd name="connsiteX1" fmla="*/ 165436 w 4535428"/>
              <a:gd name="connsiteY1" fmla="*/ 0 h 1654360"/>
              <a:gd name="connsiteX2" fmla="*/ 4369992 w 4535428"/>
              <a:gd name="connsiteY2" fmla="*/ 0 h 1654360"/>
              <a:gd name="connsiteX3" fmla="*/ 4535428 w 4535428"/>
              <a:gd name="connsiteY3" fmla="*/ 165436 h 1654360"/>
              <a:gd name="connsiteX4" fmla="*/ 4535428 w 4535428"/>
              <a:gd name="connsiteY4" fmla="*/ 1488924 h 1654360"/>
              <a:gd name="connsiteX5" fmla="*/ 4369992 w 4535428"/>
              <a:gd name="connsiteY5" fmla="*/ 1654360 h 1654360"/>
              <a:gd name="connsiteX6" fmla="*/ 165436 w 4535428"/>
              <a:gd name="connsiteY6" fmla="*/ 1654360 h 1654360"/>
              <a:gd name="connsiteX7" fmla="*/ 0 w 4535428"/>
              <a:gd name="connsiteY7" fmla="*/ 1488924 h 1654360"/>
              <a:gd name="connsiteX8" fmla="*/ 0 w 4535428"/>
              <a:gd name="connsiteY8" fmla="*/ 165436 h 165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428" h="1654360">
                <a:moveTo>
                  <a:pt x="0" y="165436"/>
                </a:moveTo>
                <a:cubicBezTo>
                  <a:pt x="0" y="74068"/>
                  <a:pt x="74068" y="0"/>
                  <a:pt x="165436" y="0"/>
                </a:cubicBezTo>
                <a:lnTo>
                  <a:pt x="4369992" y="0"/>
                </a:lnTo>
                <a:cubicBezTo>
                  <a:pt x="4461360" y="0"/>
                  <a:pt x="4535428" y="74068"/>
                  <a:pt x="4535428" y="165436"/>
                </a:cubicBezTo>
                <a:lnTo>
                  <a:pt x="4535428" y="1488924"/>
                </a:lnTo>
                <a:cubicBezTo>
                  <a:pt x="4535428" y="1580292"/>
                  <a:pt x="4461360" y="1654360"/>
                  <a:pt x="4369992" y="1654360"/>
                </a:cubicBezTo>
                <a:lnTo>
                  <a:pt x="165436" y="1654360"/>
                </a:lnTo>
                <a:cubicBezTo>
                  <a:pt x="74068" y="1654360"/>
                  <a:pt x="0" y="1580292"/>
                  <a:pt x="0" y="1488924"/>
                </a:cubicBezTo>
                <a:lnTo>
                  <a:pt x="0" y="16543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921" tIns="104921" rIns="1465550" bIns="518511" numCol="1" spcCol="1270" anchor="t" anchorCtr="0">
            <a:noAutofit/>
          </a:bodyPr>
          <a:lstStyle/>
          <a:p>
            <a:pPr marL="117475" lvl="1" algn="l" defTabSz="800100">
              <a:lnSpc>
                <a:spcPct val="90000"/>
              </a:lnSpc>
              <a:spcBef>
                <a:spcPct val="0"/>
              </a:spcBef>
              <a:spcAft>
                <a:spcPct val="15000"/>
              </a:spcAft>
            </a:pP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Families experience stress and increased risk of later mental health problems</a:t>
            </a:r>
            <a:endParaRPr lang="en-US" sz="18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5EAD167C-7133-6A91-1D69-2BE785F7AC30}"/>
              </a:ext>
            </a:extLst>
          </p:cNvPr>
          <p:cNvSpPr/>
          <p:nvPr/>
        </p:nvSpPr>
        <p:spPr>
          <a:xfrm>
            <a:off x="4081236" y="1338037"/>
            <a:ext cx="2238556" cy="2238556"/>
          </a:xfrm>
          <a:custGeom>
            <a:avLst/>
            <a:gdLst>
              <a:gd name="connsiteX0" fmla="*/ 0 w 2238556"/>
              <a:gd name="connsiteY0" fmla="*/ 2238556 h 2238556"/>
              <a:gd name="connsiteX1" fmla="*/ 2238556 w 2238556"/>
              <a:gd name="connsiteY1" fmla="*/ 0 h 2238556"/>
              <a:gd name="connsiteX2" fmla="*/ 2238556 w 2238556"/>
              <a:gd name="connsiteY2" fmla="*/ 2238556 h 2238556"/>
              <a:gd name="connsiteX3" fmla="*/ 0 w 2238556"/>
              <a:gd name="connsiteY3" fmla="*/ 2238556 h 2238556"/>
            </a:gdLst>
            <a:ahLst/>
            <a:cxnLst>
              <a:cxn ang="0">
                <a:pos x="connsiteX0" y="connsiteY0"/>
              </a:cxn>
              <a:cxn ang="0">
                <a:pos x="connsiteX1" y="connsiteY1"/>
              </a:cxn>
              <a:cxn ang="0">
                <a:pos x="connsiteX2" y="connsiteY2"/>
              </a:cxn>
              <a:cxn ang="0">
                <a:pos x="connsiteX3" y="connsiteY3"/>
              </a:cxn>
            </a:cxnLst>
            <a:rect l="l" t="t" r="r" b="b"/>
            <a:pathLst>
              <a:path w="2238556" h="2238556">
                <a:moveTo>
                  <a:pt x="0" y="2238556"/>
                </a:moveTo>
                <a:cubicBezTo>
                  <a:pt x="0" y="1002236"/>
                  <a:pt x="1002236" y="0"/>
                  <a:pt x="2238556" y="0"/>
                </a:cubicBezTo>
                <a:lnTo>
                  <a:pt x="2238556" y="2238556"/>
                </a:lnTo>
                <a:lnTo>
                  <a:pt x="0" y="223855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5658" tIns="747098" rIns="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latin typeface="Times New Roman" panose="02020603050405020304" pitchFamily="18" charset="0"/>
                <a:cs typeface="Times New Roman" panose="02020603050405020304" pitchFamily="18" charset="0"/>
              </a:rPr>
              <a:t>Experience disaster</a:t>
            </a:r>
          </a:p>
        </p:txBody>
      </p:sp>
      <p:sp>
        <p:nvSpPr>
          <p:cNvPr id="11" name="Freeform: Shape 10">
            <a:extLst>
              <a:ext uri="{FF2B5EF4-FFF2-40B4-BE49-F238E27FC236}">
                <a16:creationId xmlns:a16="http://schemas.microsoft.com/office/drawing/2014/main" id="{751911ED-02EA-9643-C3C5-18D9C98F36A7}"/>
              </a:ext>
            </a:extLst>
          </p:cNvPr>
          <p:cNvSpPr/>
          <p:nvPr/>
        </p:nvSpPr>
        <p:spPr>
          <a:xfrm>
            <a:off x="6423191" y="1338037"/>
            <a:ext cx="2238557" cy="2238556"/>
          </a:xfrm>
          <a:custGeom>
            <a:avLst/>
            <a:gdLst>
              <a:gd name="connsiteX0" fmla="*/ 0 w 2238556"/>
              <a:gd name="connsiteY0" fmla="*/ 2238556 h 2238556"/>
              <a:gd name="connsiteX1" fmla="*/ 2238556 w 2238556"/>
              <a:gd name="connsiteY1" fmla="*/ 0 h 2238556"/>
              <a:gd name="connsiteX2" fmla="*/ 2238556 w 2238556"/>
              <a:gd name="connsiteY2" fmla="*/ 2238556 h 2238556"/>
              <a:gd name="connsiteX3" fmla="*/ 0 w 2238556"/>
              <a:gd name="connsiteY3" fmla="*/ 2238556 h 2238556"/>
            </a:gdLst>
            <a:ahLst/>
            <a:cxnLst>
              <a:cxn ang="0">
                <a:pos x="connsiteX0" y="connsiteY0"/>
              </a:cxn>
              <a:cxn ang="0">
                <a:pos x="connsiteX1" y="connsiteY1"/>
              </a:cxn>
              <a:cxn ang="0">
                <a:pos x="connsiteX2" y="connsiteY2"/>
              </a:cxn>
              <a:cxn ang="0">
                <a:pos x="connsiteX3" y="connsiteY3"/>
              </a:cxn>
            </a:cxnLst>
            <a:rect l="l" t="t" r="r" b="b"/>
            <a:pathLst>
              <a:path w="2238556" h="2238556">
                <a:moveTo>
                  <a:pt x="0" y="0"/>
                </a:moveTo>
                <a:cubicBezTo>
                  <a:pt x="1236320" y="0"/>
                  <a:pt x="2238556" y="1002236"/>
                  <a:pt x="2238556" y="2238556"/>
                </a:cubicBezTo>
                <a:lnTo>
                  <a:pt x="0" y="223855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747098" rIns="655659"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ea typeface="Calibri" panose="020F0502020204030204" pitchFamily="34" charset="0"/>
                <a:cs typeface="Times New Roman" panose="02020603050405020304" pitchFamily="18" charset="0"/>
              </a:rPr>
              <a:t>Immediate aftermath</a:t>
            </a:r>
            <a:endParaRPr lang="en-US" sz="2400" kern="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03D278D-ED9E-7803-7F30-0F4766AE33BB}"/>
              </a:ext>
            </a:extLst>
          </p:cNvPr>
          <p:cNvSpPr/>
          <p:nvPr/>
        </p:nvSpPr>
        <p:spPr>
          <a:xfrm>
            <a:off x="6423191" y="3679992"/>
            <a:ext cx="2238557" cy="2238556"/>
          </a:xfrm>
          <a:custGeom>
            <a:avLst/>
            <a:gdLst>
              <a:gd name="connsiteX0" fmla="*/ 0 w 2238556"/>
              <a:gd name="connsiteY0" fmla="*/ 2238556 h 2238556"/>
              <a:gd name="connsiteX1" fmla="*/ 2238556 w 2238556"/>
              <a:gd name="connsiteY1" fmla="*/ 0 h 2238556"/>
              <a:gd name="connsiteX2" fmla="*/ 2238556 w 2238556"/>
              <a:gd name="connsiteY2" fmla="*/ 2238556 h 2238556"/>
              <a:gd name="connsiteX3" fmla="*/ 0 w 2238556"/>
              <a:gd name="connsiteY3" fmla="*/ 2238556 h 2238556"/>
            </a:gdLst>
            <a:ahLst/>
            <a:cxnLst>
              <a:cxn ang="0">
                <a:pos x="connsiteX0" y="connsiteY0"/>
              </a:cxn>
              <a:cxn ang="0">
                <a:pos x="connsiteX1" y="connsiteY1"/>
              </a:cxn>
              <a:cxn ang="0">
                <a:pos x="connsiteX2" y="connsiteY2"/>
              </a:cxn>
              <a:cxn ang="0">
                <a:pos x="connsiteX3" y="connsiteY3"/>
              </a:cxn>
            </a:cxnLst>
            <a:rect l="l" t="t" r="r" b="b"/>
            <a:pathLst>
              <a:path w="2238556" h="2238556">
                <a:moveTo>
                  <a:pt x="2238556" y="0"/>
                </a:moveTo>
                <a:cubicBezTo>
                  <a:pt x="2238556" y="1236320"/>
                  <a:pt x="1236320" y="2238556"/>
                  <a:pt x="0" y="2238556"/>
                </a:cubicBezTo>
                <a:lnTo>
                  <a:pt x="0" y="0"/>
                </a:lnTo>
                <a:lnTo>
                  <a:pt x="223855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1440" rIns="655659" bIns="74709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Times New Roman" panose="02020603050405020304" pitchFamily="18" charset="0"/>
                <a:ea typeface="Times New Roman" panose="02020603050405020304" pitchFamily="18" charset="0"/>
                <a:cs typeface="Times New Roman" panose="02020603050405020304" pitchFamily="18" charset="0"/>
              </a:rPr>
              <a:t>Medium-term recovery</a:t>
            </a:r>
          </a:p>
        </p:txBody>
      </p:sp>
      <p:sp>
        <p:nvSpPr>
          <p:cNvPr id="13" name="Freeform: Shape 12">
            <a:extLst>
              <a:ext uri="{FF2B5EF4-FFF2-40B4-BE49-F238E27FC236}">
                <a16:creationId xmlns:a16="http://schemas.microsoft.com/office/drawing/2014/main" id="{160AB46D-420F-3F5C-F418-0BFD0D6572E6}"/>
              </a:ext>
            </a:extLst>
          </p:cNvPr>
          <p:cNvSpPr/>
          <p:nvPr/>
        </p:nvSpPr>
        <p:spPr>
          <a:xfrm>
            <a:off x="4081235" y="3679992"/>
            <a:ext cx="2238557" cy="2238556"/>
          </a:xfrm>
          <a:custGeom>
            <a:avLst/>
            <a:gdLst>
              <a:gd name="connsiteX0" fmla="*/ 0 w 2238556"/>
              <a:gd name="connsiteY0" fmla="*/ 2238556 h 2238556"/>
              <a:gd name="connsiteX1" fmla="*/ 2238556 w 2238556"/>
              <a:gd name="connsiteY1" fmla="*/ 0 h 2238556"/>
              <a:gd name="connsiteX2" fmla="*/ 2238556 w 2238556"/>
              <a:gd name="connsiteY2" fmla="*/ 2238556 h 2238556"/>
              <a:gd name="connsiteX3" fmla="*/ 0 w 2238556"/>
              <a:gd name="connsiteY3" fmla="*/ 2238556 h 2238556"/>
            </a:gdLst>
            <a:ahLst/>
            <a:cxnLst>
              <a:cxn ang="0">
                <a:pos x="connsiteX0" y="connsiteY0"/>
              </a:cxn>
              <a:cxn ang="0">
                <a:pos x="connsiteX1" y="connsiteY1"/>
              </a:cxn>
              <a:cxn ang="0">
                <a:pos x="connsiteX2" y="connsiteY2"/>
              </a:cxn>
              <a:cxn ang="0">
                <a:pos x="connsiteX3" y="connsiteY3"/>
              </a:cxn>
            </a:cxnLst>
            <a:rect l="l" t="t" r="r" b="b"/>
            <a:pathLst>
              <a:path w="2238556" h="2238556">
                <a:moveTo>
                  <a:pt x="2238556" y="2238556"/>
                </a:moveTo>
                <a:cubicBezTo>
                  <a:pt x="1002236" y="2238556"/>
                  <a:pt x="0" y="1236320"/>
                  <a:pt x="0" y="0"/>
                </a:cubicBezTo>
                <a:lnTo>
                  <a:pt x="2238556" y="0"/>
                </a:lnTo>
                <a:lnTo>
                  <a:pt x="2238556" y="223855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5659" tIns="91440" rIns="0" bIns="747097"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Times New Roman" panose="02020603050405020304" pitchFamily="18" charset="0"/>
                <a:ea typeface="Times New Roman" panose="02020603050405020304" pitchFamily="18" charset="0"/>
                <a:cs typeface="Times New Roman" panose="02020603050405020304" pitchFamily="18" charset="0"/>
              </a:rPr>
              <a:t>“New Normal”, Prepare for next disaster</a:t>
            </a:r>
          </a:p>
        </p:txBody>
      </p:sp>
      <p:sp>
        <p:nvSpPr>
          <p:cNvPr id="14" name="Arrow: Circular 13">
            <a:extLst>
              <a:ext uri="{FF2B5EF4-FFF2-40B4-BE49-F238E27FC236}">
                <a16:creationId xmlns:a16="http://schemas.microsoft.com/office/drawing/2014/main" id="{AD63D7B6-2198-EACE-1834-E5A0F38710BF}"/>
              </a:ext>
            </a:extLst>
          </p:cNvPr>
          <p:cNvSpPr/>
          <p:nvPr/>
        </p:nvSpPr>
        <p:spPr>
          <a:xfrm>
            <a:off x="5985044" y="3163004"/>
            <a:ext cx="772896" cy="67208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Arrow: Circular 14">
            <a:extLst>
              <a:ext uri="{FF2B5EF4-FFF2-40B4-BE49-F238E27FC236}">
                <a16:creationId xmlns:a16="http://schemas.microsoft.com/office/drawing/2014/main" id="{941D1268-9443-2940-9E0C-4E6D0AF5169F}"/>
              </a:ext>
            </a:extLst>
          </p:cNvPr>
          <p:cNvSpPr/>
          <p:nvPr/>
        </p:nvSpPr>
        <p:spPr>
          <a:xfrm rot="10800000">
            <a:off x="5985044" y="3421498"/>
            <a:ext cx="772896" cy="67208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94551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024B40-A246-0F63-A5EA-8101ADEC11BD}"/>
              </a:ext>
            </a:extLst>
          </p:cNvPr>
          <p:cNvSpPr>
            <a:spLocks noGrp="1"/>
          </p:cNvSpPr>
          <p:nvPr>
            <p:ph type="title"/>
          </p:nvPr>
        </p:nvSpPr>
        <p:spPr>
          <a:xfrm>
            <a:off x="339296" y="1428193"/>
            <a:ext cx="3563001" cy="589032"/>
          </a:xfrm>
        </p:spPr>
        <p:txBody>
          <a:bodyPr>
            <a:normAutofit fontScale="90000"/>
          </a:bodyPr>
          <a:lstStyle/>
          <a:p>
            <a:r>
              <a:rPr lang="en-US" dirty="0"/>
              <a:t>The FT Program</a:t>
            </a:r>
          </a:p>
        </p:txBody>
      </p:sp>
      <p:sp>
        <p:nvSpPr>
          <p:cNvPr id="5" name="Slide Number Placeholder 4">
            <a:extLst>
              <a:ext uri="{FF2B5EF4-FFF2-40B4-BE49-F238E27FC236}">
                <a16:creationId xmlns:a16="http://schemas.microsoft.com/office/drawing/2014/main" id="{15CC7B91-6859-BADA-48EB-41CDE3686EA1}"/>
              </a:ext>
            </a:extLst>
          </p:cNvPr>
          <p:cNvSpPr>
            <a:spLocks noGrp="1"/>
          </p:cNvSpPr>
          <p:nvPr>
            <p:ph type="sldNum" sz="quarter" idx="12"/>
          </p:nvPr>
        </p:nvSpPr>
        <p:spPr/>
        <p:txBody>
          <a:bodyPr/>
          <a:lstStyle/>
          <a:p>
            <a:fld id="{3086EA1D-707D-B54C-8FFB-433BD1A27D0B}" type="slidenum">
              <a:rPr lang="en-US" smtClean="0"/>
              <a:pPr/>
              <a:t>4</a:t>
            </a:fld>
            <a:endParaRPr lang="en-US" dirty="0"/>
          </a:p>
        </p:txBody>
      </p:sp>
      <p:pic>
        <p:nvPicPr>
          <p:cNvPr id="10" name="Picture 9">
            <a:extLst>
              <a:ext uri="{FF2B5EF4-FFF2-40B4-BE49-F238E27FC236}">
                <a16:creationId xmlns:a16="http://schemas.microsoft.com/office/drawing/2014/main" id="{041F8F85-0031-EE72-9A44-3DB653B02019}"/>
              </a:ext>
            </a:extLst>
          </p:cNvPr>
          <p:cNvPicPr>
            <a:picLocks noChangeAspect="1"/>
          </p:cNvPicPr>
          <p:nvPr/>
        </p:nvPicPr>
        <p:blipFill>
          <a:blip r:embed="rId3"/>
          <a:srcRect l="2401" t="1504" r="4318" b="5399"/>
          <a:stretch/>
        </p:blipFill>
        <p:spPr>
          <a:xfrm>
            <a:off x="5599023" y="165189"/>
            <a:ext cx="5035640" cy="6692811"/>
          </a:xfrm>
          <a:prstGeom prst="rect">
            <a:avLst/>
          </a:prstGeom>
        </p:spPr>
      </p:pic>
      <p:sp>
        <p:nvSpPr>
          <p:cNvPr id="3" name="TextBox 2">
            <a:extLst>
              <a:ext uri="{FF2B5EF4-FFF2-40B4-BE49-F238E27FC236}">
                <a16:creationId xmlns:a16="http://schemas.microsoft.com/office/drawing/2014/main" id="{ED6009B3-62C4-5C21-56FB-D4EE06A33A4E}"/>
              </a:ext>
            </a:extLst>
          </p:cNvPr>
          <p:cNvSpPr txBox="1"/>
          <p:nvPr/>
        </p:nvSpPr>
        <p:spPr>
          <a:xfrm>
            <a:off x="539262" y="2508684"/>
            <a:ext cx="6096000" cy="338554"/>
          </a:xfrm>
          <a:prstGeom prst="rect">
            <a:avLst/>
          </a:prstGeom>
          <a:noFill/>
        </p:spPr>
        <p:txBody>
          <a:bodyPr wrap="square">
            <a:spAutoFit/>
          </a:bodyPr>
          <a:lstStyle/>
          <a:p>
            <a:r>
              <a:rPr lang="en-US" sz="1600" dirty="0">
                <a:hlinkClick r:id="rId4"/>
              </a:rPr>
              <a:t>https://www.purdue.edu/hhs/families-together/</a:t>
            </a:r>
            <a:endParaRPr lang="en-US" sz="1600" dirty="0"/>
          </a:p>
        </p:txBody>
      </p:sp>
      <p:sp>
        <p:nvSpPr>
          <p:cNvPr id="6" name="Title 3">
            <a:extLst>
              <a:ext uri="{FF2B5EF4-FFF2-40B4-BE49-F238E27FC236}">
                <a16:creationId xmlns:a16="http://schemas.microsoft.com/office/drawing/2014/main" id="{B53B092E-DEED-DAAE-3A9D-A5B1F2823773}"/>
              </a:ext>
            </a:extLst>
          </p:cNvPr>
          <p:cNvSpPr txBox="1">
            <a:spLocks/>
          </p:cNvSpPr>
          <p:nvPr/>
        </p:nvSpPr>
        <p:spPr>
          <a:xfrm>
            <a:off x="539262" y="3667708"/>
            <a:ext cx="4489938" cy="1762099"/>
          </a:xfrm>
          <a:prstGeom prst="rect">
            <a:avLst/>
          </a:prstGeom>
        </p:spPr>
        <p:txBody>
          <a:bodyPr vert="horz" lIns="91440" tIns="45720" rIns="91440" bIns="45720" rtlCol="0" anchor="ctr">
            <a:normAutofit fontScale="75000" lnSpcReduction="20000"/>
          </a:bodyPr>
          <a:lst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a:lstStyle>
          <a:p>
            <a:r>
              <a:rPr lang="en-US" dirty="0"/>
              <a:t>A theory-driven, modular, activity-based program designed to fit into families’ daily lives</a:t>
            </a:r>
          </a:p>
        </p:txBody>
      </p:sp>
    </p:spTree>
    <p:extLst>
      <p:ext uri="{BB962C8B-B14F-4D97-AF65-F5344CB8AC3E}">
        <p14:creationId xmlns:p14="http://schemas.microsoft.com/office/powerpoint/2010/main" val="154152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5B72A4A-F0B4-C02A-4E1D-9A6C1704442F}"/>
              </a:ext>
            </a:extLst>
          </p:cNvPr>
          <p:cNvSpPr>
            <a:spLocks noGrp="1"/>
          </p:cNvSpPr>
          <p:nvPr>
            <p:ph type="body" sz="quarter" idx="10"/>
          </p:nvPr>
        </p:nvSpPr>
        <p:spPr>
          <a:xfrm>
            <a:off x="457198" y="1387228"/>
            <a:ext cx="11266713" cy="4235806"/>
          </a:xfrm>
        </p:spPr>
        <p:txBody>
          <a:bodyPr/>
          <a:lstStyle/>
          <a:p>
            <a:pPr marL="285750" indent="-28575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efine and adapt the FT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program for use in the medium-term aftermath of disasters, and to develop a manual and implementation plan that will equip Cooperative Extension System (CES) educators to help families build resilience in the aftermath of disasters. </a:t>
            </a:r>
          </a:p>
          <a:p>
            <a:pPr marL="285750" indent="-285750">
              <a:buFont typeface="Arial" panose="020B0604020202020204" pitchFamily="34" charset="0"/>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u="sng" dirty="0">
                <a:effectLst/>
                <a:latin typeface="Times New Roman" panose="02020603050405020304" pitchFamily="18" charset="0"/>
                <a:ea typeface="Calibri" panose="020F0502020204030204" pitchFamily="34" charset="0"/>
                <a:cs typeface="Times New Roman" panose="02020603050405020304" pitchFamily="18" charset="0"/>
              </a:rPr>
              <a:t>Aim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Tailor existing FT materials so they are suitable for use in the aftermath of multiple kinds of disasters</a:t>
            </a:r>
          </a:p>
          <a:p>
            <a:pPr marL="285750" indent="-285750">
              <a:buFont typeface="Arial" panose="020B0604020202020204" pitchFamily="34" charset="0"/>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u="sng" dirty="0">
                <a:effectLst/>
                <a:latin typeface="Times New Roman" panose="02020603050405020304" pitchFamily="18" charset="0"/>
                <a:ea typeface="Calibri" panose="020F0502020204030204" pitchFamily="34" charset="0"/>
                <a:cs typeface="Times New Roman" panose="02020603050405020304" pitchFamily="18" charset="0"/>
              </a:rPr>
              <a:t>Aim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Develop an implementation plan for rolling out revised FT materials in response to disasters in Indiana </a:t>
            </a:r>
          </a:p>
        </p:txBody>
      </p:sp>
      <p:sp>
        <p:nvSpPr>
          <p:cNvPr id="8" name="Title 7">
            <a:extLst>
              <a:ext uri="{FF2B5EF4-FFF2-40B4-BE49-F238E27FC236}">
                <a16:creationId xmlns:a16="http://schemas.microsoft.com/office/drawing/2014/main" id="{079C18F2-B074-4F02-B5F2-720ACD1C2CD8}"/>
              </a:ext>
            </a:extLst>
          </p:cNvPr>
          <p:cNvSpPr>
            <a:spLocks noGrp="1"/>
          </p:cNvSpPr>
          <p:nvPr>
            <p:ph type="title"/>
          </p:nvPr>
        </p:nvSpPr>
        <p:spPr/>
        <p:txBody>
          <a:bodyPr>
            <a:normAutofit fontScale="90000"/>
          </a:bodyPr>
          <a:lstStyle/>
          <a:p>
            <a:r>
              <a:rPr lang="en-US" dirty="0"/>
              <a:t>Objectives  of the current USDA/NIFA grant</a:t>
            </a:r>
          </a:p>
        </p:txBody>
      </p:sp>
    </p:spTree>
    <p:extLst>
      <p:ext uri="{BB962C8B-B14F-4D97-AF65-F5344CB8AC3E}">
        <p14:creationId xmlns:p14="http://schemas.microsoft.com/office/powerpoint/2010/main" val="166845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86AD3-5279-EFEB-84BD-9D8173F7DF7D}"/>
              </a:ext>
            </a:extLst>
          </p:cNvPr>
          <p:cNvSpPr>
            <a:spLocks noGrp="1"/>
          </p:cNvSpPr>
          <p:nvPr>
            <p:ph type="body" sz="quarter" idx="11"/>
          </p:nvPr>
        </p:nvSpPr>
        <p:spPr/>
        <p:txBody>
          <a:bodyPr/>
          <a:lstStyle/>
          <a:p>
            <a:r>
              <a:rPr lang="en-US" dirty="0"/>
              <a:t>Aim 1. Tailor existing FT materials so they are suitable for use in the aftermath of multiple kinds of disasters</a:t>
            </a:r>
          </a:p>
        </p:txBody>
      </p:sp>
      <p:sp>
        <p:nvSpPr>
          <p:cNvPr id="4" name="Title 3">
            <a:extLst>
              <a:ext uri="{FF2B5EF4-FFF2-40B4-BE49-F238E27FC236}">
                <a16:creationId xmlns:a16="http://schemas.microsoft.com/office/drawing/2014/main" id="{E71EC276-8BE7-6D9C-E8BE-98C9B28801C1}"/>
              </a:ext>
            </a:extLst>
          </p:cNvPr>
          <p:cNvSpPr>
            <a:spLocks noGrp="1"/>
          </p:cNvSpPr>
          <p:nvPr>
            <p:ph type="title"/>
          </p:nvPr>
        </p:nvSpPr>
        <p:spPr/>
        <p:txBody>
          <a:bodyPr>
            <a:normAutofit fontScale="90000"/>
          </a:bodyPr>
          <a:lstStyle/>
          <a:p>
            <a:r>
              <a:rPr lang="en-US" dirty="0"/>
              <a:t>Educator Roles</a:t>
            </a:r>
          </a:p>
        </p:txBody>
      </p:sp>
      <p:sp>
        <p:nvSpPr>
          <p:cNvPr id="5" name="Slide Number Placeholder 4">
            <a:extLst>
              <a:ext uri="{FF2B5EF4-FFF2-40B4-BE49-F238E27FC236}">
                <a16:creationId xmlns:a16="http://schemas.microsoft.com/office/drawing/2014/main" id="{7AA7000B-120A-AE7B-C92D-4E50022558CF}"/>
              </a:ext>
            </a:extLst>
          </p:cNvPr>
          <p:cNvSpPr>
            <a:spLocks noGrp="1"/>
          </p:cNvSpPr>
          <p:nvPr>
            <p:ph type="sldNum" sz="quarter" idx="12"/>
          </p:nvPr>
        </p:nvSpPr>
        <p:spPr/>
        <p:txBody>
          <a:bodyPr/>
          <a:lstStyle/>
          <a:p>
            <a:fld id="{3086EA1D-707D-B54C-8FFB-433BD1A27D0B}" type="slidenum">
              <a:rPr lang="en-US" smtClean="0"/>
              <a:pPr/>
              <a:t>6</a:t>
            </a:fld>
            <a:endParaRPr lang="en-US" dirty="0"/>
          </a:p>
        </p:txBody>
      </p:sp>
      <p:graphicFrame>
        <p:nvGraphicFramePr>
          <p:cNvPr id="13" name="Table 12">
            <a:extLst>
              <a:ext uri="{FF2B5EF4-FFF2-40B4-BE49-F238E27FC236}">
                <a16:creationId xmlns:a16="http://schemas.microsoft.com/office/drawing/2014/main" id="{99ACED0E-FAAA-B2A4-F3EA-2AFE898E3499}"/>
              </a:ext>
            </a:extLst>
          </p:cNvPr>
          <p:cNvGraphicFramePr>
            <a:graphicFrameLocks noGrp="1"/>
          </p:cNvGraphicFramePr>
          <p:nvPr>
            <p:extLst>
              <p:ext uri="{D42A27DB-BD31-4B8C-83A1-F6EECF244321}">
                <p14:modId xmlns:p14="http://schemas.microsoft.com/office/powerpoint/2010/main" val="4274721381"/>
              </p:ext>
            </p:extLst>
          </p:nvPr>
        </p:nvGraphicFramePr>
        <p:xfrm>
          <a:off x="538880" y="1320051"/>
          <a:ext cx="11330735" cy="5273040"/>
        </p:xfrm>
        <a:graphic>
          <a:graphicData uri="http://schemas.openxmlformats.org/drawingml/2006/table">
            <a:tbl>
              <a:tblPr firstRow="1" firstCol="1" bandRow="1">
                <a:tableStyleId>{21E4AEA4-8DFA-4A89-87EB-49C32662AFE0}</a:tableStyleId>
              </a:tblPr>
              <a:tblGrid>
                <a:gridCol w="116840">
                  <a:extLst>
                    <a:ext uri="{9D8B030D-6E8A-4147-A177-3AD203B41FA5}">
                      <a16:colId xmlns:a16="http://schemas.microsoft.com/office/drawing/2014/main" val="1971523592"/>
                    </a:ext>
                  </a:extLst>
                </a:gridCol>
                <a:gridCol w="7817651">
                  <a:extLst>
                    <a:ext uri="{9D8B030D-6E8A-4147-A177-3AD203B41FA5}">
                      <a16:colId xmlns:a16="http://schemas.microsoft.com/office/drawing/2014/main" val="1755363100"/>
                    </a:ext>
                  </a:extLst>
                </a:gridCol>
                <a:gridCol w="3396244">
                  <a:extLst>
                    <a:ext uri="{9D8B030D-6E8A-4147-A177-3AD203B41FA5}">
                      <a16:colId xmlns:a16="http://schemas.microsoft.com/office/drawing/2014/main" val="3199483291"/>
                    </a:ext>
                  </a:extLst>
                </a:gridCol>
              </a:tblGrid>
              <a:tr h="0">
                <a:tc gridSpan="3">
                  <a:txBody>
                    <a:bodyPr/>
                    <a:lstStyle/>
                    <a:p>
                      <a:pPr marL="0" marR="0">
                        <a:lnSpc>
                          <a:spcPct val="100000"/>
                        </a:lnSpc>
                        <a:spcBef>
                          <a:spcPts val="0"/>
                        </a:spcBef>
                        <a:spcAft>
                          <a:spcPts val="0"/>
                        </a:spcAft>
                      </a:pPr>
                      <a:r>
                        <a:rPr lang="en-US" sz="1600" b="0" dirty="0">
                          <a:effectLst/>
                        </a:rPr>
                        <a:t>1.1. Identify the unique needs of families in the aftermath of disasters with respect to building family resilience</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4059632"/>
                  </a:ext>
                </a:extLst>
              </a:tr>
              <a:tr h="0">
                <a:tc gridSpan="2">
                  <a:txBody>
                    <a:bodyPr/>
                    <a:lstStyle/>
                    <a:p>
                      <a:pPr marL="0" marR="0">
                        <a:lnSpc>
                          <a:spcPct val="100000"/>
                        </a:lnSpc>
                        <a:spcBef>
                          <a:spcPts val="0"/>
                        </a:spcBef>
                        <a:spcAft>
                          <a:spcPts val="0"/>
                        </a:spcAft>
                      </a:pPr>
                      <a:r>
                        <a:rPr lang="en-US" sz="1600" b="0">
                          <a:effectLst/>
                        </a:rPr>
                        <a:t>Specific Activities, Data collected, and Benchmarks for success</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a:txBody>
                    <a:bodyPr/>
                    <a:lstStyle/>
                    <a:p>
                      <a:pPr marL="0" marR="0">
                        <a:lnSpc>
                          <a:spcPct val="100000"/>
                        </a:lnSpc>
                        <a:spcBef>
                          <a:spcPts val="0"/>
                        </a:spcBef>
                        <a:spcAft>
                          <a:spcPts val="0"/>
                        </a:spcAft>
                      </a:pPr>
                      <a:r>
                        <a:rPr lang="en-US" sz="1600">
                          <a:effectLst/>
                        </a:rPr>
                        <a:t>Outputs</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extLst>
                  <a:ext uri="{0D108BD9-81ED-4DB2-BD59-A6C34878D82A}">
                    <a16:rowId xmlns:a16="http://schemas.microsoft.com/office/drawing/2014/main" val="4131493536"/>
                  </a:ext>
                </a:extLst>
              </a:tr>
              <a:tr h="0">
                <a:tc gridSpan="2">
                  <a:txBody>
                    <a:bodyPr/>
                    <a:lstStyle/>
                    <a:p>
                      <a:pPr marL="0" marR="0">
                        <a:lnSpc>
                          <a:spcPct val="100000"/>
                        </a:lnSpc>
                        <a:spcBef>
                          <a:spcPts val="0"/>
                        </a:spcBef>
                        <a:spcAft>
                          <a:spcPts val="0"/>
                        </a:spcAft>
                      </a:pPr>
                      <a:r>
                        <a:rPr lang="en-US" sz="1600" b="0" dirty="0">
                          <a:effectLst/>
                        </a:rPr>
                        <a:t>  Update literature review (Sept-Nov 2024, Shelley/Claire)</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rowSpan="3">
                  <a:txBody>
                    <a:bodyPr/>
                    <a:lstStyle/>
                    <a:p>
                      <a:pPr marL="0" marR="0">
                        <a:lnSpc>
                          <a:spcPct val="100000"/>
                        </a:lnSpc>
                        <a:spcBef>
                          <a:spcPts val="0"/>
                        </a:spcBef>
                        <a:spcAft>
                          <a:spcPts val="0"/>
                        </a:spcAft>
                      </a:pPr>
                      <a:r>
                        <a:rPr lang="en-US" sz="1600">
                          <a:effectLst/>
                        </a:rPr>
                        <a:t>Review Publication: Strategies for promoting post-disaster family resilience </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91966660"/>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a:effectLst/>
                        </a:rPr>
                        <a:t>Data: Specific needs, published strategies for building resilience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2031018812"/>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a:effectLst/>
                        </a:rPr>
                        <a:t>Benchmark: Literature review complete</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3738844508"/>
                  </a:ext>
                </a:extLst>
              </a:tr>
              <a:tr h="0">
                <a:tc gridSpan="2">
                  <a:txBody>
                    <a:bodyPr/>
                    <a:lstStyle/>
                    <a:p>
                      <a:pPr marL="0" marR="0">
                        <a:lnSpc>
                          <a:spcPct val="100000"/>
                        </a:lnSpc>
                        <a:spcBef>
                          <a:spcPts val="0"/>
                        </a:spcBef>
                        <a:spcAft>
                          <a:spcPts val="0"/>
                        </a:spcAft>
                      </a:pPr>
                      <a:r>
                        <a:rPr lang="en-US" sz="1600" b="0" dirty="0">
                          <a:effectLst/>
                        </a:rPr>
                        <a:t>  </a:t>
                      </a:r>
                      <a:r>
                        <a:rPr lang="en-US" sz="1600" b="0" dirty="0">
                          <a:solidFill>
                            <a:schemeClr val="accent5"/>
                          </a:solidFill>
                          <a:effectLst/>
                        </a:rPr>
                        <a:t>Survey</a:t>
                      </a:r>
                      <a:r>
                        <a:rPr lang="en-US" sz="1600" b="0" dirty="0">
                          <a:effectLst/>
                        </a:rPr>
                        <a:t> Extension Educators (Sept-Nov 2024, Kristine/Kelsie; </a:t>
                      </a:r>
                      <a:r>
                        <a:rPr lang="en-US" sz="1600" b="0" dirty="0">
                          <a:solidFill>
                            <a:schemeClr val="accent5"/>
                          </a:solidFill>
                          <a:effectLst/>
                        </a:rPr>
                        <a:t>Core educators</a:t>
                      </a:r>
                      <a:r>
                        <a:rPr lang="en-US" sz="1600" b="0" dirty="0">
                          <a:effectLst/>
                        </a:rPr>
                        <a:t>)</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rowSpan="8">
                  <a:txBody>
                    <a:bodyPr/>
                    <a:lstStyle/>
                    <a:p>
                      <a:pPr marL="0" marR="0">
                        <a:lnSpc>
                          <a:spcPct val="100000"/>
                        </a:lnSpc>
                        <a:spcBef>
                          <a:spcPts val="0"/>
                        </a:spcBef>
                        <a:spcAft>
                          <a:spcPts val="0"/>
                        </a:spcAft>
                      </a:pPr>
                      <a:r>
                        <a:rPr lang="en-US" sz="1600" dirty="0">
                          <a:effectLst/>
                        </a:rPr>
                        <a:t>Presentation of results of co-design process and survey to Educators across Indiana and at a professional conference.</a:t>
                      </a:r>
                      <a:br>
                        <a:rPr lang="en-US" sz="1600" dirty="0">
                          <a:effectLst/>
                        </a:rPr>
                      </a:br>
                      <a:br>
                        <a:rPr lang="en-US" sz="1600" dirty="0">
                          <a:effectLst/>
                        </a:rPr>
                      </a:br>
                      <a:r>
                        <a:rPr lang="en-US" sz="1600" dirty="0">
                          <a:effectLst/>
                        </a:rPr>
                        <a:t>Publication: Results of needs assessment co-design process and survey</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4192295585"/>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dirty="0">
                          <a:effectLst/>
                        </a:rPr>
                        <a:t>Data: Disasters experienced; barriers/needs of families; past successes</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906793018"/>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dirty="0">
                          <a:effectLst/>
                        </a:rPr>
                        <a:t>Benchmark: Data collected from 40+ educators around the State of Indiana </a:t>
                      </a:r>
                      <a:r>
                        <a:rPr lang="en-US" sz="1600" b="1" dirty="0">
                          <a:effectLst/>
                        </a:rPr>
                        <a:t>(n=84)</a:t>
                      </a:r>
                      <a:endParaRPr lang="en-US" sz="1400" b="1"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3473035465"/>
                  </a:ext>
                </a:extLst>
              </a:tr>
              <a:tr h="0">
                <a:tc gridSpan="2">
                  <a:txBody>
                    <a:bodyPr/>
                    <a:lstStyle/>
                    <a:p>
                      <a:pPr marL="76200" marR="0" indent="-76200">
                        <a:lnSpc>
                          <a:spcPct val="100000"/>
                        </a:lnSpc>
                        <a:spcBef>
                          <a:spcPts val="0"/>
                        </a:spcBef>
                        <a:spcAft>
                          <a:spcPts val="0"/>
                        </a:spcAft>
                      </a:pPr>
                      <a:r>
                        <a:rPr lang="en-US" sz="1600" b="0" dirty="0">
                          <a:effectLst/>
                        </a:rPr>
                        <a:t>  Develop guiding framework: needs of families and strategies to leverage FT program to meet those needs (Oct 2024 - Feb 2025, Linda)</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062196127"/>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dirty="0">
                          <a:effectLst/>
                        </a:rPr>
                        <a:t>Benchmark: Document drafted Oct–Dec 2024</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2492587249"/>
                  </a:ext>
                </a:extLst>
              </a:tr>
              <a:tr h="0">
                <a:tc gridSpan="2">
                  <a:txBody>
                    <a:bodyPr/>
                    <a:lstStyle/>
                    <a:p>
                      <a:pPr marL="0" marR="0">
                        <a:lnSpc>
                          <a:spcPct val="100000"/>
                        </a:lnSpc>
                        <a:spcBef>
                          <a:spcPts val="0"/>
                        </a:spcBef>
                        <a:spcAft>
                          <a:spcPts val="0"/>
                        </a:spcAft>
                      </a:pPr>
                      <a:r>
                        <a:rPr lang="en-US" sz="1600" b="0" dirty="0">
                          <a:effectLst/>
                        </a:rPr>
                        <a:t>  </a:t>
                      </a:r>
                      <a:r>
                        <a:rPr lang="en-US" sz="1600" b="0" dirty="0">
                          <a:solidFill>
                            <a:schemeClr val="accent5"/>
                          </a:solidFill>
                          <a:effectLst/>
                        </a:rPr>
                        <a:t>Co-design workshop</a:t>
                      </a:r>
                      <a:r>
                        <a:rPr lang="en-US" sz="1600" b="0" dirty="0">
                          <a:effectLst/>
                        </a:rPr>
                        <a:t>: Guiding Framework  Jan-Feb 2024, Cezanne/Claire; </a:t>
                      </a:r>
                      <a:r>
                        <a:rPr lang="en-US" sz="1600" b="0" dirty="0">
                          <a:solidFill>
                            <a:schemeClr val="accent5"/>
                          </a:solidFill>
                          <a:effectLst/>
                        </a:rPr>
                        <a:t>Core educators</a:t>
                      </a:r>
                      <a:endParaRPr lang="en-US" sz="1400" b="0"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937029342"/>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dirty="0">
                          <a:effectLst/>
                        </a:rPr>
                        <a:t>Data: Strengths, weaknesses, suggested changes for the guiding framework</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800571849"/>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nSpc>
                          <a:spcPct val="100000"/>
                        </a:lnSpc>
                        <a:spcBef>
                          <a:spcPts val="0"/>
                        </a:spcBef>
                        <a:spcAft>
                          <a:spcPts val="0"/>
                        </a:spcAft>
                      </a:pPr>
                      <a:r>
                        <a:rPr lang="en-US" sz="1600" b="0" dirty="0">
                          <a:effectLst/>
                        </a:rPr>
                        <a:t>Benchmark: Data collected from 1-2 codesign workshops with 8+ educators</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1435842147"/>
                  </a:ext>
                </a:extLst>
              </a:tr>
              <a:tr h="0">
                <a:tc gridSpan="2">
                  <a:txBody>
                    <a:bodyPr/>
                    <a:lstStyle/>
                    <a:p>
                      <a:pPr marL="0" marR="0">
                        <a:lnSpc>
                          <a:spcPct val="100000"/>
                        </a:lnSpc>
                        <a:spcBef>
                          <a:spcPts val="0"/>
                        </a:spcBef>
                        <a:spcAft>
                          <a:spcPts val="0"/>
                        </a:spcAft>
                      </a:pPr>
                      <a:r>
                        <a:rPr lang="en-US" sz="1600" b="0" dirty="0">
                          <a:effectLst/>
                        </a:rPr>
                        <a:t>  Finalize guiding framework Jan-Feb 2025, Linda;</a:t>
                      </a:r>
                      <a:r>
                        <a:rPr lang="en-US" sz="1600" b="0" dirty="0">
                          <a:solidFill>
                            <a:schemeClr val="accent5"/>
                          </a:solidFill>
                          <a:effectLst/>
                        </a:rPr>
                        <a:t> Core educators</a:t>
                      </a:r>
                      <a:endParaRPr lang="en-US" sz="1400" b="0"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rowSpan="2">
                  <a:txBody>
                    <a:bodyPr/>
                    <a:lstStyle/>
                    <a:p>
                      <a:pPr marL="0" marR="0">
                        <a:lnSpc>
                          <a:spcPct val="100000"/>
                        </a:lnSpc>
                        <a:spcBef>
                          <a:spcPts val="0"/>
                        </a:spcBef>
                        <a:spcAft>
                          <a:spcPts val="0"/>
                        </a:spcAft>
                      </a:pPr>
                      <a:r>
                        <a:rPr lang="en-US" sz="1600">
                          <a:effectLst/>
                        </a:rPr>
                        <a:t>Guiding framework posted online</a:t>
                      </a:r>
                      <a:endParaRPr lang="en-US" sz="14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48012877"/>
                  </a:ext>
                </a:extLst>
              </a:tr>
              <a:tr h="0">
                <a:tc>
                  <a:txBody>
                    <a:bodyPr/>
                    <a:lstStyle/>
                    <a:p>
                      <a:pPr marL="0" marR="0">
                        <a:lnSpc>
                          <a:spcPct val="100000"/>
                        </a:lnSpc>
                        <a:spcBef>
                          <a:spcPts val="0"/>
                        </a:spcBef>
                        <a:spcAft>
                          <a:spcPts val="0"/>
                        </a:spcAft>
                      </a:pPr>
                      <a:r>
                        <a:rPr lang="en-US" sz="1600" b="0">
                          <a:effectLst/>
                        </a:rPr>
                        <a:t> </a:t>
                      </a:r>
                      <a:endParaRPr lang="en-US" sz="14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marR="0">
                        <a:lnSpc>
                          <a:spcPct val="100000"/>
                        </a:lnSpc>
                        <a:spcBef>
                          <a:spcPts val="0"/>
                        </a:spcBef>
                        <a:spcAft>
                          <a:spcPts val="0"/>
                        </a:spcAft>
                      </a:pPr>
                      <a:r>
                        <a:rPr lang="en-US" sz="1600" b="0" dirty="0">
                          <a:effectLst/>
                        </a:rPr>
                        <a:t>Benchmark: Materials updated</a:t>
                      </a:r>
                      <a:endParaRPr lang="en-US" sz="14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167231558"/>
                  </a:ext>
                </a:extLst>
              </a:tr>
            </a:tbl>
          </a:graphicData>
        </a:graphic>
      </p:graphicFrame>
    </p:spTree>
    <p:extLst>
      <p:ext uri="{BB962C8B-B14F-4D97-AF65-F5344CB8AC3E}">
        <p14:creationId xmlns:p14="http://schemas.microsoft.com/office/powerpoint/2010/main" val="390890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3648D-B59B-B686-8DA8-510ECDED4B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112DD8-2F58-0CB1-42C8-248BD88FCA8A}"/>
              </a:ext>
            </a:extLst>
          </p:cNvPr>
          <p:cNvSpPr>
            <a:spLocks noGrp="1"/>
          </p:cNvSpPr>
          <p:nvPr>
            <p:ph type="body" sz="quarter" idx="11"/>
          </p:nvPr>
        </p:nvSpPr>
        <p:spPr/>
        <p:txBody>
          <a:bodyPr/>
          <a:lstStyle/>
          <a:p>
            <a:r>
              <a:rPr lang="en-US" dirty="0"/>
              <a:t>Aim 1. Tailor existing FT materials so they are suitable for use in the aftermath of multiple kinds of disasters</a:t>
            </a:r>
          </a:p>
        </p:txBody>
      </p:sp>
      <p:sp>
        <p:nvSpPr>
          <p:cNvPr id="4" name="Title 3">
            <a:extLst>
              <a:ext uri="{FF2B5EF4-FFF2-40B4-BE49-F238E27FC236}">
                <a16:creationId xmlns:a16="http://schemas.microsoft.com/office/drawing/2014/main" id="{93C9BFA4-5FBC-3B0B-DB23-87AA897653CD}"/>
              </a:ext>
            </a:extLst>
          </p:cNvPr>
          <p:cNvSpPr>
            <a:spLocks noGrp="1"/>
          </p:cNvSpPr>
          <p:nvPr>
            <p:ph type="title"/>
          </p:nvPr>
        </p:nvSpPr>
        <p:spPr/>
        <p:txBody>
          <a:bodyPr>
            <a:normAutofit fontScale="90000"/>
          </a:bodyPr>
          <a:lstStyle/>
          <a:p>
            <a:r>
              <a:rPr lang="en-US" dirty="0"/>
              <a:t>Educator Roles</a:t>
            </a:r>
          </a:p>
        </p:txBody>
      </p:sp>
      <p:sp>
        <p:nvSpPr>
          <p:cNvPr id="5" name="Slide Number Placeholder 4">
            <a:extLst>
              <a:ext uri="{FF2B5EF4-FFF2-40B4-BE49-F238E27FC236}">
                <a16:creationId xmlns:a16="http://schemas.microsoft.com/office/drawing/2014/main" id="{87EA5AA8-DA22-16FD-5CFE-30EC7207E3D7}"/>
              </a:ext>
            </a:extLst>
          </p:cNvPr>
          <p:cNvSpPr>
            <a:spLocks noGrp="1"/>
          </p:cNvSpPr>
          <p:nvPr>
            <p:ph type="sldNum" sz="quarter" idx="12"/>
          </p:nvPr>
        </p:nvSpPr>
        <p:spPr/>
        <p:txBody>
          <a:bodyPr/>
          <a:lstStyle/>
          <a:p>
            <a:fld id="{3086EA1D-707D-B54C-8FFB-433BD1A27D0B}" type="slidenum">
              <a:rPr lang="en-US" smtClean="0"/>
              <a:pPr/>
              <a:t>7</a:t>
            </a:fld>
            <a:endParaRPr lang="en-US" dirty="0"/>
          </a:p>
        </p:txBody>
      </p:sp>
      <p:graphicFrame>
        <p:nvGraphicFramePr>
          <p:cNvPr id="3" name="Table 2">
            <a:extLst>
              <a:ext uri="{FF2B5EF4-FFF2-40B4-BE49-F238E27FC236}">
                <a16:creationId xmlns:a16="http://schemas.microsoft.com/office/drawing/2014/main" id="{8D2C1642-1564-657E-68A9-5DB720BD8EA0}"/>
              </a:ext>
            </a:extLst>
          </p:cNvPr>
          <p:cNvGraphicFramePr>
            <a:graphicFrameLocks noGrp="1"/>
          </p:cNvGraphicFramePr>
          <p:nvPr>
            <p:extLst>
              <p:ext uri="{D42A27DB-BD31-4B8C-83A1-F6EECF244321}">
                <p14:modId xmlns:p14="http://schemas.microsoft.com/office/powerpoint/2010/main" val="15503589"/>
              </p:ext>
            </p:extLst>
          </p:nvPr>
        </p:nvGraphicFramePr>
        <p:xfrm>
          <a:off x="586154" y="2290436"/>
          <a:ext cx="10292860" cy="2255520"/>
        </p:xfrm>
        <a:graphic>
          <a:graphicData uri="http://schemas.openxmlformats.org/drawingml/2006/table">
            <a:tbl>
              <a:tblPr firstRow="1" firstCol="1" bandRow="1">
                <a:tableStyleId>{21E4AEA4-8DFA-4A89-87EB-49C32662AFE0}</a:tableStyleId>
              </a:tblPr>
              <a:tblGrid>
                <a:gridCol w="297124">
                  <a:extLst>
                    <a:ext uri="{9D8B030D-6E8A-4147-A177-3AD203B41FA5}">
                      <a16:colId xmlns:a16="http://schemas.microsoft.com/office/drawing/2014/main" val="2247452237"/>
                    </a:ext>
                  </a:extLst>
                </a:gridCol>
                <a:gridCol w="6968424">
                  <a:extLst>
                    <a:ext uri="{9D8B030D-6E8A-4147-A177-3AD203B41FA5}">
                      <a16:colId xmlns:a16="http://schemas.microsoft.com/office/drawing/2014/main" val="2484197789"/>
                    </a:ext>
                  </a:extLst>
                </a:gridCol>
                <a:gridCol w="3027312">
                  <a:extLst>
                    <a:ext uri="{9D8B030D-6E8A-4147-A177-3AD203B41FA5}">
                      <a16:colId xmlns:a16="http://schemas.microsoft.com/office/drawing/2014/main" val="971062776"/>
                    </a:ext>
                  </a:extLst>
                </a:gridCol>
              </a:tblGrid>
              <a:tr h="0">
                <a:tc gridSpan="2">
                  <a:txBody>
                    <a:bodyPr/>
                    <a:lstStyle/>
                    <a:p>
                      <a:pPr marL="0" marR="0">
                        <a:lnSpc>
                          <a:spcPct val="100000"/>
                        </a:lnSpc>
                        <a:spcBef>
                          <a:spcPts val="0"/>
                        </a:spcBef>
                        <a:spcAft>
                          <a:spcPts val="0"/>
                        </a:spcAft>
                      </a:pPr>
                      <a:r>
                        <a:rPr lang="en-US" sz="1600" b="0">
                          <a:effectLst/>
                        </a:rPr>
                        <a:t>1.2 Tailor existing FT materials to the identified needs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hMerge="1">
                  <a:txBody>
                    <a:bodyPr/>
                    <a:lstStyle/>
                    <a:p>
                      <a:endParaRPr lang="en-US"/>
                    </a:p>
                  </a:txBody>
                  <a:tcPr/>
                </a:tc>
                <a:tc>
                  <a:txBody>
                    <a:bodyPr/>
                    <a:lstStyle/>
                    <a:p>
                      <a:pPr>
                        <a:lnSpc>
                          <a:spcPct val="100000"/>
                        </a:lnSpc>
                      </a:pPr>
                      <a:endParaRPr lang="en-US" sz="1600">
                        <a:effectLst/>
                        <a:latin typeface="Aptos" panose="020B0004020202020204" pitchFamily="34" charset="0"/>
                      </a:endParaRPr>
                    </a:p>
                  </a:txBody>
                  <a:tcPr marL="45720" marR="45720" anchor="ctr"/>
                </a:tc>
                <a:extLst>
                  <a:ext uri="{0D108BD9-81ED-4DB2-BD59-A6C34878D82A}">
                    <a16:rowId xmlns:a16="http://schemas.microsoft.com/office/drawing/2014/main" val="4019462522"/>
                  </a:ext>
                </a:extLst>
              </a:tr>
              <a:tr h="0">
                <a:tc gridSpan="2">
                  <a:txBody>
                    <a:bodyPr/>
                    <a:lstStyle/>
                    <a:p>
                      <a:pPr marL="0" marR="0">
                        <a:lnSpc>
                          <a:spcPct val="100000"/>
                        </a:lnSpc>
                        <a:spcBef>
                          <a:spcPts val="0"/>
                        </a:spcBef>
                        <a:spcAft>
                          <a:spcPts val="0"/>
                        </a:spcAft>
                      </a:pPr>
                      <a:r>
                        <a:rPr lang="en-US" sz="1600" b="0" dirty="0">
                          <a:effectLst/>
                        </a:rPr>
                        <a:t>  </a:t>
                      </a:r>
                      <a:r>
                        <a:rPr lang="en-US" sz="1600" b="0" dirty="0">
                          <a:solidFill>
                            <a:schemeClr val="accent5"/>
                          </a:solidFill>
                          <a:effectLst/>
                        </a:rPr>
                        <a:t>Co-design workshop</a:t>
                      </a:r>
                      <a:r>
                        <a:rPr lang="en-US" sz="1600" b="0" dirty="0">
                          <a:effectLst/>
                        </a:rPr>
                        <a:t>: Materials (Mar-Apr 2025; Cezanne/Claire;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hMerge="1">
                  <a:txBody>
                    <a:bodyPr/>
                    <a:lstStyle/>
                    <a:p>
                      <a:endParaRPr lang="en-US"/>
                    </a:p>
                  </a:txBody>
                  <a:tcPr/>
                </a:tc>
                <a:tc rowSpan="3">
                  <a:txBody>
                    <a:bodyPr/>
                    <a:lstStyle/>
                    <a:p>
                      <a:pPr marL="0" marR="0">
                        <a:lnSpc>
                          <a:spcPct val="100000"/>
                        </a:lnSpc>
                        <a:spcBef>
                          <a:spcPts val="0"/>
                        </a:spcBef>
                        <a:spcAft>
                          <a:spcPts val="0"/>
                        </a:spcAft>
                      </a:pPr>
                      <a:r>
                        <a:rPr lang="en-US" sz="1600">
                          <a:effectLst/>
                        </a:rPr>
                        <a:t>Publication: Results of co-design process</a:t>
                      </a:r>
                      <a:endParaRPr lang="en-US" sz="16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3203029992"/>
                  </a:ext>
                </a:extLst>
              </a:tr>
              <a:tr h="0">
                <a:tc>
                  <a:txBody>
                    <a:bodyPr/>
                    <a:lstStyle/>
                    <a:p>
                      <a:pPr marL="0" marR="0">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marR="0">
                        <a:lnSpc>
                          <a:spcPct val="100000"/>
                        </a:lnSpc>
                        <a:spcBef>
                          <a:spcPts val="0"/>
                        </a:spcBef>
                        <a:spcAft>
                          <a:spcPts val="0"/>
                        </a:spcAft>
                      </a:pPr>
                      <a:r>
                        <a:rPr lang="en-US" sz="1600" b="0" dirty="0">
                          <a:effectLst/>
                        </a:rPr>
                        <a:t>Data: Strengths, weaknesses, suggested changes to the FT materials using the guiding framework</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3409102390"/>
                  </a:ext>
                </a:extLst>
              </a:tr>
              <a:tr h="0">
                <a:tc>
                  <a:txBody>
                    <a:bodyPr/>
                    <a:lstStyle/>
                    <a:p>
                      <a:pPr marL="0" marR="0">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marR="0">
                        <a:lnSpc>
                          <a:spcPct val="100000"/>
                        </a:lnSpc>
                        <a:spcBef>
                          <a:spcPts val="0"/>
                        </a:spcBef>
                        <a:spcAft>
                          <a:spcPts val="0"/>
                        </a:spcAft>
                      </a:pPr>
                      <a:r>
                        <a:rPr lang="en-US" sz="1600" b="0">
                          <a:effectLst/>
                        </a:rPr>
                        <a:t>Benchmark: Data collected from 1-2 codesign workshops with 8+ educators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455190157"/>
                  </a:ext>
                </a:extLst>
              </a:tr>
              <a:tr h="0">
                <a:tc gridSpan="2">
                  <a:txBody>
                    <a:bodyPr/>
                    <a:lstStyle/>
                    <a:p>
                      <a:pPr marL="0" marR="0">
                        <a:lnSpc>
                          <a:spcPct val="100000"/>
                        </a:lnSpc>
                        <a:spcBef>
                          <a:spcPts val="0"/>
                        </a:spcBef>
                        <a:spcAft>
                          <a:spcPts val="0"/>
                        </a:spcAft>
                      </a:pPr>
                      <a:r>
                        <a:rPr lang="en-US" sz="1600" b="0" dirty="0">
                          <a:effectLst/>
                        </a:rPr>
                        <a:t>  Update FT materials (Mar-Sept 2025; Cezanne/Claire;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hMerge="1">
                  <a:txBody>
                    <a:bodyPr/>
                    <a:lstStyle/>
                    <a:p>
                      <a:endParaRPr lang="en-US"/>
                    </a:p>
                  </a:txBody>
                  <a:tcPr/>
                </a:tc>
                <a:tc rowSpan="2">
                  <a:txBody>
                    <a:bodyPr/>
                    <a:lstStyle/>
                    <a:p>
                      <a:pPr marL="0" marR="0">
                        <a:lnSpc>
                          <a:spcPct val="100000"/>
                        </a:lnSpc>
                        <a:spcBef>
                          <a:spcPts val="0"/>
                        </a:spcBef>
                        <a:spcAft>
                          <a:spcPts val="0"/>
                        </a:spcAft>
                      </a:pPr>
                      <a:r>
                        <a:rPr lang="en-US" sz="1600">
                          <a:effectLst/>
                        </a:rPr>
                        <a:t>Materials posted online</a:t>
                      </a:r>
                      <a:endParaRPr lang="en-US" sz="160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3058706"/>
                  </a:ext>
                </a:extLst>
              </a:tr>
              <a:tr h="0">
                <a:tc>
                  <a:txBody>
                    <a:bodyPr/>
                    <a:lstStyle/>
                    <a:p>
                      <a:pPr marL="0" marR="0">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marR="0">
                        <a:lnSpc>
                          <a:spcPct val="100000"/>
                        </a:lnSpc>
                        <a:spcBef>
                          <a:spcPts val="0"/>
                        </a:spcBef>
                        <a:spcAft>
                          <a:spcPts val="0"/>
                        </a:spcAft>
                      </a:pPr>
                      <a:r>
                        <a:rPr lang="en-US" sz="1600" b="0" dirty="0">
                          <a:effectLst/>
                        </a:rPr>
                        <a:t>Benchmark: Materials updated</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3388484959"/>
                  </a:ext>
                </a:extLst>
              </a:tr>
            </a:tbl>
          </a:graphicData>
        </a:graphic>
      </p:graphicFrame>
    </p:spTree>
    <p:extLst>
      <p:ext uri="{BB962C8B-B14F-4D97-AF65-F5344CB8AC3E}">
        <p14:creationId xmlns:p14="http://schemas.microsoft.com/office/powerpoint/2010/main" val="130592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B2F4D-46EC-B60D-E65A-E01FF6CDBC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39E10E-1EC9-8E67-579B-552B19DE3975}"/>
              </a:ext>
            </a:extLst>
          </p:cNvPr>
          <p:cNvSpPr>
            <a:spLocks noGrp="1"/>
          </p:cNvSpPr>
          <p:nvPr>
            <p:ph type="body" sz="quarter" idx="11"/>
          </p:nvPr>
        </p:nvSpPr>
        <p:spPr/>
        <p:txBody>
          <a:bodyPr/>
          <a:lstStyle/>
          <a:p>
            <a:r>
              <a:rPr lang="en-US" dirty="0"/>
              <a:t>Aim 2. Develop an implementation plan for rolling out revised FT materials in response to disaster in Indiana</a:t>
            </a:r>
          </a:p>
        </p:txBody>
      </p:sp>
      <p:sp>
        <p:nvSpPr>
          <p:cNvPr id="4" name="Title 3">
            <a:extLst>
              <a:ext uri="{FF2B5EF4-FFF2-40B4-BE49-F238E27FC236}">
                <a16:creationId xmlns:a16="http://schemas.microsoft.com/office/drawing/2014/main" id="{59F6F914-322C-379C-2F90-70F0667AAA75}"/>
              </a:ext>
            </a:extLst>
          </p:cNvPr>
          <p:cNvSpPr>
            <a:spLocks noGrp="1"/>
          </p:cNvSpPr>
          <p:nvPr>
            <p:ph type="title"/>
          </p:nvPr>
        </p:nvSpPr>
        <p:spPr/>
        <p:txBody>
          <a:bodyPr>
            <a:normAutofit fontScale="90000"/>
          </a:bodyPr>
          <a:lstStyle/>
          <a:p>
            <a:r>
              <a:rPr lang="en-US" dirty="0"/>
              <a:t>Educator Roles</a:t>
            </a:r>
          </a:p>
        </p:txBody>
      </p:sp>
      <p:sp>
        <p:nvSpPr>
          <p:cNvPr id="5" name="Slide Number Placeholder 4">
            <a:extLst>
              <a:ext uri="{FF2B5EF4-FFF2-40B4-BE49-F238E27FC236}">
                <a16:creationId xmlns:a16="http://schemas.microsoft.com/office/drawing/2014/main" id="{35492E81-0056-97B1-5927-D757C26D3B94}"/>
              </a:ext>
            </a:extLst>
          </p:cNvPr>
          <p:cNvSpPr>
            <a:spLocks noGrp="1"/>
          </p:cNvSpPr>
          <p:nvPr>
            <p:ph type="sldNum" sz="quarter" idx="12"/>
          </p:nvPr>
        </p:nvSpPr>
        <p:spPr/>
        <p:txBody>
          <a:bodyPr/>
          <a:lstStyle/>
          <a:p>
            <a:fld id="{3086EA1D-707D-B54C-8FFB-433BD1A27D0B}" type="slidenum">
              <a:rPr lang="en-US" smtClean="0"/>
              <a:pPr/>
              <a:t>8</a:t>
            </a:fld>
            <a:endParaRPr lang="en-US" dirty="0"/>
          </a:p>
        </p:txBody>
      </p:sp>
      <p:graphicFrame>
        <p:nvGraphicFramePr>
          <p:cNvPr id="3" name="Table 2">
            <a:extLst>
              <a:ext uri="{FF2B5EF4-FFF2-40B4-BE49-F238E27FC236}">
                <a16:creationId xmlns:a16="http://schemas.microsoft.com/office/drawing/2014/main" id="{DCEC8CCD-B059-82A5-6D54-6CA094BB347F}"/>
              </a:ext>
            </a:extLst>
          </p:cNvPr>
          <p:cNvGraphicFramePr>
            <a:graphicFrameLocks noGrp="1"/>
          </p:cNvGraphicFramePr>
          <p:nvPr>
            <p:extLst>
              <p:ext uri="{D42A27DB-BD31-4B8C-83A1-F6EECF244321}">
                <p14:modId xmlns:p14="http://schemas.microsoft.com/office/powerpoint/2010/main" val="3650857885"/>
              </p:ext>
            </p:extLst>
          </p:nvPr>
        </p:nvGraphicFramePr>
        <p:xfrm>
          <a:off x="193431" y="1543323"/>
          <a:ext cx="11805138" cy="4876800"/>
        </p:xfrm>
        <a:graphic>
          <a:graphicData uri="http://schemas.openxmlformats.org/drawingml/2006/table">
            <a:tbl>
              <a:tblPr firstRow="1" firstCol="1" bandRow="1">
                <a:tableStyleId>{21E4AEA4-8DFA-4A89-87EB-49C32662AFE0}</a:tableStyleId>
              </a:tblPr>
              <a:tblGrid>
                <a:gridCol w="340779">
                  <a:extLst>
                    <a:ext uri="{9D8B030D-6E8A-4147-A177-3AD203B41FA5}">
                      <a16:colId xmlns:a16="http://schemas.microsoft.com/office/drawing/2014/main" val="121631285"/>
                    </a:ext>
                  </a:extLst>
                </a:gridCol>
                <a:gridCol w="7985829">
                  <a:extLst>
                    <a:ext uri="{9D8B030D-6E8A-4147-A177-3AD203B41FA5}">
                      <a16:colId xmlns:a16="http://schemas.microsoft.com/office/drawing/2014/main" val="3192767788"/>
                    </a:ext>
                  </a:extLst>
                </a:gridCol>
                <a:gridCol w="3478530">
                  <a:extLst>
                    <a:ext uri="{9D8B030D-6E8A-4147-A177-3AD203B41FA5}">
                      <a16:colId xmlns:a16="http://schemas.microsoft.com/office/drawing/2014/main" val="676171136"/>
                    </a:ext>
                  </a:extLst>
                </a:gridCol>
              </a:tblGrid>
              <a:tr h="0">
                <a:tc gridSpan="3">
                  <a:txBody>
                    <a:bodyPr/>
                    <a:lstStyle/>
                    <a:p>
                      <a:pPr marL="0" marR="0" algn="l">
                        <a:lnSpc>
                          <a:spcPct val="100000"/>
                        </a:lnSpc>
                        <a:spcBef>
                          <a:spcPts val="0"/>
                        </a:spcBef>
                        <a:spcAft>
                          <a:spcPts val="0"/>
                        </a:spcAft>
                      </a:pPr>
                      <a:r>
                        <a:rPr lang="en-US" sz="1600" b="0" dirty="0">
                          <a:effectLst/>
                        </a:rPr>
                        <a:t>2.1 Create a manual to facilitate Extension Educators' implementation of FT in response to disasters</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9647024"/>
                  </a:ext>
                </a:extLst>
              </a:tr>
              <a:tr h="0">
                <a:tc gridSpan="2">
                  <a:txBody>
                    <a:bodyPr/>
                    <a:lstStyle/>
                    <a:p>
                      <a:pPr marL="0" marR="0" algn="l">
                        <a:lnSpc>
                          <a:spcPct val="100000"/>
                        </a:lnSpc>
                        <a:spcBef>
                          <a:spcPts val="0"/>
                        </a:spcBef>
                        <a:spcAft>
                          <a:spcPts val="0"/>
                        </a:spcAft>
                      </a:pPr>
                      <a:r>
                        <a:rPr lang="en-US" sz="1600" b="0">
                          <a:effectLst/>
                        </a:rPr>
                        <a:t>Specific Activities, Data collected, and Benchmarks for success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hMerge="1">
                  <a:txBody>
                    <a:bodyPr/>
                    <a:lstStyle/>
                    <a:p>
                      <a:endParaRPr lang="en-US"/>
                    </a:p>
                  </a:txBody>
                  <a:tcPr/>
                </a:tc>
                <a:tc>
                  <a:txBody>
                    <a:bodyPr/>
                    <a:lstStyle/>
                    <a:p>
                      <a:pPr marL="0" marR="0" algn="l">
                        <a:lnSpc>
                          <a:spcPct val="100000"/>
                        </a:lnSpc>
                        <a:spcBef>
                          <a:spcPts val="0"/>
                        </a:spcBef>
                        <a:spcAft>
                          <a:spcPts val="0"/>
                        </a:spcAft>
                        <a:tabLst>
                          <a:tab pos="1644015" algn="r"/>
                        </a:tabLst>
                      </a:pPr>
                      <a:r>
                        <a:rPr lang="en-US" sz="1600" b="0">
                          <a:effectLst/>
                        </a:rPr>
                        <a:t>Outputs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83929139"/>
                  </a:ext>
                </a:extLst>
              </a:tr>
              <a:tr h="0">
                <a:tc gridSpan="2">
                  <a:txBody>
                    <a:bodyPr/>
                    <a:lstStyle/>
                    <a:p>
                      <a:pPr marL="0" marR="0" algn="l">
                        <a:lnSpc>
                          <a:spcPct val="100000"/>
                        </a:lnSpc>
                        <a:spcBef>
                          <a:spcPts val="0"/>
                        </a:spcBef>
                        <a:spcAft>
                          <a:spcPts val="0"/>
                        </a:spcAft>
                      </a:pPr>
                      <a:r>
                        <a:rPr lang="en-US" sz="1600" b="0" dirty="0">
                          <a:effectLst/>
                        </a:rPr>
                        <a:t>  Create manual  (Mar-May 2025, Linda)</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16896776"/>
                  </a:ext>
                </a:extLst>
              </a:tr>
              <a:tr h="8384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Benchmark: Manual drafted</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60800285"/>
                  </a:ext>
                </a:extLst>
              </a:tr>
              <a:tr h="0">
                <a:tc gridSpan="2">
                  <a:txBody>
                    <a:bodyPr/>
                    <a:lstStyle/>
                    <a:p>
                      <a:pPr marL="0" marR="0" algn="l">
                        <a:lnSpc>
                          <a:spcPct val="100000"/>
                        </a:lnSpc>
                        <a:spcBef>
                          <a:spcPts val="0"/>
                        </a:spcBef>
                        <a:spcAft>
                          <a:spcPts val="0"/>
                        </a:spcAft>
                      </a:pPr>
                      <a:r>
                        <a:rPr lang="en-US" sz="1600" b="0" dirty="0">
                          <a:effectLst/>
                        </a:rPr>
                        <a:t>  </a:t>
                      </a:r>
                      <a:r>
                        <a:rPr lang="en-US" sz="1600" b="0" dirty="0">
                          <a:solidFill>
                            <a:schemeClr val="accent5"/>
                          </a:solidFill>
                          <a:effectLst/>
                        </a:rPr>
                        <a:t>Co-design workshop</a:t>
                      </a:r>
                      <a:r>
                        <a:rPr lang="en-US" sz="1600" b="0" dirty="0">
                          <a:effectLst/>
                        </a:rPr>
                        <a:t>: Manual Development (June-Jul 2025, Cezanne/Claire;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rowSpan="3">
                  <a:txBody>
                    <a:bodyPr/>
                    <a:lstStyle/>
                    <a:p>
                      <a:pPr marL="0" marR="0" algn="l">
                        <a:lnSpc>
                          <a:spcPct val="100000"/>
                        </a:lnSpc>
                        <a:spcBef>
                          <a:spcPts val="0"/>
                        </a:spcBef>
                        <a:spcAft>
                          <a:spcPts val="0"/>
                        </a:spcAft>
                      </a:pPr>
                      <a:r>
                        <a:rPr lang="en-US" sz="1600" b="0">
                          <a:effectLst/>
                        </a:rPr>
                        <a:t>Presentation of results of co-design process and at a professional conference.</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3998579"/>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dirty="0">
                          <a:effectLst/>
                        </a:rPr>
                        <a:t>Data: Strengths, weaknesses, suggested changes to the manual</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vMerge="1">
                  <a:txBody>
                    <a:bodyPr/>
                    <a:lstStyle/>
                    <a:p>
                      <a:endParaRPr lang="en-US"/>
                    </a:p>
                  </a:txBody>
                  <a:tcPr/>
                </a:tc>
                <a:extLst>
                  <a:ext uri="{0D108BD9-81ED-4DB2-BD59-A6C34878D82A}">
                    <a16:rowId xmlns:a16="http://schemas.microsoft.com/office/drawing/2014/main" val="2454070877"/>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Benchmark: Data collected from 1-2 codesign workshops with 8+ educators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vMerge="1">
                  <a:txBody>
                    <a:bodyPr/>
                    <a:lstStyle/>
                    <a:p>
                      <a:endParaRPr lang="en-US"/>
                    </a:p>
                  </a:txBody>
                  <a:tcPr/>
                </a:tc>
                <a:extLst>
                  <a:ext uri="{0D108BD9-81ED-4DB2-BD59-A6C34878D82A}">
                    <a16:rowId xmlns:a16="http://schemas.microsoft.com/office/drawing/2014/main" val="1979536092"/>
                  </a:ext>
                </a:extLst>
              </a:tr>
              <a:tr h="0">
                <a:tc gridSpan="2">
                  <a:txBody>
                    <a:bodyPr/>
                    <a:lstStyle/>
                    <a:p>
                      <a:pPr marL="0" marR="0" algn="l">
                        <a:lnSpc>
                          <a:spcPct val="100000"/>
                        </a:lnSpc>
                        <a:spcBef>
                          <a:spcPts val="0"/>
                        </a:spcBef>
                        <a:spcAft>
                          <a:spcPts val="0"/>
                        </a:spcAft>
                      </a:pPr>
                      <a:r>
                        <a:rPr lang="en-US" sz="1600" b="0" dirty="0">
                          <a:effectLst/>
                        </a:rPr>
                        <a:t>  Update manual (Mar-Sept 2025, Linda;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a:txBody>
                    <a:bodyPr/>
                    <a:lstStyle/>
                    <a:p>
                      <a:pPr marL="0" marR="0" algn="l">
                        <a:lnSpc>
                          <a:spcPct val="100000"/>
                        </a:lnSpc>
                        <a:spcBef>
                          <a:spcPts val="0"/>
                        </a:spcBef>
                        <a:spcAft>
                          <a:spcPts val="0"/>
                        </a:spcAft>
                      </a:pPr>
                      <a:r>
                        <a:rPr lang="en-US" sz="1600" b="0" dirty="0">
                          <a:effectLst/>
                        </a:rPr>
                        <a:t> </a:t>
                      </a:r>
                      <a:endParaRPr lang="en-US" sz="1600" b="0" dirty="0">
                        <a:effectLst/>
                        <a:latin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5506511"/>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Benchmark: Revised Manual draft</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endParaRPr lang="en-US" sz="1600" b="0" dirty="0">
                        <a:effectLst/>
                        <a:latin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94980409"/>
                  </a:ext>
                </a:extLst>
              </a:tr>
              <a:tr h="0">
                <a:tc gridSpan="2">
                  <a:txBody>
                    <a:bodyPr/>
                    <a:lstStyle/>
                    <a:p>
                      <a:pPr marL="0" marR="0" algn="l">
                        <a:lnSpc>
                          <a:spcPct val="100000"/>
                        </a:lnSpc>
                        <a:spcBef>
                          <a:spcPts val="0"/>
                        </a:spcBef>
                        <a:spcAft>
                          <a:spcPts val="0"/>
                        </a:spcAft>
                      </a:pPr>
                      <a:r>
                        <a:rPr lang="en-US" sz="1600" b="0" dirty="0">
                          <a:effectLst/>
                        </a:rPr>
                        <a:t>  Create implementation plan (Mar-Sept 2025, Linda/Kristine)</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a:txBody>
                    <a:bodyPr/>
                    <a:lstStyle/>
                    <a:p>
                      <a:pPr marL="0" marR="0" algn="l">
                        <a:lnSpc>
                          <a:spcPct val="100000"/>
                        </a:lnSpc>
                        <a:spcBef>
                          <a:spcPts val="0"/>
                        </a:spcBef>
                        <a:spcAft>
                          <a:spcPts val="0"/>
                        </a:spcAft>
                      </a:pPr>
                      <a:r>
                        <a:rPr lang="en-US" sz="1600" b="0" dirty="0">
                          <a:effectLst/>
                        </a:rPr>
                        <a:t> </a:t>
                      </a:r>
                      <a:endParaRPr lang="en-US" sz="1600" b="0" dirty="0">
                        <a:effectLst/>
                        <a:latin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13501441"/>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Benchmark: Plan Drafted</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endParaRPr lang="en-US" sz="1600" b="0" dirty="0">
                        <a:effectLst/>
                        <a:latin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6276706"/>
                  </a:ext>
                </a:extLst>
              </a:tr>
              <a:tr h="0">
                <a:tc gridSpan="2">
                  <a:txBody>
                    <a:bodyPr/>
                    <a:lstStyle/>
                    <a:p>
                      <a:pPr marL="0" marR="0" algn="l">
                        <a:lnSpc>
                          <a:spcPct val="100000"/>
                        </a:lnSpc>
                        <a:spcBef>
                          <a:spcPts val="0"/>
                        </a:spcBef>
                        <a:spcAft>
                          <a:spcPts val="0"/>
                        </a:spcAft>
                      </a:pPr>
                      <a:r>
                        <a:rPr lang="en-US" sz="1600" b="0" dirty="0">
                          <a:effectLst/>
                        </a:rPr>
                        <a:t>  </a:t>
                      </a:r>
                      <a:r>
                        <a:rPr lang="en-US" sz="1600" b="0" dirty="0">
                          <a:solidFill>
                            <a:schemeClr val="accent5"/>
                          </a:solidFill>
                          <a:effectLst/>
                        </a:rPr>
                        <a:t>Co-design workshop</a:t>
                      </a:r>
                      <a:r>
                        <a:rPr lang="en-US" sz="1600" b="0" dirty="0">
                          <a:effectLst/>
                        </a:rPr>
                        <a:t>: Implementation Plan (Sept-Oct 2025, Cezanne/Claire;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rowSpan="3">
                  <a:txBody>
                    <a:bodyPr/>
                    <a:lstStyle/>
                    <a:p>
                      <a:pPr marL="0" marR="0" algn="l">
                        <a:lnSpc>
                          <a:spcPct val="100000"/>
                        </a:lnSpc>
                        <a:spcBef>
                          <a:spcPts val="0"/>
                        </a:spcBef>
                        <a:spcAft>
                          <a:spcPts val="0"/>
                        </a:spcAft>
                      </a:pPr>
                      <a:r>
                        <a:rPr lang="en-US" sz="1600" b="0">
                          <a:effectLst/>
                        </a:rPr>
                        <a:t>Presentation of results of co-design process and at a professional conference.</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68328838"/>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Data: Strengths, weaknesses, barriers, new strategies for implementation plan</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vMerge="1">
                  <a:txBody>
                    <a:bodyPr/>
                    <a:lstStyle/>
                    <a:p>
                      <a:endParaRPr lang="en-US"/>
                    </a:p>
                  </a:txBody>
                  <a:tcPr/>
                </a:tc>
                <a:extLst>
                  <a:ext uri="{0D108BD9-81ED-4DB2-BD59-A6C34878D82A}">
                    <a16:rowId xmlns:a16="http://schemas.microsoft.com/office/drawing/2014/main" val="2349460844"/>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Benchmark: Data collected from 1-2 codesign workshops with 8+ educators</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vMerge="1">
                  <a:txBody>
                    <a:bodyPr/>
                    <a:lstStyle/>
                    <a:p>
                      <a:endParaRPr lang="en-US"/>
                    </a:p>
                  </a:txBody>
                  <a:tcPr/>
                </a:tc>
                <a:extLst>
                  <a:ext uri="{0D108BD9-81ED-4DB2-BD59-A6C34878D82A}">
                    <a16:rowId xmlns:a16="http://schemas.microsoft.com/office/drawing/2014/main" val="1959257319"/>
                  </a:ext>
                </a:extLst>
              </a:tr>
              <a:tr h="0">
                <a:tc gridSpan="2">
                  <a:txBody>
                    <a:bodyPr/>
                    <a:lstStyle/>
                    <a:p>
                      <a:pPr marL="0" marR="0" algn="l">
                        <a:lnSpc>
                          <a:spcPct val="100000"/>
                        </a:lnSpc>
                        <a:spcBef>
                          <a:spcPts val="0"/>
                        </a:spcBef>
                        <a:spcAft>
                          <a:spcPts val="0"/>
                        </a:spcAft>
                      </a:pPr>
                      <a:r>
                        <a:rPr lang="en-US" sz="1600" b="0" dirty="0">
                          <a:effectLst/>
                        </a:rPr>
                        <a:t>  EDEN review of manual and implementation plan (Oct-Nov 2025, Kristine)</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a:txBody>
                    <a:bodyPr/>
                    <a:lstStyle/>
                    <a:p>
                      <a:pPr marL="0" marR="0" algn="l">
                        <a:lnSpc>
                          <a:spcPct val="100000"/>
                        </a:lnSpc>
                        <a:spcBef>
                          <a:spcPts val="0"/>
                        </a:spcBef>
                        <a:spcAft>
                          <a:spcPts val="0"/>
                        </a:spcAft>
                      </a:pPr>
                      <a:r>
                        <a:rPr lang="en-US" sz="1600" b="0" dirty="0">
                          <a:effectLst/>
                        </a:rPr>
                        <a:t> </a:t>
                      </a:r>
                      <a:endParaRPr lang="en-US" sz="1600" b="0" dirty="0">
                        <a:effectLst/>
                        <a:latin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628186"/>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Data: Problems and suggested changes for manual and implementation plan</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16909785"/>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dirty="0">
                          <a:effectLst/>
                        </a:rPr>
                        <a:t>Benchmark: Comments from EDEN subject matter experts received, discussed during a meeting with PI team.</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dirty="0">
                          <a:effectLst/>
                        </a:rPr>
                        <a:t> </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45411987"/>
                  </a:ext>
                </a:extLst>
              </a:tr>
              <a:tr h="0">
                <a:tc gridSpan="2">
                  <a:txBody>
                    <a:bodyPr/>
                    <a:lstStyle/>
                    <a:p>
                      <a:pPr marL="0" marR="0" algn="l">
                        <a:lnSpc>
                          <a:spcPct val="100000"/>
                        </a:lnSpc>
                        <a:spcBef>
                          <a:spcPts val="0"/>
                        </a:spcBef>
                        <a:spcAft>
                          <a:spcPts val="0"/>
                        </a:spcAft>
                      </a:pPr>
                      <a:r>
                        <a:rPr lang="en-US" sz="1600" b="0" dirty="0">
                          <a:effectLst/>
                        </a:rPr>
                        <a:t>  Finalize manual and implementation plan (Dec-Mar 2025, Kristine)</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US"/>
                    </a:p>
                  </a:txBody>
                  <a:tcPr/>
                </a:tc>
                <a:tc rowSpan="2">
                  <a:txBody>
                    <a:bodyPr/>
                    <a:lstStyle/>
                    <a:p>
                      <a:pPr marL="0" marR="0" algn="l">
                        <a:lnSpc>
                          <a:spcPct val="100000"/>
                        </a:lnSpc>
                        <a:spcBef>
                          <a:spcPts val="0"/>
                        </a:spcBef>
                        <a:spcAft>
                          <a:spcPts val="0"/>
                        </a:spcAft>
                      </a:pPr>
                      <a:r>
                        <a:rPr lang="en-US" sz="1600" b="0">
                          <a:effectLst/>
                        </a:rPr>
                        <a:t>Manual and implementation plan posted online</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5414581"/>
                  </a:ext>
                </a:extLst>
              </a:tr>
              <a:tr h="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l">
                        <a:lnSpc>
                          <a:spcPct val="100000"/>
                        </a:lnSpc>
                        <a:spcBef>
                          <a:spcPts val="0"/>
                        </a:spcBef>
                        <a:spcAft>
                          <a:spcPts val="0"/>
                        </a:spcAft>
                      </a:pPr>
                      <a:r>
                        <a:rPr lang="en-US" sz="1600" b="0" dirty="0">
                          <a:effectLst/>
                        </a:rPr>
                        <a:t>Benchmark: Documents completed</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vMerge="1">
                  <a:txBody>
                    <a:bodyPr/>
                    <a:lstStyle/>
                    <a:p>
                      <a:endParaRPr lang="en-US"/>
                    </a:p>
                  </a:txBody>
                  <a:tcPr/>
                </a:tc>
                <a:extLst>
                  <a:ext uri="{0D108BD9-81ED-4DB2-BD59-A6C34878D82A}">
                    <a16:rowId xmlns:a16="http://schemas.microsoft.com/office/drawing/2014/main" val="3130825446"/>
                  </a:ext>
                </a:extLst>
              </a:tr>
            </a:tbl>
          </a:graphicData>
        </a:graphic>
      </p:graphicFrame>
    </p:spTree>
    <p:extLst>
      <p:ext uri="{BB962C8B-B14F-4D97-AF65-F5344CB8AC3E}">
        <p14:creationId xmlns:p14="http://schemas.microsoft.com/office/powerpoint/2010/main" val="3025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DD53-A650-A068-07D5-75F572B780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672A00-CB5E-CDF8-33C9-3CC8D183BEF8}"/>
              </a:ext>
            </a:extLst>
          </p:cNvPr>
          <p:cNvSpPr>
            <a:spLocks noGrp="1"/>
          </p:cNvSpPr>
          <p:nvPr>
            <p:ph type="body" sz="quarter" idx="11"/>
          </p:nvPr>
        </p:nvSpPr>
        <p:spPr/>
        <p:txBody>
          <a:bodyPr/>
          <a:lstStyle/>
          <a:p>
            <a:r>
              <a:rPr lang="en-US" dirty="0"/>
              <a:t>Aim 2. Develop an implementation plan for rolling out revised FT materials in response to disaster in Indiana</a:t>
            </a:r>
          </a:p>
        </p:txBody>
      </p:sp>
      <p:sp>
        <p:nvSpPr>
          <p:cNvPr id="4" name="Title 3">
            <a:extLst>
              <a:ext uri="{FF2B5EF4-FFF2-40B4-BE49-F238E27FC236}">
                <a16:creationId xmlns:a16="http://schemas.microsoft.com/office/drawing/2014/main" id="{7AB52436-FE55-D801-8B27-D86C8671ED4C}"/>
              </a:ext>
            </a:extLst>
          </p:cNvPr>
          <p:cNvSpPr>
            <a:spLocks noGrp="1"/>
          </p:cNvSpPr>
          <p:nvPr>
            <p:ph type="title"/>
          </p:nvPr>
        </p:nvSpPr>
        <p:spPr/>
        <p:txBody>
          <a:bodyPr>
            <a:normAutofit fontScale="90000"/>
          </a:bodyPr>
          <a:lstStyle/>
          <a:p>
            <a:r>
              <a:rPr lang="en-US" dirty="0"/>
              <a:t>Educator Roles</a:t>
            </a:r>
          </a:p>
        </p:txBody>
      </p:sp>
      <p:sp>
        <p:nvSpPr>
          <p:cNvPr id="5" name="Slide Number Placeholder 4">
            <a:extLst>
              <a:ext uri="{FF2B5EF4-FFF2-40B4-BE49-F238E27FC236}">
                <a16:creationId xmlns:a16="http://schemas.microsoft.com/office/drawing/2014/main" id="{95A95E44-206F-855B-A509-3FA04877F82C}"/>
              </a:ext>
            </a:extLst>
          </p:cNvPr>
          <p:cNvSpPr>
            <a:spLocks noGrp="1"/>
          </p:cNvSpPr>
          <p:nvPr>
            <p:ph type="sldNum" sz="quarter" idx="12"/>
          </p:nvPr>
        </p:nvSpPr>
        <p:spPr/>
        <p:txBody>
          <a:bodyPr/>
          <a:lstStyle/>
          <a:p>
            <a:fld id="{3086EA1D-707D-B54C-8FFB-433BD1A27D0B}" type="slidenum">
              <a:rPr lang="en-US" smtClean="0"/>
              <a:pPr/>
              <a:t>9</a:t>
            </a:fld>
            <a:endParaRPr lang="en-US" dirty="0"/>
          </a:p>
        </p:txBody>
      </p:sp>
      <p:graphicFrame>
        <p:nvGraphicFramePr>
          <p:cNvPr id="6" name="Table 5">
            <a:extLst>
              <a:ext uri="{FF2B5EF4-FFF2-40B4-BE49-F238E27FC236}">
                <a16:creationId xmlns:a16="http://schemas.microsoft.com/office/drawing/2014/main" id="{F2577CC5-CBEF-0377-5C7B-BB97C76ECA88}"/>
              </a:ext>
            </a:extLst>
          </p:cNvPr>
          <p:cNvGraphicFramePr>
            <a:graphicFrameLocks noGrp="1"/>
          </p:cNvGraphicFramePr>
          <p:nvPr>
            <p:extLst>
              <p:ext uri="{D42A27DB-BD31-4B8C-83A1-F6EECF244321}">
                <p14:modId xmlns:p14="http://schemas.microsoft.com/office/powerpoint/2010/main" val="4127821616"/>
              </p:ext>
            </p:extLst>
          </p:nvPr>
        </p:nvGraphicFramePr>
        <p:xfrm>
          <a:off x="621324" y="2253756"/>
          <a:ext cx="11007968" cy="1920240"/>
        </p:xfrm>
        <a:graphic>
          <a:graphicData uri="http://schemas.openxmlformats.org/drawingml/2006/table">
            <a:tbl>
              <a:tblPr firstRow="1" firstCol="1" bandRow="1">
                <a:tableStyleId>{21E4AEA4-8DFA-4A89-87EB-49C32662AFE0}</a:tableStyleId>
              </a:tblPr>
              <a:tblGrid>
                <a:gridCol w="317767">
                  <a:extLst>
                    <a:ext uri="{9D8B030D-6E8A-4147-A177-3AD203B41FA5}">
                      <a16:colId xmlns:a16="http://schemas.microsoft.com/office/drawing/2014/main" val="2475469416"/>
                    </a:ext>
                  </a:extLst>
                </a:gridCol>
                <a:gridCol w="8017340">
                  <a:extLst>
                    <a:ext uri="{9D8B030D-6E8A-4147-A177-3AD203B41FA5}">
                      <a16:colId xmlns:a16="http://schemas.microsoft.com/office/drawing/2014/main" val="769467667"/>
                    </a:ext>
                  </a:extLst>
                </a:gridCol>
                <a:gridCol w="2672861">
                  <a:extLst>
                    <a:ext uri="{9D8B030D-6E8A-4147-A177-3AD203B41FA5}">
                      <a16:colId xmlns:a16="http://schemas.microsoft.com/office/drawing/2014/main" val="3942364490"/>
                    </a:ext>
                  </a:extLst>
                </a:gridCol>
              </a:tblGrid>
              <a:tr h="0">
                <a:tc gridSpan="3">
                  <a:txBody>
                    <a:bodyPr/>
                    <a:lstStyle/>
                    <a:p>
                      <a:pPr marL="0" marR="0" algn="l">
                        <a:lnSpc>
                          <a:spcPct val="100000"/>
                        </a:lnSpc>
                        <a:spcBef>
                          <a:spcPts val="0"/>
                        </a:spcBef>
                        <a:spcAft>
                          <a:spcPts val="0"/>
                        </a:spcAft>
                      </a:pPr>
                      <a:r>
                        <a:rPr lang="en-US" sz="1600" b="0" dirty="0">
                          <a:effectLst/>
                        </a:rPr>
                        <a:t>2.2 Disseminate Materials, Manual, and Implementation Plan</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638465"/>
                  </a:ext>
                </a:extLst>
              </a:tr>
              <a:tr h="0">
                <a:tc gridSpan="2">
                  <a:txBody>
                    <a:bodyPr/>
                    <a:lstStyle/>
                    <a:p>
                      <a:pPr marL="0" marR="0" algn="l">
                        <a:lnSpc>
                          <a:spcPct val="100000"/>
                        </a:lnSpc>
                        <a:spcBef>
                          <a:spcPts val="0"/>
                        </a:spcBef>
                        <a:spcAft>
                          <a:spcPts val="0"/>
                        </a:spcAft>
                      </a:pPr>
                      <a:r>
                        <a:rPr lang="en-US" sz="1600" b="0" dirty="0">
                          <a:effectLst/>
                        </a:rPr>
                        <a:t>Conduct </a:t>
                      </a:r>
                      <a:r>
                        <a:rPr lang="en-US" sz="1600" b="0" dirty="0">
                          <a:solidFill>
                            <a:schemeClr val="accent5"/>
                          </a:solidFill>
                          <a:effectLst/>
                        </a:rPr>
                        <a:t>training with extension educators </a:t>
                      </a:r>
                      <a:r>
                        <a:rPr lang="en-US" sz="1600" b="0" dirty="0">
                          <a:effectLst/>
                        </a:rPr>
                        <a:t>(May-Aug 2025, Cezanne/Claire; </a:t>
                      </a:r>
                      <a:r>
                        <a:rPr lang="en-US" sz="1600" b="0" dirty="0">
                          <a:solidFill>
                            <a:schemeClr val="accent5"/>
                          </a:solidFill>
                          <a:effectLst/>
                        </a:rPr>
                        <a:t>Core educators</a:t>
                      </a:r>
                      <a:r>
                        <a:rPr lang="en-US" sz="1600" b="0" dirty="0">
                          <a:effectLst/>
                        </a:rPr>
                        <a:t>)</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hMerge="1">
                  <a:txBody>
                    <a:bodyPr/>
                    <a:lstStyle/>
                    <a:p>
                      <a:endParaRPr lang="en-US"/>
                    </a:p>
                  </a:txBody>
                  <a:tcPr/>
                </a:tc>
                <a:tc rowSpan="4">
                  <a:txBody>
                    <a:bodyPr/>
                    <a:lstStyle/>
                    <a:p>
                      <a:pPr marL="0" marR="0" algn="l">
                        <a:lnSpc>
                          <a:spcPct val="100000"/>
                        </a:lnSpc>
                        <a:spcBef>
                          <a:spcPts val="0"/>
                        </a:spcBef>
                        <a:spcAft>
                          <a:spcPts val="0"/>
                        </a:spcAft>
                      </a:pPr>
                      <a:r>
                        <a:rPr lang="en-US" sz="1600" dirty="0">
                          <a:effectLst/>
                        </a:rPr>
                        <a:t>Publication: New FT materials including manual and implementation plan, results of co-design process for manual and implementation plan</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868505622"/>
                  </a:ext>
                </a:extLst>
              </a:tr>
              <a:tr h="0">
                <a:tc>
                  <a:txBody>
                    <a:bodyPr/>
                    <a:lstStyle/>
                    <a:p>
                      <a:pPr marL="0" marR="0" algn="l">
                        <a:lnSpc>
                          <a:spcPct val="100000"/>
                        </a:lnSpc>
                        <a:spcBef>
                          <a:spcPts val="0"/>
                        </a:spcBef>
                        <a:spcAft>
                          <a:spcPts val="0"/>
                        </a:spcAft>
                      </a:pPr>
                      <a:r>
                        <a:rPr lang="en-US" sz="1600" b="0" dirty="0">
                          <a:effectLst/>
                        </a:rPr>
                        <a:t> </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a:txBody>
                    <a:bodyPr/>
                    <a:lstStyle/>
                    <a:p>
                      <a:pPr marL="0" marR="0" algn="l">
                        <a:lnSpc>
                          <a:spcPct val="100000"/>
                        </a:lnSpc>
                        <a:spcBef>
                          <a:spcPts val="0"/>
                        </a:spcBef>
                        <a:spcAft>
                          <a:spcPts val="0"/>
                        </a:spcAft>
                      </a:pPr>
                      <a:r>
                        <a:rPr lang="en-US" sz="1600" b="0" dirty="0">
                          <a:effectLst/>
                        </a:rPr>
                        <a:t>Benchmark: One-to-two trainings offered; at least 20 extension educators attended</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1462096274"/>
                  </a:ext>
                </a:extLst>
              </a:tr>
              <a:tr h="0">
                <a:tc gridSpan="2">
                  <a:txBody>
                    <a:bodyPr/>
                    <a:lstStyle/>
                    <a:p>
                      <a:pPr marL="0" marR="0" algn="l">
                        <a:lnSpc>
                          <a:spcPct val="100000"/>
                        </a:lnSpc>
                        <a:spcBef>
                          <a:spcPts val="0"/>
                        </a:spcBef>
                        <a:spcAft>
                          <a:spcPts val="0"/>
                        </a:spcAft>
                      </a:pPr>
                      <a:r>
                        <a:rPr lang="en-US" sz="1600" b="0" dirty="0">
                          <a:effectLst/>
                        </a:rPr>
                        <a:t>Distribute materials via Extension and EDEN (May-Aug 2025, Kristine/Shelley)</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318841581"/>
                  </a:ext>
                </a:extLst>
              </a:tr>
              <a:tr h="313690">
                <a:tc>
                  <a:txBody>
                    <a:bodyPr/>
                    <a:lstStyle/>
                    <a:p>
                      <a:pPr marL="0" marR="0" algn="l">
                        <a:lnSpc>
                          <a:spcPct val="100000"/>
                        </a:lnSpc>
                        <a:spcBef>
                          <a:spcPts val="0"/>
                        </a:spcBef>
                        <a:spcAft>
                          <a:spcPts val="0"/>
                        </a:spcAft>
                      </a:pPr>
                      <a:r>
                        <a:rPr lang="en-US" sz="1600" b="0">
                          <a:effectLst/>
                        </a:rPr>
                        <a:t> </a:t>
                      </a:r>
                      <a:endParaRPr lang="en-US" sz="1600" b="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tc>
                <a:tc>
                  <a:txBody>
                    <a:bodyPr/>
                    <a:lstStyle/>
                    <a:p>
                      <a:pPr marL="0" marR="0" algn="l">
                        <a:lnSpc>
                          <a:spcPct val="100000"/>
                        </a:lnSpc>
                        <a:spcBef>
                          <a:spcPts val="0"/>
                        </a:spcBef>
                        <a:spcAft>
                          <a:spcPts val="0"/>
                        </a:spcAft>
                      </a:pPr>
                      <a:r>
                        <a:rPr lang="en-US" sz="1600" b="0" dirty="0">
                          <a:effectLst/>
                        </a:rPr>
                        <a:t>Benchmark: Updated FT materials, manual, implementation plan posted on website, shared with EDEN network</a:t>
                      </a:r>
                      <a:endParaRPr lang="en-US" sz="1600" b="0" dirty="0">
                        <a:effectLst/>
                        <a:latin typeface="Aptos" panose="020B0004020202020204" pitchFamily="34" charset="0"/>
                        <a:ea typeface="Aptos" panose="020B0004020202020204" pitchFamily="34" charset="0"/>
                        <a:cs typeface="Times New Roman" panose="02020603050405020304" pitchFamily="18" charset="0"/>
                      </a:endParaRPr>
                    </a:p>
                  </a:txBody>
                  <a:tcPr marL="45720" marR="45720" anchor="ctr"/>
                </a:tc>
                <a:tc vMerge="1">
                  <a:txBody>
                    <a:bodyPr/>
                    <a:lstStyle/>
                    <a:p>
                      <a:endParaRPr lang="en-US"/>
                    </a:p>
                  </a:txBody>
                  <a:tcPr/>
                </a:tc>
                <a:extLst>
                  <a:ext uri="{0D108BD9-81ED-4DB2-BD59-A6C34878D82A}">
                    <a16:rowId xmlns:a16="http://schemas.microsoft.com/office/drawing/2014/main" val="1813246343"/>
                  </a:ext>
                </a:extLst>
              </a:tr>
            </a:tbl>
          </a:graphicData>
        </a:graphic>
      </p:graphicFrame>
    </p:spTree>
    <p:extLst>
      <p:ext uri="{BB962C8B-B14F-4D97-AF65-F5344CB8AC3E}">
        <p14:creationId xmlns:p14="http://schemas.microsoft.com/office/powerpoint/2010/main" val="120743737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4" ma:contentTypeDescription="Create a new document." ma:contentTypeScope="" ma:versionID="525164dac9297210c095a5bd80287f9a">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47e49e78aff16fc85174c3b1ac7b7e79"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DE0D6C-581B-4814-98E7-EF172D5D46A1}">
  <ds:schemaRefs>
    <ds:schemaRef ds:uri="http://schemas.microsoft.com/office/infopath/2007/PartnerControls"/>
    <ds:schemaRef ds:uri="http://schemas.openxmlformats.org/package/2006/metadata/core-properties"/>
    <ds:schemaRef ds:uri="d6656b4d-3fa0-4709-acfb-d5e813445d1e"/>
    <ds:schemaRef ds:uri="http://www.w3.org/XML/1998/namespace"/>
    <ds:schemaRef ds:uri="http://schemas.microsoft.com/office/2006/documentManagement/types"/>
    <ds:schemaRef ds:uri="http://purl.org/dc/terms/"/>
    <ds:schemaRef ds:uri="http://purl.org/dc/dcmitype/"/>
    <ds:schemaRef ds:uri="http://purl.org/dc/elements/1.1/"/>
    <ds:schemaRef ds:uri="37af3f4b-4b66-46f9-8456-831d9bc3e737"/>
    <ds:schemaRef ds:uri="http://schemas.microsoft.com/office/2006/metadata/properties"/>
  </ds:schemaRefs>
</ds:datastoreItem>
</file>

<file path=customXml/itemProps2.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3.xml><?xml version="1.0" encoding="utf-8"?>
<ds:datastoreItem xmlns:ds="http://schemas.openxmlformats.org/officeDocument/2006/customXml" ds:itemID="{4E25EC03-AAAA-4B6B-9D28-5719C1FEB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MM-23-645083-Purdue-Alt-Widescreen-20231110</Template>
  <TotalTime>1797</TotalTime>
  <Words>2131</Words>
  <Application>Microsoft Office PowerPoint</Application>
  <PresentationFormat>Widescreen</PresentationFormat>
  <Paragraphs>258</Paragraphs>
  <Slides>17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Wingdings</vt:lpstr>
      <vt:lpstr>Franklin Gothic Book</vt:lpstr>
      <vt:lpstr>Times New Roman</vt:lpstr>
      <vt:lpstr>Franklin Gothic Medium</vt:lpstr>
      <vt:lpstr>Calibri</vt:lpstr>
      <vt:lpstr>Franklin Gothic Medium Cond</vt:lpstr>
      <vt:lpstr>Arial</vt:lpstr>
      <vt:lpstr>Office Theme</vt:lpstr>
      <vt:lpstr>Supporting Family Resilience in the Aftermath of Disaster</vt:lpstr>
      <vt:lpstr>Key Personnel</vt:lpstr>
      <vt:lpstr>Our Project Addresses:</vt:lpstr>
      <vt:lpstr>The FT Program</vt:lpstr>
      <vt:lpstr>Objectives  of the current USDA/NIFA grant</vt:lpstr>
      <vt:lpstr>Educator Roles</vt:lpstr>
      <vt:lpstr>Educator Roles</vt:lpstr>
      <vt:lpstr>Educator Roles</vt:lpstr>
      <vt:lpstr>Educator Roles</vt:lpstr>
      <vt:lpstr>Guiding Framework</vt:lpstr>
      <vt:lpstr>Preliminary Results from Educator Survey</vt:lpstr>
      <vt:lpstr>Disasters Experienced</vt:lpstr>
      <vt:lpstr>Need for Programs in the community</vt:lpstr>
      <vt:lpstr>Specific Needs</vt:lpstr>
      <vt:lpstr>What exists</vt:lpstr>
      <vt:lpstr>Barriers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Family Resilience in the Aftermath of Disaster</dc:title>
  <dc:creator>Marceau, Kristine</dc:creator>
  <cp:lastModifiedBy>Marceau, Kristine</cp:lastModifiedBy>
  <cp:revision>43</cp:revision>
  <dcterms:created xsi:type="dcterms:W3CDTF">2024-10-18T12:03:17Z</dcterms:created>
  <dcterms:modified xsi:type="dcterms:W3CDTF">2024-11-21T17:30:04Z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2023-02-20T19:00:53Z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b33bf962-ed92-4dd9-bc75-9825fb79b2e3</vt:lpwstr>
  </property>
  <property fmtid="{D5CDD505-2E9C-101B-9397-08002B2CF9AE}" pid="8" name="MSIP_Label_4044bd30-2ed7-4c9d-9d12-46200872a97b_ContentBits">
    <vt:lpwstr>0</vt:lpwstr>
  </property>
  <property fmtid="{D5CDD505-2E9C-101B-9397-08002B2CF9AE}" pid="9" name="ContentTypeId">
    <vt:lpwstr>0x01010054E202481DC1CB46AA011D949D311478</vt:lpwstr>
  </property>
  <property fmtid="{D5CDD505-2E9C-101B-9397-08002B2CF9AE}" pid="10" name="MediaServiceImageTags">
    <vt:lpwstr/>
  </property>
</Properties>
</file>