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0"/>
  </p:notesMasterIdLst>
  <p:sldIdLst>
    <p:sldId id="256" r:id="rId5"/>
    <p:sldId id="257" r:id="rId6"/>
    <p:sldId id="260" r:id="rId7"/>
    <p:sldId id="275" r:id="rId8"/>
    <p:sldId id="276" r:id="rId9"/>
    <p:sldId id="277" r:id="rId10"/>
    <p:sldId id="278" r:id="rId11"/>
    <p:sldId id="258" r:id="rId12"/>
    <p:sldId id="279" r:id="rId13"/>
    <p:sldId id="280" r:id="rId14"/>
    <p:sldId id="281" r:id="rId15"/>
    <p:sldId id="259" r:id="rId16"/>
    <p:sldId id="282" r:id="rId17"/>
    <p:sldId id="283" r:id="rId18"/>
    <p:sldId id="284" r:id="rId19"/>
    <p:sldId id="285" r:id="rId20"/>
    <p:sldId id="288" r:id="rId21"/>
    <p:sldId id="287" r:id="rId22"/>
    <p:sldId id="286" r:id="rId23"/>
    <p:sldId id="267" r:id="rId24"/>
    <p:sldId id="291" r:id="rId25"/>
    <p:sldId id="289" r:id="rId26"/>
    <p:sldId id="290" r:id="rId27"/>
    <p:sldId id="292" r:id="rId28"/>
    <p:sldId id="293" r:id="rId29"/>
    <p:sldId id="294" r:id="rId30"/>
    <p:sldId id="296" r:id="rId31"/>
    <p:sldId id="295" r:id="rId32"/>
    <p:sldId id="297" r:id="rId33"/>
    <p:sldId id="298" r:id="rId34"/>
    <p:sldId id="299" r:id="rId35"/>
    <p:sldId id="822" r:id="rId36"/>
    <p:sldId id="300" r:id="rId37"/>
    <p:sldId id="823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20" r:id="rId47"/>
    <p:sldId id="310" r:id="rId48"/>
    <p:sldId id="820" r:id="rId49"/>
    <p:sldId id="821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0397C-2934-47EA-8DED-F3E7B7C92334}" v="121" dt="2022-06-08T19:54:53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5266" autoAdjust="0"/>
  </p:normalViewPr>
  <p:slideViewPr>
    <p:cSldViewPr snapToGrid="0" snapToObjects="1">
      <p:cViewPr varScale="1">
        <p:scale>
          <a:sx n="44" d="100"/>
          <a:sy n="44" d="100"/>
        </p:scale>
        <p:origin x="5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E8B13-C631-8F4D-A32D-66CDBB38F5C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07F7A-F152-2A40-B61B-E2EC5FB3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had an Orientation Session on 6/10 (separate deck on this drive). Led by Bill Arnold</a:t>
            </a:r>
          </a:p>
          <a:p>
            <a:r>
              <a:rPr lang="en-US" dirty="0"/>
              <a:t>Session 1 of 5: Business Model Canvas (separate deck on this drive: </a:t>
            </a:r>
            <a:r>
              <a:rPr lang="en-US" dirty="0" err="1"/>
              <a:t>Intro_to_BMC_Ignite</a:t>
            </a:r>
            <a:r>
              <a:rPr lang="en-US" dirty="0"/>
              <a:t>). Led by Bill Arnold, 6/13/2022 (did the Risk Types as a lead in)</a:t>
            </a:r>
          </a:p>
          <a:p>
            <a:r>
              <a:rPr lang="en-US" dirty="0"/>
              <a:t>Session 2 of 5: In this deck, Risk Types (3 – 7), Communicating Your Idea (8 – 14), Problem Statement (15 – 19) Led by Bill Arnold, 6/23/2022 (Communicating and Problem Statement)</a:t>
            </a:r>
          </a:p>
          <a:p>
            <a:r>
              <a:rPr lang="en-US" dirty="0"/>
              <a:t>Session 3 of 5: In this deck, Market Segmentation (20 – 28), Customer Archetype (29 – 36). Scheduled for 7/1/2022</a:t>
            </a:r>
          </a:p>
          <a:p>
            <a:r>
              <a:rPr lang="en-US" dirty="0"/>
              <a:t>Session 4 of 5: In this deck, Market Landscape (37 – 43), Market Size (44 – 46), Revenue Models (47 – 48). Scheduled for 7/7/2022</a:t>
            </a:r>
          </a:p>
          <a:p>
            <a:r>
              <a:rPr lang="en-US" dirty="0"/>
              <a:t>Session 5 of 5: In this deck, Competitive Profile (49 – 51), Team (52), Milestones (53 – 55). Scheduled for 7/11/2022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7F7A-F152-2A40-B61B-E2EC5FB3D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916A-6044-4F4F-BF56-F35ACBE55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41479-DA04-F747-8F05-C3BE19DB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2B0B0-A061-F14F-B6E7-0827810A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0539-E624-A740-A8E5-A657822D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E348-C1CD-BA4E-B07A-87793E40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BDA22-1B0E-3945-9AD6-EF3F443C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E7389-DD96-024E-8D34-552D3AEB9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58596-33BA-B844-A6B7-7F7BCFF7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9468B-665A-9742-8952-A2360196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DDC90-F0D3-F240-B32C-F5BB9910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BADCC-C1BA-4A4D-ABC4-D63DF96B3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48B92-903A-AD45-B182-5C8992308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D9059-7F0B-2441-93D0-0C61EC62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949FD-E944-074D-8CDE-258FFC5EB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8EE6-971B-F04D-B941-C83573E3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9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59B223B8-06A2-4BA9-98F1-E46D8DC7C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contrast="-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680031" y="-1716410"/>
            <a:ext cx="6493293" cy="9531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E854-625E-48F2-9134-63165A1E2BD8}"/>
              </a:ext>
            </a:extLst>
          </p:cNvPr>
          <p:cNvSpPr txBox="1"/>
          <p:nvPr userDrawn="1"/>
        </p:nvSpPr>
        <p:spPr>
          <a:xfrm>
            <a:off x="9582707" y="6450196"/>
            <a:ext cx="2609293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latin typeface="Franklin Gothic Medium Cond" panose="020B0606030402020204" pitchFamily="34" charset="0"/>
                <a:ea typeface="Source Serif Pro" panose="02040603050405020204" pitchFamily="18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latin typeface="Franklin Gothic Medium Cond" panose="020B0606030402020204" pitchFamily="34" charset="0"/>
                <a:ea typeface="Source Serif Pro" panose="02040603050405020204" pitchFamily="18" charset="0"/>
                <a:cs typeface="Calibri" panose="020F0502020204030204" pitchFamily="34" charset="0"/>
              </a:rPr>
              <a:t>©2021. Confidential and Proprietary</a:t>
            </a:r>
            <a:r>
              <a:rPr lang="en-US" sz="900" b="0" dirty="0">
                <a:latin typeface="Franklin Gothic Medium Cond" panose="020B0606030402020204" pitchFamily="34" charset="0"/>
                <a:ea typeface="Source Serif Pro" panose="02040603050405020204" pitchFamily="18" charset="0"/>
              </a:rPr>
              <a:t> </a:t>
            </a:r>
            <a:fld id="{1B7665DF-3E5F-40DA-9FD8-CDF49E791DB0}" type="slidenum">
              <a:rPr lang="en-US" sz="900" b="0" smtClean="0">
                <a:latin typeface="Franklin Gothic Medium Cond" panose="020B0606030402020204" pitchFamily="34" charset="0"/>
                <a:ea typeface="Source Serif Pro" panose="02040603050405020204" pitchFamily="18" charset="0"/>
              </a:rPr>
              <a:pPr/>
              <a:t>‹#›</a:t>
            </a:fld>
            <a:r>
              <a:rPr lang="en-US" sz="900" b="0" dirty="0">
                <a:solidFill>
                  <a:srgbClr val="000000"/>
                </a:solidFill>
                <a:latin typeface="Franklin Gothic Medium Cond" panose="020B0606030402020204" pitchFamily="34" charset="0"/>
                <a:ea typeface="Source Serif Pro" panose="02040603050405020204" pitchFamily="18" charset="0"/>
                <a:cs typeface="Calibri" panose="020F0502020204030204" pitchFamily="34" charset="0"/>
              </a:rPr>
              <a:t> </a:t>
            </a:r>
            <a:endParaRPr lang="en-US" sz="900" b="0" dirty="0">
              <a:latin typeface="Franklin Gothic Medium Cond" panose="020B0606030402020204" pitchFamily="34" charset="0"/>
              <a:ea typeface="Source Serif Pro" panose="02040603050405020204" pitchFamily="18" charset="0"/>
              <a:cs typeface="Calibri" panose="020F0502020204030204" pitchFamily="34" charset="0"/>
            </a:endParaRPr>
          </a:p>
          <a:p>
            <a:endParaRPr lang="en-US" sz="105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966-1389-4842-B76F-BDB4BD00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176B-3166-8546-B276-77193307D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80F1-2256-1D42-8FEB-D7558FD5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F97A-AE77-6446-BA49-97078EA4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BDD0E-1233-2F4E-8270-61921541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AAC3-2EAD-1648-A50B-5FA6E8B6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B29BF-E598-B84E-A276-BF3945AEF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328BE-CDE6-B848-B8A9-C99D6467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70743-7DE3-E94E-BC36-867B0B3E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B1490-DCB0-8043-934A-AF03A973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0BC1-BF7A-DD47-ADD3-7C013AFE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1469-38F6-EC47-AB11-CCE34CCBE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4C28A-15E5-614D-A9E1-5D1593B3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A6606-60CC-9747-B61B-11A04BB0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C2AC-B514-974F-A302-34797D46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6CED6-2E66-BE47-820F-FC59B019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E0B5-5D88-5F46-A326-BBB381FE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3EAF9-D47A-A140-A983-8CA01D466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4D86A-29FA-AA41-A965-C35F29F20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8955C-4FAB-1B48-A33A-A57096E16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6248A-A238-B74B-B057-99E8068B9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091246-6917-E34E-8715-63683F28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4CF65-B904-E54E-8C49-8D13F8E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9D3FF-5D18-DD4E-BE9E-B04907A1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A96C-E928-784F-80C1-3E5422E3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E36B7-BED8-0046-BF68-395D67A8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241A97-AAB1-5347-AC8F-4308793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15CF8-F8F5-194F-AC16-4B742A8B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2786A-0D41-904E-99C0-0B054AF1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8484C-BE2C-FB40-9E38-AB6DD60B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DB653-25AA-B944-A567-880D10B5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3404-C80E-5042-BC9D-F8996173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C195-FA63-0A40-A932-6209C943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D0626-8ECA-1044-A2CB-A992203C0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FC73D-37CA-F24A-B60F-E3F9DA07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3CE78-E159-6940-ACC4-25F62AF4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9F531-5B3D-EC40-945A-A39A3D71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11BA-EDCD-B943-A080-8BFF4E8E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B5EA9-3F34-454E-856A-CE8549B11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26A4-F8A4-BB47-B4F7-6E616C23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54B4D-7E8A-F74B-AF1A-ACBFB8DD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C55E6-9924-7840-8DB4-AB03BB1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2022 – Purdue Research Foundation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6293A-3DE4-7B49-8B93-9518F6D2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81A29-3A82-D440-BCA4-F1BCEE2E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BBE4A-8B7B-9645-9219-81DA06B0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91FB-1B12-EE49-9D4C-49C14071C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135D-D843-3045-8252-AF2E0C8339B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F8C4-4E91-0D48-824B-5BCC475BC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2022 – Purdue Research Foundation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4DE6-267E-E246-8916-76385989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BB8BB-EC5F-4648-85DA-04575C79D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7C2217FB-E193-3042-AC0B-08A8F6FAB960}"/>
              </a:ext>
            </a:extLst>
          </p:cNvPr>
          <p:cNvSpPr txBox="1"/>
          <p:nvPr/>
        </p:nvSpPr>
        <p:spPr>
          <a:xfrm>
            <a:off x="375767" y="5576227"/>
            <a:ext cx="743717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Mandela Washington Fellowship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71F44C6D-C5B6-C740-A95B-F6B98D43C8A4}"/>
              </a:ext>
            </a:extLst>
          </p:cNvPr>
          <p:cNvSpPr txBox="1"/>
          <p:nvPr/>
        </p:nvSpPr>
        <p:spPr>
          <a:xfrm>
            <a:off x="6548776" y="5083953"/>
            <a:ext cx="48276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D9795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2022</a:t>
            </a:r>
            <a:endParaRPr dirty="0">
              <a:solidFill>
                <a:srgbClr val="9D9795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6EFC78-3562-1047-B835-61D5FB0FA506}"/>
              </a:ext>
            </a:extLst>
          </p:cNvPr>
          <p:cNvGrpSpPr/>
          <p:nvPr/>
        </p:nvGrpSpPr>
        <p:grpSpPr>
          <a:xfrm>
            <a:off x="6048216" y="4293709"/>
            <a:ext cx="14845855" cy="1515214"/>
            <a:chOff x="2192136" y="2023964"/>
            <a:chExt cx="6486154" cy="661997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C74FD523-6874-FE4B-A6F6-7F6C993754F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ED39CFF2-270D-EE44-8E3B-5D1B2C7EA8B0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D228E25-397D-47E2-8A63-B5DE8ACA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4" y="1913221"/>
            <a:ext cx="3520440" cy="2380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AA3640-FDB6-4ED4-A7EB-185967BF8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32" y="100119"/>
            <a:ext cx="5614882" cy="56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1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E8AF26B7-B985-964C-AB04-7760EC7C3969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oogle Shape;66;p14">
            <a:extLst>
              <a:ext uri="{FF2B5EF4-FFF2-40B4-BE49-F238E27FC236}">
                <a16:creationId xmlns:a16="http://schemas.microsoft.com/office/drawing/2014/main" id="{99016D50-5535-0B47-A486-296C33EEEB74}"/>
              </a:ext>
            </a:extLst>
          </p:cNvPr>
          <p:cNvCxnSpPr>
            <a:cxnSpLocks/>
          </p:cNvCxnSpPr>
          <p:nvPr/>
        </p:nvCxnSpPr>
        <p:spPr>
          <a:xfrm>
            <a:off x="-121024" y="6031379"/>
            <a:ext cx="8234828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833F9E1D-743D-EE4E-810E-3C0DD0C80123}"/>
              </a:ext>
            </a:extLst>
          </p:cNvPr>
          <p:cNvSpPr/>
          <p:nvPr/>
        </p:nvSpPr>
        <p:spPr>
          <a:xfrm>
            <a:off x="8063049" y="5773965"/>
            <a:ext cx="78000" cy="5148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DC34A3D-F965-7344-869A-60694D4E30C7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3;p21">
            <a:extLst>
              <a:ext uri="{FF2B5EF4-FFF2-40B4-BE49-F238E27FC236}">
                <a16:creationId xmlns:a16="http://schemas.microsoft.com/office/drawing/2014/main" id="{83A0F42B-AC77-408E-990B-DDD9A546DAD2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Napkin Drawing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BD8305-8E67-45D9-B882-FE22EA43F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628775"/>
            <a:ext cx="70389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4B9B85-248D-4F7B-8040-25F74D90B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2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E8AF26B7-B985-964C-AB04-7760EC7C3969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oogle Shape;66;p14">
            <a:extLst>
              <a:ext uri="{FF2B5EF4-FFF2-40B4-BE49-F238E27FC236}">
                <a16:creationId xmlns:a16="http://schemas.microsoft.com/office/drawing/2014/main" id="{99016D50-5535-0B47-A486-296C33EEEB74}"/>
              </a:ext>
            </a:extLst>
          </p:cNvPr>
          <p:cNvCxnSpPr>
            <a:cxnSpLocks/>
          </p:cNvCxnSpPr>
          <p:nvPr/>
        </p:nvCxnSpPr>
        <p:spPr>
          <a:xfrm>
            <a:off x="-121024" y="6031379"/>
            <a:ext cx="8234828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833F9E1D-743D-EE4E-810E-3C0DD0C80123}"/>
              </a:ext>
            </a:extLst>
          </p:cNvPr>
          <p:cNvSpPr/>
          <p:nvPr/>
        </p:nvSpPr>
        <p:spPr>
          <a:xfrm>
            <a:off x="8063049" y="5773965"/>
            <a:ext cx="78000" cy="5148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DC34A3D-F965-7344-869A-60694D4E30C7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3;p21">
            <a:extLst>
              <a:ext uri="{FF2B5EF4-FFF2-40B4-BE49-F238E27FC236}">
                <a16:creationId xmlns:a16="http://schemas.microsoft.com/office/drawing/2014/main" id="{83A0F42B-AC77-408E-990B-DDD9A546DAD2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Napkin Drawing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F7187A-47D6-4276-AF27-B4B36D38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00150"/>
            <a:ext cx="71056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024C8-9152-4722-82B8-721D6F59E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0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32F96793-6095-A248-A283-19E6D5EB2D1A}"/>
              </a:ext>
            </a:extLst>
          </p:cNvPr>
          <p:cNvSpPr txBox="1"/>
          <p:nvPr/>
        </p:nvSpPr>
        <p:spPr>
          <a:xfrm>
            <a:off x="-4505125" y="2923750"/>
            <a:ext cx="41190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/>
              <a:t>A </a:t>
            </a:r>
            <a:r>
              <a:rPr lang="en" sz="1100" b="1" dirty="0"/>
              <a:t>Letter from the Leaders</a:t>
            </a:r>
            <a:endParaRPr sz="1100"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President Daniels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Brian Edelman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the mayor of West Lafayette, IN</a:t>
            </a:r>
            <a:endParaRPr sz="1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" name="Google Shape;84;p16">
            <a:extLst>
              <a:ext uri="{FF2B5EF4-FFF2-40B4-BE49-F238E27FC236}">
                <a16:creationId xmlns:a16="http://schemas.microsoft.com/office/drawing/2014/main" id="{8B2E84FD-F792-974C-A363-521E22C578E6}"/>
              </a:ext>
            </a:extLst>
          </p:cNvPr>
          <p:cNvSpPr txBox="1"/>
          <p:nvPr/>
        </p:nvSpPr>
        <p:spPr>
          <a:xfrm>
            <a:off x="1818176" y="477520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Networking Scenario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1B039F-8359-4E6C-A37B-7176BE38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407743"/>
            <a:ext cx="6628719" cy="46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C622A-A16A-4534-9F27-3C3EC0BD0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84;p16">
            <a:extLst>
              <a:ext uri="{FF2B5EF4-FFF2-40B4-BE49-F238E27FC236}">
                <a16:creationId xmlns:a16="http://schemas.microsoft.com/office/drawing/2014/main" id="{F37BDF49-D6EC-4BCD-AC6C-87A1AAE72442}"/>
              </a:ext>
            </a:extLst>
          </p:cNvPr>
          <p:cNvSpPr txBox="1"/>
          <p:nvPr/>
        </p:nvSpPr>
        <p:spPr>
          <a:xfrm>
            <a:off x="1818176" y="477520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Networking Scenario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32F96793-6095-A248-A283-19E6D5EB2D1A}"/>
              </a:ext>
            </a:extLst>
          </p:cNvPr>
          <p:cNvSpPr txBox="1"/>
          <p:nvPr/>
        </p:nvSpPr>
        <p:spPr>
          <a:xfrm>
            <a:off x="-4505125" y="2923750"/>
            <a:ext cx="41190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/>
              <a:t>A </a:t>
            </a:r>
            <a:r>
              <a:rPr lang="en" sz="1100" b="1" dirty="0"/>
              <a:t>Letter from the Leaders</a:t>
            </a:r>
            <a:endParaRPr sz="1100"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President Daniels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Brian Edelman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the mayor of West Lafayette, IN</a:t>
            </a:r>
            <a:endParaRPr sz="1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4DF83FE-3B0B-4795-9264-BCF137CF4C03}"/>
              </a:ext>
            </a:extLst>
          </p:cNvPr>
          <p:cNvSpPr>
            <a:spLocks/>
          </p:cNvSpPr>
          <p:nvPr/>
        </p:nvSpPr>
        <p:spPr bwMode="auto">
          <a:xfrm>
            <a:off x="3894139" y="1530900"/>
            <a:ext cx="2201863" cy="1457325"/>
          </a:xfrm>
          <a:custGeom>
            <a:avLst/>
            <a:gdLst>
              <a:gd name="T0" fmla="*/ 498 w 694"/>
              <a:gd name="T1" fmla="*/ 230 h 459"/>
              <a:gd name="T2" fmla="*/ 694 w 694"/>
              <a:gd name="T3" fmla="*/ 39 h 459"/>
              <a:gd name="T4" fmla="*/ 445 w 694"/>
              <a:gd name="T5" fmla="*/ 0 h 459"/>
              <a:gd name="T6" fmla="*/ 0 w 694"/>
              <a:gd name="T7" fmla="*/ 230 h 459"/>
              <a:gd name="T8" fmla="*/ 123 w 694"/>
              <a:gd name="T9" fmla="*/ 388 h 459"/>
              <a:gd name="T10" fmla="*/ 46 w 694"/>
              <a:gd name="T11" fmla="*/ 438 h 459"/>
              <a:gd name="T12" fmla="*/ 186 w 694"/>
              <a:gd name="T13" fmla="*/ 416 h 459"/>
              <a:gd name="T14" fmla="*/ 445 w 694"/>
              <a:gd name="T15" fmla="*/ 459 h 459"/>
              <a:gd name="T16" fmla="*/ 694 w 694"/>
              <a:gd name="T17" fmla="*/ 420 h 459"/>
              <a:gd name="T18" fmla="*/ 498 w 694"/>
              <a:gd name="T19" fmla="*/ 23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4" h="459">
                <a:moveTo>
                  <a:pt x="498" y="230"/>
                </a:moveTo>
                <a:cubicBezTo>
                  <a:pt x="498" y="150"/>
                  <a:pt x="576" y="80"/>
                  <a:pt x="694" y="39"/>
                </a:cubicBezTo>
                <a:cubicBezTo>
                  <a:pt x="623" y="14"/>
                  <a:pt x="537" y="0"/>
                  <a:pt x="445" y="0"/>
                </a:cubicBezTo>
                <a:cubicBezTo>
                  <a:pt x="200" y="0"/>
                  <a:pt x="0" y="103"/>
                  <a:pt x="0" y="230"/>
                </a:cubicBezTo>
                <a:cubicBezTo>
                  <a:pt x="0" y="291"/>
                  <a:pt x="47" y="347"/>
                  <a:pt x="123" y="388"/>
                </a:cubicBezTo>
                <a:cubicBezTo>
                  <a:pt x="100" y="406"/>
                  <a:pt x="73" y="425"/>
                  <a:pt x="46" y="438"/>
                </a:cubicBezTo>
                <a:cubicBezTo>
                  <a:pt x="46" y="438"/>
                  <a:pt x="117" y="428"/>
                  <a:pt x="186" y="416"/>
                </a:cubicBezTo>
                <a:cubicBezTo>
                  <a:pt x="259" y="443"/>
                  <a:pt x="349" y="459"/>
                  <a:pt x="445" y="459"/>
                </a:cubicBezTo>
                <a:cubicBezTo>
                  <a:pt x="537" y="459"/>
                  <a:pt x="623" y="445"/>
                  <a:pt x="694" y="420"/>
                </a:cubicBezTo>
                <a:cubicBezTo>
                  <a:pt x="576" y="379"/>
                  <a:pt x="498" y="309"/>
                  <a:pt x="498" y="2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96906D5-11DC-4313-896B-0B71FE360655}"/>
              </a:ext>
            </a:extLst>
          </p:cNvPr>
          <p:cNvSpPr>
            <a:spLocks/>
          </p:cNvSpPr>
          <p:nvPr/>
        </p:nvSpPr>
        <p:spPr bwMode="auto">
          <a:xfrm>
            <a:off x="6096001" y="1530900"/>
            <a:ext cx="2203450" cy="1457325"/>
          </a:xfrm>
          <a:custGeom>
            <a:avLst/>
            <a:gdLst>
              <a:gd name="T0" fmla="*/ 694 w 694"/>
              <a:gd name="T1" fmla="*/ 230 h 459"/>
              <a:gd name="T2" fmla="*/ 249 w 694"/>
              <a:gd name="T3" fmla="*/ 0 h 459"/>
              <a:gd name="T4" fmla="*/ 0 w 694"/>
              <a:gd name="T5" fmla="*/ 39 h 459"/>
              <a:gd name="T6" fmla="*/ 196 w 694"/>
              <a:gd name="T7" fmla="*/ 230 h 459"/>
              <a:gd name="T8" fmla="*/ 0 w 694"/>
              <a:gd name="T9" fmla="*/ 420 h 459"/>
              <a:gd name="T10" fmla="*/ 249 w 694"/>
              <a:gd name="T11" fmla="*/ 459 h 459"/>
              <a:gd name="T12" fmla="*/ 508 w 694"/>
              <a:gd name="T13" fmla="*/ 416 h 459"/>
              <a:gd name="T14" fmla="*/ 648 w 694"/>
              <a:gd name="T15" fmla="*/ 438 h 459"/>
              <a:gd name="T16" fmla="*/ 571 w 694"/>
              <a:gd name="T17" fmla="*/ 388 h 459"/>
              <a:gd name="T18" fmla="*/ 694 w 694"/>
              <a:gd name="T19" fmla="*/ 230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4" h="459">
                <a:moveTo>
                  <a:pt x="694" y="230"/>
                </a:moveTo>
                <a:cubicBezTo>
                  <a:pt x="694" y="103"/>
                  <a:pt x="494" y="0"/>
                  <a:pt x="249" y="0"/>
                </a:cubicBezTo>
                <a:cubicBezTo>
                  <a:pt x="157" y="0"/>
                  <a:pt x="71" y="14"/>
                  <a:pt x="0" y="39"/>
                </a:cubicBezTo>
                <a:cubicBezTo>
                  <a:pt x="118" y="80"/>
                  <a:pt x="196" y="150"/>
                  <a:pt x="196" y="230"/>
                </a:cubicBezTo>
                <a:cubicBezTo>
                  <a:pt x="196" y="309"/>
                  <a:pt x="118" y="379"/>
                  <a:pt x="0" y="420"/>
                </a:cubicBezTo>
                <a:cubicBezTo>
                  <a:pt x="71" y="445"/>
                  <a:pt x="157" y="459"/>
                  <a:pt x="249" y="459"/>
                </a:cubicBezTo>
                <a:cubicBezTo>
                  <a:pt x="345" y="459"/>
                  <a:pt x="435" y="443"/>
                  <a:pt x="508" y="416"/>
                </a:cubicBezTo>
                <a:cubicBezTo>
                  <a:pt x="577" y="428"/>
                  <a:pt x="648" y="438"/>
                  <a:pt x="648" y="438"/>
                </a:cubicBezTo>
                <a:cubicBezTo>
                  <a:pt x="621" y="425"/>
                  <a:pt x="594" y="406"/>
                  <a:pt x="571" y="388"/>
                </a:cubicBezTo>
                <a:cubicBezTo>
                  <a:pt x="647" y="347"/>
                  <a:pt x="694" y="291"/>
                  <a:pt x="694" y="230"/>
                </a:cubicBezTo>
                <a:close/>
              </a:path>
            </a:pathLst>
          </a:custGeom>
          <a:solidFill>
            <a:srgbClr val="CEA4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B8264B4A-4B7C-41AE-ABBE-1AE499D12B91}"/>
              </a:ext>
            </a:extLst>
          </p:cNvPr>
          <p:cNvSpPr>
            <a:spLocks/>
          </p:cNvSpPr>
          <p:nvPr/>
        </p:nvSpPr>
        <p:spPr bwMode="auto">
          <a:xfrm>
            <a:off x="5473701" y="1654725"/>
            <a:ext cx="1244600" cy="1209675"/>
          </a:xfrm>
          <a:custGeom>
            <a:avLst/>
            <a:gdLst>
              <a:gd name="T0" fmla="*/ 392 w 392"/>
              <a:gd name="T1" fmla="*/ 191 h 381"/>
              <a:gd name="T2" fmla="*/ 196 w 392"/>
              <a:gd name="T3" fmla="*/ 0 h 381"/>
              <a:gd name="T4" fmla="*/ 0 w 392"/>
              <a:gd name="T5" fmla="*/ 191 h 381"/>
              <a:gd name="T6" fmla="*/ 196 w 392"/>
              <a:gd name="T7" fmla="*/ 381 h 381"/>
              <a:gd name="T8" fmla="*/ 392 w 392"/>
              <a:gd name="T9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2" h="381">
                <a:moveTo>
                  <a:pt x="392" y="191"/>
                </a:moveTo>
                <a:cubicBezTo>
                  <a:pt x="392" y="111"/>
                  <a:pt x="314" y="41"/>
                  <a:pt x="196" y="0"/>
                </a:cubicBezTo>
                <a:cubicBezTo>
                  <a:pt x="78" y="41"/>
                  <a:pt x="0" y="111"/>
                  <a:pt x="0" y="191"/>
                </a:cubicBezTo>
                <a:cubicBezTo>
                  <a:pt x="0" y="270"/>
                  <a:pt x="78" y="340"/>
                  <a:pt x="196" y="381"/>
                </a:cubicBezTo>
                <a:cubicBezTo>
                  <a:pt x="314" y="340"/>
                  <a:pt x="392" y="270"/>
                  <a:pt x="392" y="1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3272C019-5201-4B44-9C14-07F71D629468}"/>
              </a:ext>
            </a:extLst>
          </p:cNvPr>
          <p:cNvSpPr>
            <a:spLocks/>
          </p:cNvSpPr>
          <p:nvPr/>
        </p:nvSpPr>
        <p:spPr bwMode="auto">
          <a:xfrm>
            <a:off x="2065339" y="2810425"/>
            <a:ext cx="2944813" cy="2949575"/>
          </a:xfrm>
          <a:custGeom>
            <a:avLst/>
            <a:gdLst>
              <a:gd name="T0" fmla="*/ 66 w 928"/>
              <a:gd name="T1" fmla="*/ 371 h 929"/>
              <a:gd name="T2" fmla="*/ 558 w 928"/>
              <a:gd name="T3" fmla="*/ 862 h 929"/>
              <a:gd name="T4" fmla="*/ 862 w 928"/>
              <a:gd name="T5" fmla="*/ 558 h 929"/>
              <a:gd name="T6" fmla="*/ 370 w 928"/>
              <a:gd name="T7" fmla="*/ 67 h 929"/>
              <a:gd name="T8" fmla="*/ 66 w 928"/>
              <a:gd name="T9" fmla="*/ 371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929">
                <a:moveTo>
                  <a:pt x="66" y="371"/>
                </a:moveTo>
                <a:cubicBezTo>
                  <a:pt x="0" y="669"/>
                  <a:pt x="260" y="929"/>
                  <a:pt x="558" y="862"/>
                </a:cubicBezTo>
                <a:cubicBezTo>
                  <a:pt x="709" y="828"/>
                  <a:pt x="828" y="709"/>
                  <a:pt x="862" y="558"/>
                </a:cubicBezTo>
                <a:cubicBezTo>
                  <a:pt x="928" y="260"/>
                  <a:pt x="668" y="0"/>
                  <a:pt x="370" y="67"/>
                </a:cubicBezTo>
                <a:cubicBezTo>
                  <a:pt x="219" y="100"/>
                  <a:pt x="100" y="219"/>
                  <a:pt x="66" y="371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6B5FE19F-3985-4073-9FD5-67FDD92FE11F}"/>
              </a:ext>
            </a:extLst>
          </p:cNvPr>
          <p:cNvSpPr>
            <a:spLocks/>
          </p:cNvSpPr>
          <p:nvPr/>
        </p:nvSpPr>
        <p:spPr bwMode="auto">
          <a:xfrm flipH="1">
            <a:off x="2502362" y="3143363"/>
            <a:ext cx="1982788" cy="2466975"/>
          </a:xfrm>
          <a:custGeom>
            <a:avLst/>
            <a:gdLst>
              <a:gd name="T0" fmla="*/ 479 w 625"/>
              <a:gd name="T1" fmla="*/ 532 h 777"/>
              <a:gd name="T2" fmla="*/ 524 w 625"/>
              <a:gd name="T3" fmla="*/ 716 h 777"/>
              <a:gd name="T4" fmla="*/ 425 w 625"/>
              <a:gd name="T5" fmla="*/ 757 h 777"/>
              <a:gd name="T6" fmla="*/ 267 w 625"/>
              <a:gd name="T7" fmla="*/ 777 h 777"/>
              <a:gd name="T8" fmla="*/ 225 w 625"/>
              <a:gd name="T9" fmla="*/ 602 h 777"/>
              <a:gd name="T10" fmla="*/ 45 w 625"/>
              <a:gd name="T11" fmla="*/ 443 h 777"/>
              <a:gd name="T12" fmla="*/ 8 w 625"/>
              <a:gd name="T13" fmla="*/ 420 h 777"/>
              <a:gd name="T14" fmla="*/ 2 w 625"/>
              <a:gd name="T15" fmla="*/ 403 h 777"/>
              <a:gd name="T16" fmla="*/ 38 w 625"/>
              <a:gd name="T17" fmla="*/ 285 h 777"/>
              <a:gd name="T18" fmla="*/ 36 w 625"/>
              <a:gd name="T19" fmla="*/ 251 h 777"/>
              <a:gd name="T20" fmla="*/ 36 w 625"/>
              <a:gd name="T21" fmla="*/ 243 h 777"/>
              <a:gd name="T22" fmla="*/ 1 w 625"/>
              <a:gd name="T23" fmla="*/ 272 h 777"/>
              <a:gd name="T24" fmla="*/ 118 w 625"/>
              <a:gd name="T25" fmla="*/ 65 h 777"/>
              <a:gd name="T26" fmla="*/ 287 w 625"/>
              <a:gd name="T27" fmla="*/ 0 h 777"/>
              <a:gd name="T28" fmla="*/ 499 w 625"/>
              <a:gd name="T29" fmla="*/ 110 h 777"/>
              <a:gd name="T30" fmla="*/ 520 w 625"/>
              <a:gd name="T31" fmla="*/ 178 h 777"/>
              <a:gd name="T32" fmla="*/ 625 w 625"/>
              <a:gd name="T33" fmla="*/ 451 h 777"/>
              <a:gd name="T34" fmla="*/ 483 w 625"/>
              <a:gd name="T35" fmla="*/ 511 h 777"/>
              <a:gd name="T36" fmla="*/ 479 w 625"/>
              <a:gd name="T37" fmla="*/ 532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5" h="777">
                <a:moveTo>
                  <a:pt x="479" y="532"/>
                </a:moveTo>
                <a:cubicBezTo>
                  <a:pt x="524" y="716"/>
                  <a:pt x="524" y="716"/>
                  <a:pt x="524" y="716"/>
                </a:cubicBezTo>
                <a:cubicBezTo>
                  <a:pt x="425" y="757"/>
                  <a:pt x="425" y="757"/>
                  <a:pt x="425" y="757"/>
                </a:cubicBezTo>
                <a:cubicBezTo>
                  <a:pt x="267" y="777"/>
                  <a:pt x="267" y="777"/>
                  <a:pt x="267" y="777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86" y="623"/>
                  <a:pt x="45" y="443"/>
                  <a:pt x="45" y="443"/>
                </a:cubicBezTo>
                <a:cubicBezTo>
                  <a:pt x="8" y="420"/>
                  <a:pt x="8" y="420"/>
                  <a:pt x="8" y="420"/>
                </a:cubicBezTo>
                <a:cubicBezTo>
                  <a:pt x="2" y="416"/>
                  <a:pt x="0" y="409"/>
                  <a:pt x="2" y="403"/>
                </a:cubicBezTo>
                <a:cubicBezTo>
                  <a:pt x="38" y="285"/>
                  <a:pt x="38" y="285"/>
                  <a:pt x="38" y="285"/>
                </a:cubicBezTo>
                <a:cubicBezTo>
                  <a:pt x="37" y="274"/>
                  <a:pt x="36" y="263"/>
                  <a:pt x="36" y="251"/>
                </a:cubicBezTo>
                <a:cubicBezTo>
                  <a:pt x="36" y="248"/>
                  <a:pt x="36" y="246"/>
                  <a:pt x="36" y="243"/>
                </a:cubicBezTo>
                <a:cubicBezTo>
                  <a:pt x="15" y="255"/>
                  <a:pt x="1" y="272"/>
                  <a:pt x="1" y="272"/>
                </a:cubicBezTo>
                <a:cubicBezTo>
                  <a:pt x="16" y="126"/>
                  <a:pt x="118" y="65"/>
                  <a:pt x="118" y="65"/>
                </a:cubicBezTo>
                <a:cubicBezTo>
                  <a:pt x="163" y="25"/>
                  <a:pt x="222" y="0"/>
                  <a:pt x="287" y="0"/>
                </a:cubicBezTo>
                <a:cubicBezTo>
                  <a:pt x="378" y="0"/>
                  <a:pt x="452" y="25"/>
                  <a:pt x="499" y="110"/>
                </a:cubicBezTo>
                <a:cubicBezTo>
                  <a:pt x="511" y="131"/>
                  <a:pt x="518" y="155"/>
                  <a:pt x="520" y="178"/>
                </a:cubicBezTo>
                <a:cubicBezTo>
                  <a:pt x="527" y="240"/>
                  <a:pt x="551" y="389"/>
                  <a:pt x="625" y="451"/>
                </a:cubicBezTo>
                <a:cubicBezTo>
                  <a:pt x="625" y="451"/>
                  <a:pt x="543" y="505"/>
                  <a:pt x="483" y="511"/>
                </a:cubicBezTo>
                <a:lnTo>
                  <a:pt x="479" y="5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AE38EE5C-3509-4326-9A83-55968B6DD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3347000"/>
            <a:ext cx="1201738" cy="12033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341C7342-DDDC-4F47-81C5-89C6183F4A32}"/>
              </a:ext>
            </a:extLst>
          </p:cNvPr>
          <p:cNvSpPr>
            <a:spLocks/>
          </p:cNvSpPr>
          <p:nvPr/>
        </p:nvSpPr>
        <p:spPr bwMode="auto">
          <a:xfrm>
            <a:off x="7353302" y="2981875"/>
            <a:ext cx="2601913" cy="2606675"/>
          </a:xfrm>
          <a:custGeom>
            <a:avLst/>
            <a:gdLst>
              <a:gd name="T0" fmla="*/ 818 w 820"/>
              <a:gd name="T1" fmla="*/ 407 h 821"/>
              <a:gd name="T2" fmla="*/ 406 w 820"/>
              <a:gd name="T3" fmla="*/ 819 h 821"/>
              <a:gd name="T4" fmla="*/ 2 w 820"/>
              <a:gd name="T5" fmla="*/ 414 h 821"/>
              <a:gd name="T6" fmla="*/ 414 w 820"/>
              <a:gd name="T7" fmla="*/ 2 h 821"/>
              <a:gd name="T8" fmla="*/ 818 w 820"/>
              <a:gd name="T9" fmla="*/ 407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821">
                <a:moveTo>
                  <a:pt x="818" y="407"/>
                </a:moveTo>
                <a:cubicBezTo>
                  <a:pt x="820" y="635"/>
                  <a:pt x="635" y="821"/>
                  <a:pt x="406" y="819"/>
                </a:cubicBezTo>
                <a:cubicBezTo>
                  <a:pt x="185" y="817"/>
                  <a:pt x="4" y="636"/>
                  <a:pt x="2" y="414"/>
                </a:cubicBezTo>
                <a:cubicBezTo>
                  <a:pt x="0" y="186"/>
                  <a:pt x="185" y="0"/>
                  <a:pt x="414" y="2"/>
                </a:cubicBezTo>
                <a:cubicBezTo>
                  <a:pt x="635" y="4"/>
                  <a:pt x="816" y="185"/>
                  <a:pt x="818" y="407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5C1059C-E305-43DE-A6F4-F081948C903B}"/>
              </a:ext>
            </a:extLst>
          </p:cNvPr>
          <p:cNvSpPr>
            <a:spLocks/>
          </p:cNvSpPr>
          <p:nvPr/>
        </p:nvSpPr>
        <p:spPr bwMode="auto">
          <a:xfrm flipH="1">
            <a:off x="7679349" y="3135481"/>
            <a:ext cx="1785938" cy="2466975"/>
          </a:xfrm>
          <a:custGeom>
            <a:avLst/>
            <a:gdLst>
              <a:gd name="T0" fmla="*/ 6 w 563"/>
              <a:gd name="T1" fmla="*/ 306 h 777"/>
              <a:gd name="T2" fmla="*/ 0 w 563"/>
              <a:gd name="T3" fmla="*/ 251 h 777"/>
              <a:gd name="T4" fmla="*/ 252 w 563"/>
              <a:gd name="T5" fmla="*/ 0 h 777"/>
              <a:gd name="T6" fmla="*/ 503 w 563"/>
              <a:gd name="T7" fmla="*/ 251 h 777"/>
              <a:gd name="T8" fmla="*/ 501 w 563"/>
              <a:gd name="T9" fmla="*/ 285 h 777"/>
              <a:gd name="T10" fmla="*/ 563 w 563"/>
              <a:gd name="T11" fmla="*/ 443 h 777"/>
              <a:gd name="T12" fmla="*/ 494 w 563"/>
              <a:gd name="T13" fmla="*/ 443 h 777"/>
              <a:gd name="T14" fmla="*/ 485 w 563"/>
              <a:gd name="T15" fmla="*/ 544 h 777"/>
              <a:gd name="T16" fmla="*/ 424 w 563"/>
              <a:gd name="T17" fmla="*/ 602 h 777"/>
              <a:gd name="T18" fmla="*/ 341 w 563"/>
              <a:gd name="T19" fmla="*/ 602 h 777"/>
              <a:gd name="T20" fmla="*/ 300 w 563"/>
              <a:gd name="T21" fmla="*/ 777 h 777"/>
              <a:gd name="T22" fmla="*/ 114 w 563"/>
              <a:gd name="T23" fmla="*/ 757 h 777"/>
              <a:gd name="T24" fmla="*/ 31 w 563"/>
              <a:gd name="T25" fmla="*/ 701 h 777"/>
              <a:gd name="T26" fmla="*/ 41 w 563"/>
              <a:gd name="T27" fmla="*/ 493 h 777"/>
              <a:gd name="T28" fmla="*/ 6 w 563"/>
              <a:gd name="T29" fmla="*/ 306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3" h="777">
                <a:moveTo>
                  <a:pt x="6" y="306"/>
                </a:moveTo>
                <a:cubicBezTo>
                  <a:pt x="2" y="288"/>
                  <a:pt x="0" y="270"/>
                  <a:pt x="0" y="251"/>
                </a:cubicBezTo>
                <a:cubicBezTo>
                  <a:pt x="0" y="112"/>
                  <a:pt x="113" y="0"/>
                  <a:pt x="252" y="0"/>
                </a:cubicBezTo>
                <a:cubicBezTo>
                  <a:pt x="390" y="0"/>
                  <a:pt x="503" y="112"/>
                  <a:pt x="503" y="251"/>
                </a:cubicBezTo>
                <a:cubicBezTo>
                  <a:pt x="503" y="263"/>
                  <a:pt x="502" y="274"/>
                  <a:pt x="501" y="285"/>
                </a:cubicBezTo>
                <a:cubicBezTo>
                  <a:pt x="563" y="443"/>
                  <a:pt x="563" y="443"/>
                  <a:pt x="563" y="443"/>
                </a:cubicBezTo>
                <a:cubicBezTo>
                  <a:pt x="494" y="443"/>
                  <a:pt x="494" y="443"/>
                  <a:pt x="494" y="443"/>
                </a:cubicBezTo>
                <a:cubicBezTo>
                  <a:pt x="485" y="544"/>
                  <a:pt x="485" y="544"/>
                  <a:pt x="485" y="544"/>
                </a:cubicBezTo>
                <a:cubicBezTo>
                  <a:pt x="485" y="544"/>
                  <a:pt x="486" y="602"/>
                  <a:pt x="424" y="602"/>
                </a:cubicBezTo>
                <a:cubicBezTo>
                  <a:pt x="363" y="602"/>
                  <a:pt x="341" y="602"/>
                  <a:pt x="341" y="602"/>
                </a:cubicBezTo>
                <a:cubicBezTo>
                  <a:pt x="300" y="777"/>
                  <a:pt x="300" y="777"/>
                  <a:pt x="300" y="777"/>
                </a:cubicBezTo>
                <a:cubicBezTo>
                  <a:pt x="114" y="757"/>
                  <a:pt x="114" y="757"/>
                  <a:pt x="114" y="757"/>
                </a:cubicBezTo>
                <a:cubicBezTo>
                  <a:pt x="31" y="701"/>
                  <a:pt x="31" y="701"/>
                  <a:pt x="31" y="701"/>
                </a:cubicBezTo>
                <a:cubicBezTo>
                  <a:pt x="41" y="493"/>
                  <a:pt x="41" y="493"/>
                  <a:pt x="41" y="493"/>
                </a:cubicBezTo>
                <a:cubicBezTo>
                  <a:pt x="6" y="306"/>
                  <a:pt x="6" y="306"/>
                  <a:pt x="6" y="30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5">
            <a:extLst>
              <a:ext uri="{FF2B5EF4-FFF2-40B4-BE49-F238E27FC236}">
                <a16:creationId xmlns:a16="http://schemas.microsoft.com/office/drawing/2014/main" id="{9FB2198A-AD4D-4E78-B4FC-1F541F11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6" y="3347000"/>
            <a:ext cx="1201738" cy="1203325"/>
          </a:xfrm>
          <a:prstGeom prst="ellipse">
            <a:avLst/>
          </a:prstGeom>
          <a:solidFill>
            <a:srgbClr val="CEA4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C700412D-510C-4D30-A7E7-0EF58A3B4FC9}"/>
              </a:ext>
            </a:extLst>
          </p:cNvPr>
          <p:cNvSpPr>
            <a:spLocks/>
          </p:cNvSpPr>
          <p:nvPr/>
        </p:nvSpPr>
        <p:spPr bwMode="auto">
          <a:xfrm>
            <a:off x="2252663" y="5178975"/>
            <a:ext cx="501650" cy="473075"/>
          </a:xfrm>
          <a:custGeom>
            <a:avLst/>
            <a:gdLst>
              <a:gd name="T0" fmla="*/ 316 w 316"/>
              <a:gd name="T1" fmla="*/ 0 h 298"/>
              <a:gd name="T2" fmla="*/ 0 w 316"/>
              <a:gd name="T3" fmla="*/ 0 h 298"/>
              <a:gd name="T4" fmla="*/ 100 w 316"/>
              <a:gd name="T5" fmla="*/ 148 h 298"/>
              <a:gd name="T6" fmla="*/ 0 w 316"/>
              <a:gd name="T7" fmla="*/ 298 h 298"/>
              <a:gd name="T8" fmla="*/ 316 w 316"/>
              <a:gd name="T9" fmla="*/ 298 h 298"/>
              <a:gd name="T10" fmla="*/ 316 w 316"/>
              <a:gd name="T11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" h="298">
                <a:moveTo>
                  <a:pt x="316" y="0"/>
                </a:moveTo>
                <a:lnTo>
                  <a:pt x="0" y="0"/>
                </a:lnTo>
                <a:lnTo>
                  <a:pt x="100" y="148"/>
                </a:lnTo>
                <a:lnTo>
                  <a:pt x="0" y="298"/>
                </a:lnTo>
                <a:lnTo>
                  <a:pt x="316" y="298"/>
                </a:lnTo>
                <a:lnTo>
                  <a:pt x="31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F870DFFB-7CB4-4A0F-95F6-19A04CFC0008}"/>
              </a:ext>
            </a:extLst>
          </p:cNvPr>
          <p:cNvSpPr>
            <a:spLocks/>
          </p:cNvSpPr>
          <p:nvPr/>
        </p:nvSpPr>
        <p:spPr bwMode="auto">
          <a:xfrm>
            <a:off x="9437688" y="5178975"/>
            <a:ext cx="501650" cy="473075"/>
          </a:xfrm>
          <a:custGeom>
            <a:avLst/>
            <a:gdLst>
              <a:gd name="T0" fmla="*/ 216 w 316"/>
              <a:gd name="T1" fmla="*/ 148 h 298"/>
              <a:gd name="T2" fmla="*/ 316 w 316"/>
              <a:gd name="T3" fmla="*/ 0 h 298"/>
              <a:gd name="T4" fmla="*/ 0 w 316"/>
              <a:gd name="T5" fmla="*/ 0 h 298"/>
              <a:gd name="T6" fmla="*/ 0 w 316"/>
              <a:gd name="T7" fmla="*/ 298 h 298"/>
              <a:gd name="T8" fmla="*/ 316 w 316"/>
              <a:gd name="T9" fmla="*/ 298 h 298"/>
              <a:gd name="T10" fmla="*/ 216 w 316"/>
              <a:gd name="T11" fmla="*/ 14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" h="298">
                <a:moveTo>
                  <a:pt x="216" y="148"/>
                </a:moveTo>
                <a:lnTo>
                  <a:pt x="316" y="0"/>
                </a:lnTo>
                <a:lnTo>
                  <a:pt x="0" y="0"/>
                </a:lnTo>
                <a:lnTo>
                  <a:pt x="0" y="298"/>
                </a:lnTo>
                <a:lnTo>
                  <a:pt x="316" y="298"/>
                </a:lnTo>
                <a:lnTo>
                  <a:pt x="216" y="1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DF1F508D-6ED6-4DF1-A025-D52832CB86F6}"/>
              </a:ext>
            </a:extLst>
          </p:cNvPr>
          <p:cNvSpPr>
            <a:spLocks/>
          </p:cNvSpPr>
          <p:nvPr/>
        </p:nvSpPr>
        <p:spPr bwMode="auto">
          <a:xfrm>
            <a:off x="9437689" y="5178975"/>
            <a:ext cx="193675" cy="473075"/>
          </a:xfrm>
          <a:custGeom>
            <a:avLst/>
            <a:gdLst>
              <a:gd name="T0" fmla="*/ 0 w 122"/>
              <a:gd name="T1" fmla="*/ 0 h 298"/>
              <a:gd name="T2" fmla="*/ 0 w 122"/>
              <a:gd name="T3" fmla="*/ 298 h 298"/>
              <a:gd name="T4" fmla="*/ 122 w 122"/>
              <a:gd name="T5" fmla="*/ 298 h 298"/>
              <a:gd name="T6" fmla="*/ 122 w 122"/>
              <a:gd name="T7" fmla="*/ 58 h 298"/>
              <a:gd name="T8" fmla="*/ 0 w 122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98">
                <a:moveTo>
                  <a:pt x="0" y="0"/>
                </a:moveTo>
                <a:lnTo>
                  <a:pt x="0" y="298"/>
                </a:lnTo>
                <a:lnTo>
                  <a:pt x="122" y="298"/>
                </a:lnTo>
                <a:lnTo>
                  <a:pt x="122" y="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EED6D8F7-DC42-44C6-8F40-5C1DFAA73E1A}"/>
              </a:ext>
            </a:extLst>
          </p:cNvPr>
          <p:cNvSpPr>
            <a:spLocks/>
          </p:cNvSpPr>
          <p:nvPr/>
        </p:nvSpPr>
        <p:spPr bwMode="auto">
          <a:xfrm>
            <a:off x="2560639" y="5178975"/>
            <a:ext cx="193675" cy="473075"/>
          </a:xfrm>
          <a:custGeom>
            <a:avLst/>
            <a:gdLst>
              <a:gd name="T0" fmla="*/ 0 w 122"/>
              <a:gd name="T1" fmla="*/ 58 h 298"/>
              <a:gd name="T2" fmla="*/ 0 w 122"/>
              <a:gd name="T3" fmla="*/ 298 h 298"/>
              <a:gd name="T4" fmla="*/ 122 w 122"/>
              <a:gd name="T5" fmla="*/ 298 h 298"/>
              <a:gd name="T6" fmla="*/ 122 w 122"/>
              <a:gd name="T7" fmla="*/ 0 h 298"/>
              <a:gd name="T8" fmla="*/ 0 w 122"/>
              <a:gd name="T9" fmla="*/ 5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298">
                <a:moveTo>
                  <a:pt x="0" y="58"/>
                </a:moveTo>
                <a:lnTo>
                  <a:pt x="0" y="298"/>
                </a:lnTo>
                <a:lnTo>
                  <a:pt x="122" y="298"/>
                </a:lnTo>
                <a:lnTo>
                  <a:pt x="122" y="0"/>
                </a:lnTo>
                <a:lnTo>
                  <a:pt x="0" y="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75145513-3359-424B-A460-DC9D22064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9" y="5271049"/>
            <a:ext cx="7070725" cy="46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Fira Sans Book" panose="020B0503050000020004"/>
              </a:rPr>
              <a:t>“I have            , it does           for            customer.”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AE0994-4C09-42AA-9151-67493A686729}"/>
              </a:ext>
            </a:extLst>
          </p:cNvPr>
          <p:cNvGrpSpPr/>
          <p:nvPr/>
        </p:nvGrpSpPr>
        <p:grpSpPr>
          <a:xfrm>
            <a:off x="4948237" y="3540440"/>
            <a:ext cx="2295528" cy="782406"/>
            <a:chOff x="3409908" y="4554448"/>
            <a:chExt cx="2295528" cy="7824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507E5F-D205-4D1A-AF13-49AF2BFEF365}"/>
                </a:ext>
              </a:extLst>
            </p:cNvPr>
            <p:cNvSpPr txBox="1"/>
            <p:nvPr/>
          </p:nvSpPr>
          <p:spPr>
            <a:xfrm>
              <a:off x="3409908" y="4977781"/>
              <a:ext cx="2295528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200" dirty="0">
                  <a:latin typeface="Fira Sans Book" panose="020B0503050000020004"/>
                </a:rPr>
                <a:t>Allow the other person to lead the conversation and ask questions</a:t>
              </a:r>
              <a:r>
                <a:rPr lang="en-US" sz="1200" dirty="0">
                  <a:solidFill>
                    <a:schemeClr val="bg2"/>
                  </a:solidFill>
                  <a:latin typeface="Fira Sans Book" panose="020B0503050000020004"/>
                </a:rPr>
                <a:t>.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021ACF0-9662-42C6-AEAF-BF2310C78DC9}"/>
                </a:ext>
              </a:extLst>
            </p:cNvPr>
            <p:cNvCxnSpPr/>
            <p:nvPr/>
          </p:nvCxnSpPr>
          <p:spPr>
            <a:xfrm>
              <a:off x="4467672" y="4895642"/>
              <a:ext cx="180000" cy="0"/>
            </a:xfrm>
            <a:prstGeom prst="line">
              <a:avLst/>
            </a:prstGeom>
            <a:ln w="25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A05331-4B91-4B7B-966E-3CB3EDB384BA}"/>
                </a:ext>
              </a:extLst>
            </p:cNvPr>
            <p:cNvSpPr txBox="1"/>
            <p:nvPr/>
          </p:nvSpPr>
          <p:spPr>
            <a:xfrm>
              <a:off x="3463224" y="4554448"/>
              <a:ext cx="2188896" cy="250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>
                  <a:latin typeface="Klinic Slab Medium"/>
                </a:rPr>
                <a:t>Create Intrigue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4D6273-3D56-408D-8BE5-93601EFE75C0}"/>
              </a:ext>
            </a:extLst>
          </p:cNvPr>
          <p:cNvSpPr txBox="1"/>
          <p:nvPr/>
        </p:nvSpPr>
        <p:spPr>
          <a:xfrm>
            <a:off x="5556408" y="2086758"/>
            <a:ext cx="106335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Fira Sans Book" panose="020B0503050000020004"/>
              </a:rPr>
              <a:t>converse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15D185-DB6F-4548-AA13-AB9228598F87}"/>
              </a:ext>
            </a:extLst>
          </p:cNvPr>
          <p:cNvSpPr txBox="1"/>
          <p:nvPr/>
        </p:nvSpPr>
        <p:spPr>
          <a:xfrm>
            <a:off x="4081951" y="2121804"/>
            <a:ext cx="145740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Fira Sans Book" panose="020B0503050000020004"/>
              </a:rPr>
              <a:t>explanation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AC52D6-545B-492E-BB24-49990D08D40B}"/>
              </a:ext>
            </a:extLst>
          </p:cNvPr>
          <p:cNvSpPr txBox="1"/>
          <p:nvPr/>
        </p:nvSpPr>
        <p:spPr>
          <a:xfrm>
            <a:off x="6749105" y="2129687"/>
            <a:ext cx="1510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  <a:latin typeface="Fira Sans Book" panose="020B0503050000020004"/>
              </a:rPr>
              <a:t>understanding</a:t>
            </a:r>
          </a:p>
        </p:txBody>
      </p:sp>
      <p:sp>
        <p:nvSpPr>
          <p:cNvPr id="34" name="Freeform 12">
            <a:extLst>
              <a:ext uri="{FF2B5EF4-FFF2-40B4-BE49-F238E27FC236}">
                <a16:creationId xmlns:a16="http://schemas.microsoft.com/office/drawing/2014/main" id="{67C104BF-2852-4FC5-94E4-F32D64B64F4E}"/>
              </a:ext>
            </a:extLst>
          </p:cNvPr>
          <p:cNvSpPr>
            <a:spLocks noEditPoints="1"/>
          </p:cNvSpPr>
          <p:nvPr/>
        </p:nvSpPr>
        <p:spPr bwMode="auto">
          <a:xfrm>
            <a:off x="8158164" y="3481522"/>
            <a:ext cx="982663" cy="892175"/>
          </a:xfrm>
          <a:custGeom>
            <a:avLst/>
            <a:gdLst>
              <a:gd name="T0" fmla="*/ 160 w 310"/>
              <a:gd name="T1" fmla="*/ 73 h 281"/>
              <a:gd name="T2" fmla="*/ 173 w 310"/>
              <a:gd name="T3" fmla="*/ 83 h 281"/>
              <a:gd name="T4" fmla="*/ 197 w 310"/>
              <a:gd name="T5" fmla="*/ 90 h 281"/>
              <a:gd name="T6" fmla="*/ 218 w 310"/>
              <a:gd name="T7" fmla="*/ 76 h 281"/>
              <a:gd name="T8" fmla="*/ 228 w 310"/>
              <a:gd name="T9" fmla="*/ 63 h 281"/>
              <a:gd name="T10" fmla="*/ 235 w 310"/>
              <a:gd name="T11" fmla="*/ 39 h 281"/>
              <a:gd name="T12" fmla="*/ 222 w 310"/>
              <a:gd name="T13" fmla="*/ 18 h 281"/>
              <a:gd name="T14" fmla="*/ 208 w 310"/>
              <a:gd name="T15" fmla="*/ 8 h 281"/>
              <a:gd name="T16" fmla="*/ 184 w 310"/>
              <a:gd name="T17" fmla="*/ 1 h 281"/>
              <a:gd name="T18" fmla="*/ 163 w 310"/>
              <a:gd name="T19" fmla="*/ 15 h 281"/>
              <a:gd name="T20" fmla="*/ 153 w 310"/>
              <a:gd name="T21" fmla="*/ 28 h 281"/>
              <a:gd name="T22" fmla="*/ 146 w 310"/>
              <a:gd name="T23" fmla="*/ 52 h 281"/>
              <a:gd name="T24" fmla="*/ 210 w 310"/>
              <a:gd name="T25" fmla="*/ 60 h 281"/>
              <a:gd name="T26" fmla="*/ 108 w 310"/>
              <a:gd name="T27" fmla="*/ 81 h 281"/>
              <a:gd name="T28" fmla="*/ 44 w 310"/>
              <a:gd name="T29" fmla="*/ 90 h 281"/>
              <a:gd name="T30" fmla="*/ 51 w 310"/>
              <a:gd name="T31" fmla="*/ 89 h 281"/>
              <a:gd name="T32" fmla="*/ 102 w 310"/>
              <a:gd name="T33" fmla="*/ 82 h 281"/>
              <a:gd name="T34" fmla="*/ 51 w 310"/>
              <a:gd name="T35" fmla="*/ 89 h 281"/>
              <a:gd name="T36" fmla="*/ 88 w 310"/>
              <a:gd name="T37" fmla="*/ 161 h 281"/>
              <a:gd name="T38" fmla="*/ 124 w 310"/>
              <a:gd name="T39" fmla="*/ 138 h 281"/>
              <a:gd name="T40" fmla="*/ 140 w 310"/>
              <a:gd name="T41" fmla="*/ 115 h 281"/>
              <a:gd name="T42" fmla="*/ 152 w 310"/>
              <a:gd name="T43" fmla="*/ 74 h 281"/>
              <a:gd name="T44" fmla="*/ 129 w 310"/>
              <a:gd name="T45" fmla="*/ 38 h 281"/>
              <a:gd name="T46" fmla="*/ 106 w 310"/>
              <a:gd name="T47" fmla="*/ 22 h 281"/>
              <a:gd name="T48" fmla="*/ 65 w 310"/>
              <a:gd name="T49" fmla="*/ 10 h 281"/>
              <a:gd name="T50" fmla="*/ 29 w 310"/>
              <a:gd name="T51" fmla="*/ 33 h 281"/>
              <a:gd name="T52" fmla="*/ 13 w 310"/>
              <a:gd name="T53" fmla="*/ 56 h 281"/>
              <a:gd name="T54" fmla="*/ 1 w 310"/>
              <a:gd name="T55" fmla="*/ 97 h 281"/>
              <a:gd name="T56" fmla="*/ 24 w 310"/>
              <a:gd name="T57" fmla="*/ 133 h 281"/>
              <a:gd name="T58" fmla="*/ 47 w 310"/>
              <a:gd name="T59" fmla="*/ 149 h 281"/>
              <a:gd name="T60" fmla="*/ 109 w 310"/>
              <a:gd name="T61" fmla="*/ 110 h 281"/>
              <a:gd name="T62" fmla="*/ 178 w 310"/>
              <a:gd name="T63" fmla="*/ 204 h 281"/>
              <a:gd name="T64" fmla="*/ 294 w 310"/>
              <a:gd name="T65" fmla="*/ 178 h 281"/>
              <a:gd name="T66" fmla="*/ 293 w 310"/>
              <a:gd name="T67" fmla="*/ 129 h 281"/>
              <a:gd name="T68" fmla="*/ 246 w 310"/>
              <a:gd name="T69" fmla="*/ 90 h 281"/>
              <a:gd name="T70" fmla="*/ 217 w 310"/>
              <a:gd name="T71" fmla="*/ 86 h 281"/>
              <a:gd name="T72" fmla="*/ 160 w 310"/>
              <a:gd name="T73" fmla="*/ 99 h 281"/>
              <a:gd name="T74" fmla="*/ 138 w 310"/>
              <a:gd name="T75" fmla="*/ 144 h 281"/>
              <a:gd name="T76" fmla="*/ 112 w 310"/>
              <a:gd name="T77" fmla="*/ 175 h 281"/>
              <a:gd name="T78" fmla="*/ 128 w 310"/>
              <a:gd name="T79" fmla="*/ 234 h 281"/>
              <a:gd name="T80" fmla="*/ 156 w 310"/>
              <a:gd name="T81" fmla="*/ 244 h 281"/>
              <a:gd name="T82" fmla="*/ 191 w 310"/>
              <a:gd name="T83" fmla="*/ 278 h 281"/>
              <a:gd name="T84" fmla="*/ 252 w 310"/>
              <a:gd name="T85" fmla="*/ 273 h 281"/>
              <a:gd name="T86" fmla="*/ 273 w 310"/>
              <a:gd name="T87" fmla="*/ 238 h 281"/>
              <a:gd name="T88" fmla="*/ 307 w 310"/>
              <a:gd name="T89" fmla="*/ 202 h 281"/>
              <a:gd name="T90" fmla="*/ 167 w 310"/>
              <a:gd name="T91" fmla="*/ 210 h 281"/>
              <a:gd name="T92" fmla="*/ 120 w 310"/>
              <a:gd name="T93" fmla="*/ 199 h 281"/>
              <a:gd name="T94" fmla="*/ 112 w 310"/>
              <a:gd name="T95" fmla="*/ 188 h 281"/>
              <a:gd name="T96" fmla="*/ 106 w 310"/>
              <a:gd name="T97" fmla="*/ 173 h 281"/>
              <a:gd name="T98" fmla="*/ 87 w 310"/>
              <a:gd name="T99" fmla="*/ 167 h 281"/>
              <a:gd name="T100" fmla="*/ 76 w 310"/>
              <a:gd name="T101" fmla="*/ 175 h 281"/>
              <a:gd name="T102" fmla="*/ 61 w 310"/>
              <a:gd name="T103" fmla="*/ 181 h 281"/>
              <a:gd name="T104" fmla="*/ 55 w 310"/>
              <a:gd name="T105" fmla="*/ 200 h 281"/>
              <a:gd name="T106" fmla="*/ 62 w 310"/>
              <a:gd name="T107" fmla="*/ 210 h 281"/>
              <a:gd name="T108" fmla="*/ 68 w 310"/>
              <a:gd name="T109" fmla="*/ 225 h 281"/>
              <a:gd name="T110" fmla="*/ 87 w 310"/>
              <a:gd name="T111" fmla="*/ 232 h 281"/>
              <a:gd name="T112" fmla="*/ 98 w 310"/>
              <a:gd name="T113" fmla="*/ 224 h 281"/>
              <a:gd name="T114" fmla="*/ 113 w 310"/>
              <a:gd name="T115" fmla="*/ 218 h 281"/>
              <a:gd name="T116" fmla="*/ 120 w 310"/>
              <a:gd name="T117" fmla="*/ 199 h 281"/>
              <a:gd name="T118" fmla="*/ 97 w 310"/>
              <a:gd name="T119" fmla="*/ 186 h 281"/>
              <a:gd name="T120" fmla="*/ 80 w 310"/>
              <a:gd name="T121" fmla="*/ 209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281">
                <a:moveTo>
                  <a:pt x="147" y="56"/>
                </a:moveTo>
                <a:cubicBezTo>
                  <a:pt x="147" y="57"/>
                  <a:pt x="149" y="59"/>
                  <a:pt x="152" y="60"/>
                </a:cubicBezTo>
                <a:cubicBezTo>
                  <a:pt x="154" y="60"/>
                  <a:pt x="157" y="62"/>
                  <a:pt x="157" y="64"/>
                </a:cubicBezTo>
                <a:cubicBezTo>
                  <a:pt x="158" y="65"/>
                  <a:pt x="160" y="71"/>
                  <a:pt x="160" y="73"/>
                </a:cubicBezTo>
                <a:cubicBezTo>
                  <a:pt x="159" y="76"/>
                  <a:pt x="160" y="79"/>
                  <a:pt x="161" y="79"/>
                </a:cubicBezTo>
                <a:cubicBezTo>
                  <a:pt x="162" y="80"/>
                  <a:pt x="164" y="81"/>
                  <a:pt x="164" y="82"/>
                </a:cubicBezTo>
                <a:cubicBezTo>
                  <a:pt x="164" y="82"/>
                  <a:pt x="165" y="83"/>
                  <a:pt x="167" y="84"/>
                </a:cubicBezTo>
                <a:cubicBezTo>
                  <a:pt x="168" y="85"/>
                  <a:pt x="171" y="84"/>
                  <a:pt x="173" y="83"/>
                </a:cubicBezTo>
                <a:cubicBezTo>
                  <a:pt x="175" y="82"/>
                  <a:pt x="178" y="81"/>
                  <a:pt x="180" y="82"/>
                </a:cubicBezTo>
                <a:cubicBezTo>
                  <a:pt x="182" y="82"/>
                  <a:pt x="187" y="85"/>
                  <a:pt x="188" y="87"/>
                </a:cubicBezTo>
                <a:cubicBezTo>
                  <a:pt x="190" y="89"/>
                  <a:pt x="192" y="91"/>
                  <a:pt x="194" y="90"/>
                </a:cubicBezTo>
                <a:cubicBezTo>
                  <a:pt x="195" y="90"/>
                  <a:pt x="197" y="90"/>
                  <a:pt x="197" y="90"/>
                </a:cubicBezTo>
                <a:cubicBezTo>
                  <a:pt x="198" y="90"/>
                  <a:pt x="199" y="90"/>
                  <a:pt x="201" y="89"/>
                </a:cubicBezTo>
                <a:cubicBezTo>
                  <a:pt x="202" y="89"/>
                  <a:pt x="204" y="87"/>
                  <a:pt x="205" y="85"/>
                </a:cubicBezTo>
                <a:cubicBezTo>
                  <a:pt x="205" y="82"/>
                  <a:pt x="207" y="80"/>
                  <a:pt x="209" y="79"/>
                </a:cubicBezTo>
                <a:cubicBezTo>
                  <a:pt x="210" y="78"/>
                  <a:pt x="216" y="76"/>
                  <a:pt x="218" y="76"/>
                </a:cubicBezTo>
                <a:cubicBezTo>
                  <a:pt x="221" y="77"/>
                  <a:pt x="224" y="76"/>
                  <a:pt x="225" y="75"/>
                </a:cubicBezTo>
                <a:cubicBezTo>
                  <a:pt x="226" y="74"/>
                  <a:pt x="226" y="73"/>
                  <a:pt x="227" y="72"/>
                </a:cubicBezTo>
                <a:cubicBezTo>
                  <a:pt x="227" y="72"/>
                  <a:pt x="228" y="71"/>
                  <a:pt x="229" y="69"/>
                </a:cubicBezTo>
                <a:cubicBezTo>
                  <a:pt x="230" y="68"/>
                  <a:pt x="230" y="65"/>
                  <a:pt x="228" y="63"/>
                </a:cubicBezTo>
                <a:cubicBezTo>
                  <a:pt x="227" y="61"/>
                  <a:pt x="227" y="55"/>
                  <a:pt x="228" y="53"/>
                </a:cubicBezTo>
                <a:cubicBezTo>
                  <a:pt x="228" y="52"/>
                  <a:pt x="230" y="49"/>
                  <a:pt x="232" y="48"/>
                </a:cubicBezTo>
                <a:cubicBezTo>
                  <a:pt x="234" y="46"/>
                  <a:pt x="236" y="44"/>
                  <a:pt x="236" y="42"/>
                </a:cubicBezTo>
                <a:cubicBezTo>
                  <a:pt x="235" y="41"/>
                  <a:pt x="235" y="39"/>
                  <a:pt x="235" y="39"/>
                </a:cubicBezTo>
                <a:cubicBezTo>
                  <a:pt x="235" y="39"/>
                  <a:pt x="235" y="37"/>
                  <a:pt x="235" y="35"/>
                </a:cubicBezTo>
                <a:cubicBezTo>
                  <a:pt x="234" y="34"/>
                  <a:pt x="232" y="32"/>
                  <a:pt x="230" y="31"/>
                </a:cubicBezTo>
                <a:cubicBezTo>
                  <a:pt x="227" y="31"/>
                  <a:pt x="225" y="29"/>
                  <a:pt x="224" y="27"/>
                </a:cubicBezTo>
                <a:cubicBezTo>
                  <a:pt x="223" y="26"/>
                  <a:pt x="221" y="20"/>
                  <a:pt x="222" y="18"/>
                </a:cubicBezTo>
                <a:cubicBezTo>
                  <a:pt x="222" y="15"/>
                  <a:pt x="222" y="12"/>
                  <a:pt x="220" y="12"/>
                </a:cubicBezTo>
                <a:cubicBezTo>
                  <a:pt x="219" y="11"/>
                  <a:pt x="218" y="10"/>
                  <a:pt x="217" y="9"/>
                </a:cubicBezTo>
                <a:cubicBezTo>
                  <a:pt x="217" y="9"/>
                  <a:pt x="216" y="8"/>
                  <a:pt x="215" y="7"/>
                </a:cubicBezTo>
                <a:cubicBezTo>
                  <a:pt x="213" y="6"/>
                  <a:pt x="210" y="7"/>
                  <a:pt x="208" y="8"/>
                </a:cubicBezTo>
                <a:cubicBezTo>
                  <a:pt x="206" y="9"/>
                  <a:pt x="203" y="10"/>
                  <a:pt x="201" y="9"/>
                </a:cubicBezTo>
                <a:cubicBezTo>
                  <a:pt x="200" y="9"/>
                  <a:pt x="194" y="6"/>
                  <a:pt x="193" y="4"/>
                </a:cubicBezTo>
                <a:cubicBezTo>
                  <a:pt x="191" y="2"/>
                  <a:pt x="189" y="0"/>
                  <a:pt x="188" y="1"/>
                </a:cubicBezTo>
                <a:cubicBezTo>
                  <a:pt x="186" y="1"/>
                  <a:pt x="184" y="1"/>
                  <a:pt x="184" y="1"/>
                </a:cubicBezTo>
                <a:cubicBezTo>
                  <a:pt x="184" y="1"/>
                  <a:pt x="182" y="1"/>
                  <a:pt x="181" y="2"/>
                </a:cubicBezTo>
                <a:cubicBezTo>
                  <a:pt x="179" y="2"/>
                  <a:pt x="177" y="4"/>
                  <a:pt x="176" y="6"/>
                </a:cubicBezTo>
                <a:cubicBezTo>
                  <a:pt x="176" y="9"/>
                  <a:pt x="174" y="11"/>
                  <a:pt x="172" y="12"/>
                </a:cubicBezTo>
                <a:cubicBezTo>
                  <a:pt x="171" y="13"/>
                  <a:pt x="165" y="15"/>
                  <a:pt x="163" y="15"/>
                </a:cubicBezTo>
                <a:cubicBezTo>
                  <a:pt x="160" y="14"/>
                  <a:pt x="158" y="15"/>
                  <a:pt x="157" y="16"/>
                </a:cubicBezTo>
                <a:cubicBezTo>
                  <a:pt x="156" y="17"/>
                  <a:pt x="155" y="18"/>
                  <a:pt x="155" y="19"/>
                </a:cubicBezTo>
                <a:cubicBezTo>
                  <a:pt x="154" y="19"/>
                  <a:pt x="153" y="20"/>
                  <a:pt x="152" y="22"/>
                </a:cubicBezTo>
                <a:cubicBezTo>
                  <a:pt x="151" y="23"/>
                  <a:pt x="152" y="26"/>
                  <a:pt x="153" y="28"/>
                </a:cubicBezTo>
                <a:cubicBezTo>
                  <a:pt x="154" y="30"/>
                  <a:pt x="155" y="33"/>
                  <a:pt x="154" y="35"/>
                </a:cubicBezTo>
                <a:cubicBezTo>
                  <a:pt x="154" y="36"/>
                  <a:pt x="151" y="42"/>
                  <a:pt x="149" y="43"/>
                </a:cubicBezTo>
                <a:cubicBezTo>
                  <a:pt x="147" y="45"/>
                  <a:pt x="145" y="47"/>
                  <a:pt x="146" y="49"/>
                </a:cubicBezTo>
                <a:cubicBezTo>
                  <a:pt x="146" y="50"/>
                  <a:pt x="146" y="52"/>
                  <a:pt x="146" y="52"/>
                </a:cubicBezTo>
                <a:cubicBezTo>
                  <a:pt x="146" y="52"/>
                  <a:pt x="146" y="54"/>
                  <a:pt x="147" y="56"/>
                </a:cubicBezTo>
                <a:close/>
                <a:moveTo>
                  <a:pt x="172" y="31"/>
                </a:moveTo>
                <a:cubicBezTo>
                  <a:pt x="179" y="21"/>
                  <a:pt x="194" y="19"/>
                  <a:pt x="205" y="26"/>
                </a:cubicBezTo>
                <a:cubicBezTo>
                  <a:pt x="215" y="34"/>
                  <a:pt x="218" y="49"/>
                  <a:pt x="210" y="60"/>
                </a:cubicBezTo>
                <a:cubicBezTo>
                  <a:pt x="202" y="70"/>
                  <a:pt x="187" y="72"/>
                  <a:pt x="176" y="65"/>
                </a:cubicBezTo>
                <a:cubicBezTo>
                  <a:pt x="166" y="57"/>
                  <a:pt x="164" y="42"/>
                  <a:pt x="172" y="31"/>
                </a:cubicBezTo>
                <a:close/>
                <a:moveTo>
                  <a:pt x="102" y="105"/>
                </a:moveTo>
                <a:cubicBezTo>
                  <a:pt x="108" y="98"/>
                  <a:pt x="110" y="89"/>
                  <a:pt x="108" y="81"/>
                </a:cubicBezTo>
                <a:cubicBezTo>
                  <a:pt x="107" y="72"/>
                  <a:pt x="103" y="65"/>
                  <a:pt x="96" y="60"/>
                </a:cubicBezTo>
                <a:cubicBezTo>
                  <a:pt x="90" y="55"/>
                  <a:pt x="83" y="53"/>
                  <a:pt x="76" y="53"/>
                </a:cubicBezTo>
                <a:cubicBezTo>
                  <a:pt x="66" y="53"/>
                  <a:pt x="57" y="58"/>
                  <a:pt x="50" y="66"/>
                </a:cubicBezTo>
                <a:cubicBezTo>
                  <a:pt x="45" y="73"/>
                  <a:pt x="43" y="82"/>
                  <a:pt x="44" y="90"/>
                </a:cubicBezTo>
                <a:cubicBezTo>
                  <a:pt x="46" y="99"/>
                  <a:pt x="50" y="106"/>
                  <a:pt x="57" y="112"/>
                </a:cubicBezTo>
                <a:cubicBezTo>
                  <a:pt x="63" y="116"/>
                  <a:pt x="69" y="118"/>
                  <a:pt x="76" y="118"/>
                </a:cubicBezTo>
                <a:cubicBezTo>
                  <a:pt x="87" y="118"/>
                  <a:pt x="96" y="113"/>
                  <a:pt x="102" y="105"/>
                </a:cubicBezTo>
                <a:close/>
                <a:moveTo>
                  <a:pt x="51" y="89"/>
                </a:moveTo>
                <a:cubicBezTo>
                  <a:pt x="50" y="83"/>
                  <a:pt x="52" y="76"/>
                  <a:pt x="56" y="70"/>
                </a:cubicBezTo>
                <a:cubicBezTo>
                  <a:pt x="61" y="64"/>
                  <a:pt x="68" y="60"/>
                  <a:pt x="76" y="60"/>
                </a:cubicBezTo>
                <a:cubicBezTo>
                  <a:pt x="82" y="60"/>
                  <a:pt x="87" y="62"/>
                  <a:pt x="92" y="65"/>
                </a:cubicBezTo>
                <a:cubicBezTo>
                  <a:pt x="97" y="69"/>
                  <a:pt x="101" y="75"/>
                  <a:pt x="102" y="82"/>
                </a:cubicBezTo>
                <a:cubicBezTo>
                  <a:pt x="103" y="89"/>
                  <a:pt x="101" y="95"/>
                  <a:pt x="97" y="101"/>
                </a:cubicBezTo>
                <a:cubicBezTo>
                  <a:pt x="92" y="107"/>
                  <a:pt x="85" y="111"/>
                  <a:pt x="76" y="111"/>
                </a:cubicBezTo>
                <a:cubicBezTo>
                  <a:pt x="71" y="111"/>
                  <a:pt x="66" y="109"/>
                  <a:pt x="61" y="106"/>
                </a:cubicBezTo>
                <a:cubicBezTo>
                  <a:pt x="56" y="102"/>
                  <a:pt x="52" y="96"/>
                  <a:pt x="51" y="89"/>
                </a:cubicBezTo>
                <a:close/>
                <a:moveTo>
                  <a:pt x="58" y="147"/>
                </a:moveTo>
                <a:cubicBezTo>
                  <a:pt x="61" y="148"/>
                  <a:pt x="70" y="152"/>
                  <a:pt x="73" y="156"/>
                </a:cubicBezTo>
                <a:cubicBezTo>
                  <a:pt x="75" y="160"/>
                  <a:pt x="79" y="162"/>
                  <a:pt x="82" y="162"/>
                </a:cubicBezTo>
                <a:cubicBezTo>
                  <a:pt x="84" y="161"/>
                  <a:pt x="87" y="161"/>
                  <a:pt x="88" y="161"/>
                </a:cubicBezTo>
                <a:cubicBezTo>
                  <a:pt x="88" y="161"/>
                  <a:pt x="91" y="160"/>
                  <a:pt x="94" y="160"/>
                </a:cubicBezTo>
                <a:cubicBezTo>
                  <a:pt x="96" y="160"/>
                  <a:pt x="99" y="156"/>
                  <a:pt x="100" y="152"/>
                </a:cubicBezTo>
                <a:cubicBezTo>
                  <a:pt x="102" y="148"/>
                  <a:pt x="105" y="143"/>
                  <a:pt x="107" y="142"/>
                </a:cubicBezTo>
                <a:cubicBezTo>
                  <a:pt x="110" y="141"/>
                  <a:pt x="120" y="137"/>
                  <a:pt x="124" y="138"/>
                </a:cubicBezTo>
                <a:cubicBezTo>
                  <a:pt x="128" y="139"/>
                  <a:pt x="132" y="138"/>
                  <a:pt x="134" y="136"/>
                </a:cubicBezTo>
                <a:cubicBezTo>
                  <a:pt x="136" y="134"/>
                  <a:pt x="137" y="131"/>
                  <a:pt x="138" y="131"/>
                </a:cubicBezTo>
                <a:cubicBezTo>
                  <a:pt x="138" y="130"/>
                  <a:pt x="140" y="128"/>
                  <a:pt x="141" y="126"/>
                </a:cubicBezTo>
                <a:cubicBezTo>
                  <a:pt x="143" y="124"/>
                  <a:pt x="142" y="119"/>
                  <a:pt x="140" y="115"/>
                </a:cubicBezTo>
                <a:cubicBezTo>
                  <a:pt x="138" y="112"/>
                  <a:pt x="139" y="101"/>
                  <a:pt x="139" y="99"/>
                </a:cubicBezTo>
                <a:cubicBezTo>
                  <a:pt x="140" y="96"/>
                  <a:pt x="143" y="92"/>
                  <a:pt x="147" y="89"/>
                </a:cubicBezTo>
                <a:cubicBezTo>
                  <a:pt x="150" y="87"/>
                  <a:pt x="153" y="83"/>
                  <a:pt x="153" y="80"/>
                </a:cubicBezTo>
                <a:cubicBezTo>
                  <a:pt x="152" y="78"/>
                  <a:pt x="152" y="75"/>
                  <a:pt x="152" y="74"/>
                </a:cubicBezTo>
                <a:cubicBezTo>
                  <a:pt x="152" y="74"/>
                  <a:pt x="151" y="71"/>
                  <a:pt x="151" y="68"/>
                </a:cubicBezTo>
                <a:cubicBezTo>
                  <a:pt x="151" y="66"/>
                  <a:pt x="147" y="63"/>
                  <a:pt x="143" y="62"/>
                </a:cubicBezTo>
                <a:cubicBezTo>
                  <a:pt x="139" y="60"/>
                  <a:pt x="134" y="57"/>
                  <a:pt x="133" y="55"/>
                </a:cubicBezTo>
                <a:cubicBezTo>
                  <a:pt x="132" y="52"/>
                  <a:pt x="128" y="43"/>
                  <a:pt x="129" y="38"/>
                </a:cubicBezTo>
                <a:cubicBezTo>
                  <a:pt x="130" y="34"/>
                  <a:pt x="129" y="30"/>
                  <a:pt x="127" y="28"/>
                </a:cubicBezTo>
                <a:cubicBezTo>
                  <a:pt x="125" y="26"/>
                  <a:pt x="122" y="25"/>
                  <a:pt x="122" y="24"/>
                </a:cubicBezTo>
                <a:cubicBezTo>
                  <a:pt x="121" y="24"/>
                  <a:pt x="119" y="22"/>
                  <a:pt x="117" y="21"/>
                </a:cubicBezTo>
                <a:cubicBezTo>
                  <a:pt x="115" y="19"/>
                  <a:pt x="110" y="20"/>
                  <a:pt x="106" y="22"/>
                </a:cubicBezTo>
                <a:cubicBezTo>
                  <a:pt x="103" y="24"/>
                  <a:pt x="97" y="25"/>
                  <a:pt x="95" y="24"/>
                </a:cubicBezTo>
                <a:cubicBezTo>
                  <a:pt x="92" y="23"/>
                  <a:pt x="82" y="19"/>
                  <a:pt x="80" y="15"/>
                </a:cubicBezTo>
                <a:cubicBezTo>
                  <a:pt x="78" y="12"/>
                  <a:pt x="74" y="9"/>
                  <a:pt x="71" y="9"/>
                </a:cubicBezTo>
                <a:cubicBezTo>
                  <a:pt x="69" y="10"/>
                  <a:pt x="66" y="10"/>
                  <a:pt x="65" y="10"/>
                </a:cubicBezTo>
                <a:cubicBezTo>
                  <a:pt x="65" y="10"/>
                  <a:pt x="62" y="11"/>
                  <a:pt x="59" y="11"/>
                </a:cubicBezTo>
                <a:cubicBezTo>
                  <a:pt x="57" y="11"/>
                  <a:pt x="54" y="15"/>
                  <a:pt x="52" y="19"/>
                </a:cubicBezTo>
                <a:cubicBezTo>
                  <a:pt x="51" y="23"/>
                  <a:pt x="48" y="28"/>
                  <a:pt x="46" y="29"/>
                </a:cubicBezTo>
                <a:cubicBezTo>
                  <a:pt x="43" y="30"/>
                  <a:pt x="33" y="34"/>
                  <a:pt x="29" y="33"/>
                </a:cubicBezTo>
                <a:cubicBezTo>
                  <a:pt x="25" y="32"/>
                  <a:pt x="20" y="33"/>
                  <a:pt x="19" y="35"/>
                </a:cubicBezTo>
                <a:cubicBezTo>
                  <a:pt x="17" y="38"/>
                  <a:pt x="16" y="40"/>
                  <a:pt x="15" y="40"/>
                </a:cubicBezTo>
                <a:cubicBezTo>
                  <a:pt x="15" y="41"/>
                  <a:pt x="13" y="43"/>
                  <a:pt x="12" y="45"/>
                </a:cubicBezTo>
                <a:cubicBezTo>
                  <a:pt x="10" y="47"/>
                  <a:pt x="10" y="52"/>
                  <a:pt x="13" y="56"/>
                </a:cubicBezTo>
                <a:cubicBezTo>
                  <a:pt x="15" y="59"/>
                  <a:pt x="16" y="65"/>
                  <a:pt x="15" y="67"/>
                </a:cubicBezTo>
                <a:cubicBezTo>
                  <a:pt x="14" y="70"/>
                  <a:pt x="10" y="80"/>
                  <a:pt x="6" y="82"/>
                </a:cubicBezTo>
                <a:cubicBezTo>
                  <a:pt x="2" y="84"/>
                  <a:pt x="0" y="88"/>
                  <a:pt x="0" y="91"/>
                </a:cubicBezTo>
                <a:cubicBezTo>
                  <a:pt x="1" y="93"/>
                  <a:pt x="1" y="96"/>
                  <a:pt x="1" y="97"/>
                </a:cubicBezTo>
                <a:cubicBezTo>
                  <a:pt x="1" y="97"/>
                  <a:pt x="2" y="100"/>
                  <a:pt x="2" y="103"/>
                </a:cubicBezTo>
                <a:cubicBezTo>
                  <a:pt x="2" y="105"/>
                  <a:pt x="6" y="108"/>
                  <a:pt x="10" y="110"/>
                </a:cubicBezTo>
                <a:cubicBezTo>
                  <a:pt x="14" y="111"/>
                  <a:pt x="19" y="114"/>
                  <a:pt x="20" y="116"/>
                </a:cubicBezTo>
                <a:cubicBezTo>
                  <a:pt x="21" y="119"/>
                  <a:pt x="25" y="129"/>
                  <a:pt x="24" y="133"/>
                </a:cubicBezTo>
                <a:cubicBezTo>
                  <a:pt x="23" y="137"/>
                  <a:pt x="24" y="142"/>
                  <a:pt x="26" y="143"/>
                </a:cubicBezTo>
                <a:cubicBezTo>
                  <a:pt x="28" y="145"/>
                  <a:pt x="31" y="146"/>
                  <a:pt x="31" y="147"/>
                </a:cubicBezTo>
                <a:cubicBezTo>
                  <a:pt x="32" y="147"/>
                  <a:pt x="34" y="149"/>
                  <a:pt x="36" y="150"/>
                </a:cubicBezTo>
                <a:cubicBezTo>
                  <a:pt x="38" y="152"/>
                  <a:pt x="43" y="152"/>
                  <a:pt x="47" y="149"/>
                </a:cubicBezTo>
                <a:cubicBezTo>
                  <a:pt x="50" y="147"/>
                  <a:pt x="56" y="146"/>
                  <a:pt x="58" y="147"/>
                </a:cubicBezTo>
                <a:close/>
                <a:moveTo>
                  <a:pt x="44" y="62"/>
                </a:moveTo>
                <a:cubicBezTo>
                  <a:pt x="57" y="44"/>
                  <a:pt x="83" y="40"/>
                  <a:pt x="100" y="53"/>
                </a:cubicBezTo>
                <a:cubicBezTo>
                  <a:pt x="118" y="66"/>
                  <a:pt x="122" y="92"/>
                  <a:pt x="109" y="110"/>
                </a:cubicBezTo>
                <a:cubicBezTo>
                  <a:pt x="96" y="127"/>
                  <a:pt x="70" y="131"/>
                  <a:pt x="52" y="118"/>
                </a:cubicBezTo>
                <a:cubicBezTo>
                  <a:pt x="35" y="105"/>
                  <a:pt x="31" y="79"/>
                  <a:pt x="44" y="62"/>
                </a:cubicBezTo>
                <a:close/>
                <a:moveTo>
                  <a:pt x="190" y="149"/>
                </a:moveTo>
                <a:cubicBezTo>
                  <a:pt x="171" y="161"/>
                  <a:pt x="166" y="186"/>
                  <a:pt x="178" y="204"/>
                </a:cubicBezTo>
                <a:cubicBezTo>
                  <a:pt x="189" y="222"/>
                  <a:pt x="214" y="228"/>
                  <a:pt x="232" y="216"/>
                </a:cubicBezTo>
                <a:cubicBezTo>
                  <a:pt x="251" y="204"/>
                  <a:pt x="256" y="180"/>
                  <a:pt x="244" y="161"/>
                </a:cubicBezTo>
                <a:cubicBezTo>
                  <a:pt x="233" y="143"/>
                  <a:pt x="208" y="137"/>
                  <a:pt x="190" y="149"/>
                </a:cubicBezTo>
                <a:close/>
                <a:moveTo>
                  <a:pt x="294" y="178"/>
                </a:moveTo>
                <a:cubicBezTo>
                  <a:pt x="293" y="172"/>
                  <a:pt x="292" y="165"/>
                  <a:pt x="290" y="158"/>
                </a:cubicBezTo>
                <a:cubicBezTo>
                  <a:pt x="301" y="142"/>
                  <a:pt x="301" y="142"/>
                  <a:pt x="301" y="142"/>
                </a:cubicBezTo>
                <a:cubicBezTo>
                  <a:pt x="294" y="131"/>
                  <a:pt x="294" y="131"/>
                  <a:pt x="294" y="131"/>
                </a:cubicBezTo>
                <a:cubicBezTo>
                  <a:pt x="293" y="129"/>
                  <a:pt x="293" y="129"/>
                  <a:pt x="293" y="129"/>
                </a:cubicBezTo>
                <a:cubicBezTo>
                  <a:pt x="286" y="118"/>
                  <a:pt x="286" y="118"/>
                  <a:pt x="286" y="118"/>
                </a:cubicBezTo>
                <a:cubicBezTo>
                  <a:pt x="266" y="121"/>
                  <a:pt x="266" y="121"/>
                  <a:pt x="266" y="121"/>
                </a:cubicBezTo>
                <a:cubicBezTo>
                  <a:pt x="261" y="117"/>
                  <a:pt x="256" y="113"/>
                  <a:pt x="250" y="109"/>
                </a:cubicBezTo>
                <a:cubicBezTo>
                  <a:pt x="246" y="90"/>
                  <a:pt x="246" y="90"/>
                  <a:pt x="246" y="90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18" y="84"/>
                  <a:pt x="218" y="84"/>
                  <a:pt x="218" y="84"/>
                </a:cubicBezTo>
                <a:cubicBezTo>
                  <a:pt x="217" y="86"/>
                  <a:pt x="217" y="86"/>
                  <a:pt x="217" y="86"/>
                </a:cubicBezTo>
                <a:cubicBezTo>
                  <a:pt x="207" y="100"/>
                  <a:pt x="207" y="100"/>
                  <a:pt x="207" y="100"/>
                </a:cubicBezTo>
                <a:cubicBezTo>
                  <a:pt x="200" y="100"/>
                  <a:pt x="193" y="102"/>
                  <a:pt x="187" y="104"/>
                </a:cubicBezTo>
                <a:cubicBezTo>
                  <a:pt x="170" y="93"/>
                  <a:pt x="170" y="93"/>
                  <a:pt x="170" y="93"/>
                </a:cubicBezTo>
                <a:cubicBezTo>
                  <a:pt x="160" y="99"/>
                  <a:pt x="160" y="99"/>
                  <a:pt x="160" y="99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5" y="132"/>
                  <a:pt x="141" y="138"/>
                  <a:pt x="138" y="144"/>
                </a:cubicBezTo>
                <a:cubicBezTo>
                  <a:pt x="119" y="148"/>
                  <a:pt x="119" y="148"/>
                  <a:pt x="119" y="148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5" y="163"/>
                  <a:pt x="115" y="163"/>
                  <a:pt x="115" y="163"/>
                </a:cubicBezTo>
                <a:cubicBezTo>
                  <a:pt x="112" y="175"/>
                  <a:pt x="112" y="175"/>
                  <a:pt x="112" y="175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9" y="194"/>
                  <a:pt x="130" y="200"/>
                  <a:pt x="132" y="207"/>
                </a:cubicBezTo>
                <a:cubicBezTo>
                  <a:pt x="121" y="223"/>
                  <a:pt x="121" y="223"/>
                  <a:pt x="121" y="223"/>
                </a:cubicBezTo>
                <a:cubicBezTo>
                  <a:pt x="128" y="234"/>
                  <a:pt x="128" y="234"/>
                  <a:pt x="128" y="234"/>
                </a:cubicBezTo>
                <a:cubicBezTo>
                  <a:pt x="128" y="234"/>
                  <a:pt x="128" y="234"/>
                  <a:pt x="128" y="234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36" y="247"/>
                  <a:pt x="136" y="247"/>
                  <a:pt x="136" y="247"/>
                </a:cubicBezTo>
                <a:cubicBezTo>
                  <a:pt x="156" y="244"/>
                  <a:pt x="156" y="244"/>
                  <a:pt x="156" y="244"/>
                </a:cubicBezTo>
                <a:cubicBezTo>
                  <a:pt x="161" y="249"/>
                  <a:pt x="166" y="253"/>
                  <a:pt x="172" y="256"/>
                </a:cubicBezTo>
                <a:cubicBezTo>
                  <a:pt x="176" y="275"/>
                  <a:pt x="176" y="275"/>
                  <a:pt x="176" y="275"/>
                </a:cubicBezTo>
                <a:cubicBezTo>
                  <a:pt x="189" y="278"/>
                  <a:pt x="189" y="278"/>
                  <a:pt x="189" y="278"/>
                </a:cubicBezTo>
                <a:cubicBezTo>
                  <a:pt x="191" y="278"/>
                  <a:pt x="191" y="278"/>
                  <a:pt x="191" y="278"/>
                </a:cubicBezTo>
                <a:cubicBezTo>
                  <a:pt x="204" y="281"/>
                  <a:pt x="204" y="281"/>
                  <a:pt x="204" y="281"/>
                </a:cubicBezTo>
                <a:cubicBezTo>
                  <a:pt x="215" y="265"/>
                  <a:pt x="215" y="265"/>
                  <a:pt x="215" y="265"/>
                </a:cubicBezTo>
                <a:cubicBezTo>
                  <a:pt x="222" y="265"/>
                  <a:pt x="229" y="264"/>
                  <a:pt x="235" y="262"/>
                </a:cubicBezTo>
                <a:cubicBezTo>
                  <a:pt x="252" y="273"/>
                  <a:pt x="252" y="273"/>
                  <a:pt x="252" y="273"/>
                </a:cubicBezTo>
                <a:cubicBezTo>
                  <a:pt x="262" y="266"/>
                  <a:pt x="262" y="266"/>
                  <a:pt x="262" y="266"/>
                </a:cubicBezTo>
                <a:cubicBezTo>
                  <a:pt x="265" y="264"/>
                  <a:pt x="265" y="264"/>
                  <a:pt x="265" y="264"/>
                </a:cubicBezTo>
                <a:cubicBezTo>
                  <a:pt x="275" y="258"/>
                  <a:pt x="275" y="258"/>
                  <a:pt x="275" y="258"/>
                </a:cubicBezTo>
                <a:cubicBezTo>
                  <a:pt x="273" y="238"/>
                  <a:pt x="273" y="238"/>
                  <a:pt x="273" y="238"/>
                </a:cubicBezTo>
                <a:cubicBezTo>
                  <a:pt x="277" y="233"/>
                  <a:pt x="281" y="227"/>
                  <a:pt x="284" y="221"/>
                </a:cubicBezTo>
                <a:cubicBezTo>
                  <a:pt x="304" y="217"/>
                  <a:pt x="304" y="217"/>
                  <a:pt x="304" y="217"/>
                </a:cubicBezTo>
                <a:cubicBezTo>
                  <a:pt x="306" y="205"/>
                  <a:pt x="306" y="205"/>
                  <a:pt x="306" y="205"/>
                </a:cubicBezTo>
                <a:cubicBezTo>
                  <a:pt x="307" y="202"/>
                  <a:pt x="307" y="202"/>
                  <a:pt x="307" y="202"/>
                </a:cubicBezTo>
                <a:cubicBezTo>
                  <a:pt x="310" y="190"/>
                  <a:pt x="310" y="190"/>
                  <a:pt x="310" y="190"/>
                </a:cubicBezTo>
                <a:lnTo>
                  <a:pt x="294" y="178"/>
                </a:lnTo>
                <a:close/>
                <a:moveTo>
                  <a:pt x="239" y="226"/>
                </a:moveTo>
                <a:cubicBezTo>
                  <a:pt x="215" y="242"/>
                  <a:pt x="183" y="235"/>
                  <a:pt x="167" y="210"/>
                </a:cubicBezTo>
                <a:cubicBezTo>
                  <a:pt x="152" y="186"/>
                  <a:pt x="159" y="154"/>
                  <a:pt x="183" y="139"/>
                </a:cubicBezTo>
                <a:cubicBezTo>
                  <a:pt x="207" y="124"/>
                  <a:pt x="239" y="131"/>
                  <a:pt x="255" y="155"/>
                </a:cubicBezTo>
                <a:cubicBezTo>
                  <a:pt x="270" y="179"/>
                  <a:pt x="263" y="211"/>
                  <a:pt x="239" y="226"/>
                </a:cubicBezTo>
                <a:close/>
                <a:moveTo>
                  <a:pt x="120" y="199"/>
                </a:moveTo>
                <a:cubicBezTo>
                  <a:pt x="119" y="195"/>
                  <a:pt x="119" y="195"/>
                  <a:pt x="119" y="195"/>
                </a:cubicBezTo>
                <a:cubicBezTo>
                  <a:pt x="119" y="194"/>
                  <a:pt x="119" y="194"/>
                  <a:pt x="119" y="194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12" y="188"/>
                  <a:pt x="112" y="188"/>
                  <a:pt x="112" y="188"/>
                </a:cubicBezTo>
                <a:cubicBezTo>
                  <a:pt x="111" y="186"/>
                  <a:pt x="110" y="184"/>
                  <a:pt x="109" y="183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3" y="171"/>
                  <a:pt x="103" y="171"/>
                  <a:pt x="103" y="171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5" y="173"/>
                  <a:pt x="93" y="173"/>
                  <a:pt x="90" y="172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74" y="175"/>
                  <a:pt x="72" y="177"/>
                  <a:pt x="70" y="178"/>
                </a:cubicBezTo>
                <a:cubicBezTo>
                  <a:pt x="64" y="177"/>
                  <a:pt x="64" y="177"/>
                  <a:pt x="64" y="177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61" y="181"/>
                  <a:pt x="61" y="181"/>
                  <a:pt x="61" y="181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62" y="190"/>
                  <a:pt x="62" y="190"/>
                  <a:pt x="62" y="190"/>
                </a:cubicBezTo>
                <a:cubicBezTo>
                  <a:pt x="61" y="192"/>
                  <a:pt x="60" y="194"/>
                  <a:pt x="60" y="196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5" y="204"/>
                  <a:pt x="55" y="204"/>
                  <a:pt x="55" y="204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6" y="209"/>
                  <a:pt x="56" y="209"/>
                  <a:pt x="56" y="209"/>
                </a:cubicBezTo>
                <a:cubicBezTo>
                  <a:pt x="62" y="210"/>
                  <a:pt x="62" y="210"/>
                  <a:pt x="62" y="210"/>
                </a:cubicBezTo>
                <a:cubicBezTo>
                  <a:pt x="63" y="212"/>
                  <a:pt x="64" y="214"/>
                  <a:pt x="66" y="216"/>
                </a:cubicBezTo>
                <a:cubicBezTo>
                  <a:pt x="64" y="222"/>
                  <a:pt x="64" y="222"/>
                  <a:pt x="64" y="222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68" y="225"/>
                  <a:pt x="68" y="225"/>
                  <a:pt x="68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7" y="225"/>
                  <a:pt x="77" y="225"/>
                  <a:pt x="77" y="225"/>
                </a:cubicBezTo>
                <a:cubicBezTo>
                  <a:pt x="79" y="225"/>
                  <a:pt x="82" y="226"/>
                  <a:pt x="84" y="226"/>
                </a:cubicBezTo>
                <a:cubicBezTo>
                  <a:pt x="87" y="232"/>
                  <a:pt x="87" y="232"/>
                  <a:pt x="87" y="232"/>
                </a:cubicBezTo>
                <a:cubicBezTo>
                  <a:pt x="91" y="231"/>
                  <a:pt x="91" y="231"/>
                  <a:pt x="91" y="231"/>
                </a:cubicBezTo>
                <a:cubicBezTo>
                  <a:pt x="92" y="231"/>
                  <a:pt x="92" y="231"/>
                  <a:pt x="92" y="231"/>
                </a:cubicBezTo>
                <a:cubicBezTo>
                  <a:pt x="96" y="230"/>
                  <a:pt x="96" y="230"/>
                  <a:pt x="96" y="230"/>
                </a:cubicBezTo>
                <a:cubicBezTo>
                  <a:pt x="98" y="224"/>
                  <a:pt x="98" y="224"/>
                  <a:pt x="98" y="224"/>
                </a:cubicBezTo>
                <a:cubicBezTo>
                  <a:pt x="100" y="223"/>
                  <a:pt x="102" y="222"/>
                  <a:pt x="104" y="221"/>
                </a:cubicBezTo>
                <a:cubicBezTo>
                  <a:pt x="110" y="222"/>
                  <a:pt x="110" y="222"/>
                  <a:pt x="110" y="222"/>
                </a:cubicBezTo>
                <a:cubicBezTo>
                  <a:pt x="113" y="219"/>
                  <a:pt x="113" y="219"/>
                  <a:pt x="113" y="219"/>
                </a:cubicBezTo>
                <a:cubicBezTo>
                  <a:pt x="113" y="218"/>
                  <a:pt x="113" y="218"/>
                  <a:pt x="113" y="218"/>
                </a:cubicBezTo>
                <a:cubicBezTo>
                  <a:pt x="116" y="215"/>
                  <a:pt x="116" y="215"/>
                  <a:pt x="116" y="215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113" y="207"/>
                  <a:pt x="114" y="205"/>
                  <a:pt x="114" y="203"/>
                </a:cubicBezTo>
                <a:lnTo>
                  <a:pt x="120" y="199"/>
                </a:lnTo>
                <a:close/>
                <a:moveTo>
                  <a:pt x="101" y="209"/>
                </a:moveTo>
                <a:cubicBezTo>
                  <a:pt x="95" y="217"/>
                  <a:pt x="85" y="219"/>
                  <a:pt x="77" y="213"/>
                </a:cubicBezTo>
                <a:cubicBezTo>
                  <a:pt x="70" y="207"/>
                  <a:pt x="68" y="197"/>
                  <a:pt x="74" y="189"/>
                </a:cubicBezTo>
                <a:cubicBezTo>
                  <a:pt x="79" y="182"/>
                  <a:pt x="90" y="180"/>
                  <a:pt x="97" y="186"/>
                </a:cubicBezTo>
                <a:cubicBezTo>
                  <a:pt x="105" y="191"/>
                  <a:pt x="106" y="202"/>
                  <a:pt x="101" y="209"/>
                </a:cubicBezTo>
                <a:close/>
                <a:moveTo>
                  <a:pt x="94" y="189"/>
                </a:moveTo>
                <a:cubicBezTo>
                  <a:pt x="89" y="185"/>
                  <a:pt x="81" y="187"/>
                  <a:pt x="77" y="192"/>
                </a:cubicBezTo>
                <a:cubicBezTo>
                  <a:pt x="73" y="197"/>
                  <a:pt x="74" y="205"/>
                  <a:pt x="80" y="209"/>
                </a:cubicBezTo>
                <a:cubicBezTo>
                  <a:pt x="85" y="213"/>
                  <a:pt x="93" y="212"/>
                  <a:pt x="97" y="207"/>
                </a:cubicBezTo>
                <a:cubicBezTo>
                  <a:pt x="101" y="201"/>
                  <a:pt x="100" y="193"/>
                  <a:pt x="94" y="1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14798AF7-942A-4344-A047-4C149206AC8B}"/>
              </a:ext>
            </a:extLst>
          </p:cNvPr>
          <p:cNvSpPr>
            <a:spLocks noEditPoints="1"/>
          </p:cNvSpPr>
          <p:nvPr/>
        </p:nvSpPr>
        <p:spPr bwMode="auto">
          <a:xfrm>
            <a:off x="3053636" y="3494498"/>
            <a:ext cx="982663" cy="885825"/>
          </a:xfrm>
          <a:custGeom>
            <a:avLst/>
            <a:gdLst>
              <a:gd name="T0" fmla="*/ 120 w 310"/>
              <a:gd name="T1" fmla="*/ 238 h 279"/>
              <a:gd name="T2" fmla="*/ 190 w 310"/>
              <a:gd name="T3" fmla="*/ 238 h 279"/>
              <a:gd name="T4" fmla="*/ 155 w 310"/>
              <a:gd name="T5" fmla="*/ 233 h 279"/>
              <a:gd name="T6" fmla="*/ 98 w 310"/>
              <a:gd name="T7" fmla="*/ 48 h 279"/>
              <a:gd name="T8" fmla="*/ 74 w 310"/>
              <a:gd name="T9" fmla="*/ 23 h 279"/>
              <a:gd name="T10" fmla="*/ 98 w 310"/>
              <a:gd name="T11" fmla="*/ 48 h 279"/>
              <a:gd name="T12" fmla="*/ 124 w 310"/>
              <a:gd name="T13" fmla="*/ 260 h 279"/>
              <a:gd name="T14" fmla="*/ 135 w 310"/>
              <a:gd name="T15" fmla="*/ 273 h 279"/>
              <a:gd name="T16" fmla="*/ 175 w 310"/>
              <a:gd name="T17" fmla="*/ 273 h 279"/>
              <a:gd name="T18" fmla="*/ 187 w 310"/>
              <a:gd name="T19" fmla="*/ 260 h 279"/>
              <a:gd name="T20" fmla="*/ 155 w 310"/>
              <a:gd name="T21" fmla="*/ 254 h 279"/>
              <a:gd name="T22" fmla="*/ 19 w 310"/>
              <a:gd name="T23" fmla="*/ 81 h 279"/>
              <a:gd name="T24" fmla="*/ 52 w 310"/>
              <a:gd name="T25" fmla="*/ 91 h 279"/>
              <a:gd name="T26" fmla="*/ 19 w 310"/>
              <a:gd name="T27" fmla="*/ 81 h 279"/>
              <a:gd name="T28" fmla="*/ 151 w 310"/>
              <a:gd name="T29" fmla="*/ 0 h 279"/>
              <a:gd name="T30" fmla="*/ 159 w 310"/>
              <a:gd name="T31" fmla="*/ 34 h 279"/>
              <a:gd name="T32" fmla="*/ 0 w 310"/>
              <a:gd name="T33" fmla="*/ 159 h 279"/>
              <a:gd name="T34" fmla="*/ 34 w 310"/>
              <a:gd name="T35" fmla="*/ 151 h 279"/>
              <a:gd name="T36" fmla="*/ 0 w 310"/>
              <a:gd name="T37" fmla="*/ 159 h 279"/>
              <a:gd name="T38" fmla="*/ 159 w 310"/>
              <a:gd name="T39" fmla="*/ 79 h 279"/>
              <a:gd name="T40" fmla="*/ 101 w 310"/>
              <a:gd name="T41" fmla="*/ 129 h 279"/>
              <a:gd name="T42" fmla="*/ 109 w 310"/>
              <a:gd name="T43" fmla="*/ 129 h 279"/>
              <a:gd name="T44" fmla="*/ 276 w 310"/>
              <a:gd name="T45" fmla="*/ 151 h 279"/>
              <a:gd name="T46" fmla="*/ 310 w 310"/>
              <a:gd name="T47" fmla="*/ 159 h 279"/>
              <a:gd name="T48" fmla="*/ 276 w 310"/>
              <a:gd name="T49" fmla="*/ 151 h 279"/>
              <a:gd name="T50" fmla="*/ 155 w 310"/>
              <a:gd name="T51" fmla="*/ 126 h 279"/>
              <a:gd name="T52" fmla="*/ 130 w 310"/>
              <a:gd name="T53" fmla="*/ 143 h 279"/>
              <a:gd name="T54" fmla="*/ 137 w 310"/>
              <a:gd name="T55" fmla="*/ 185 h 279"/>
              <a:gd name="T56" fmla="*/ 173 w 310"/>
              <a:gd name="T57" fmla="*/ 185 h 279"/>
              <a:gd name="T58" fmla="*/ 180 w 310"/>
              <a:gd name="T59" fmla="*/ 143 h 279"/>
              <a:gd name="T60" fmla="*/ 287 w 310"/>
              <a:gd name="T61" fmla="*/ 74 h 279"/>
              <a:gd name="T62" fmla="*/ 262 w 310"/>
              <a:gd name="T63" fmla="*/ 98 h 279"/>
              <a:gd name="T64" fmla="*/ 287 w 310"/>
              <a:gd name="T65" fmla="*/ 74 h 279"/>
              <a:gd name="T66" fmla="*/ 219 w 310"/>
              <a:gd name="T67" fmla="*/ 52 h 279"/>
              <a:gd name="T68" fmla="*/ 229 w 310"/>
              <a:gd name="T69" fmla="*/ 19 h 279"/>
              <a:gd name="T70" fmla="*/ 155 w 310"/>
              <a:gd name="T71" fmla="*/ 50 h 279"/>
              <a:gd name="T72" fmla="*/ 114 w 310"/>
              <a:gd name="T73" fmla="*/ 196 h 279"/>
              <a:gd name="T74" fmla="*/ 155 w 310"/>
              <a:gd name="T75" fmla="*/ 223 h 279"/>
              <a:gd name="T76" fmla="*/ 196 w 310"/>
              <a:gd name="T77" fmla="*/ 196 h 279"/>
              <a:gd name="T78" fmla="*/ 155 w 310"/>
              <a:gd name="T79" fmla="*/ 50 h 279"/>
              <a:gd name="T80" fmla="*/ 182 w 310"/>
              <a:gd name="T81" fmla="*/ 205 h 279"/>
              <a:gd name="T82" fmla="*/ 128 w 310"/>
              <a:gd name="T83" fmla="*/ 205 h 279"/>
              <a:gd name="T84" fmla="*/ 90 w 310"/>
              <a:gd name="T85" fmla="*/ 129 h 279"/>
              <a:gd name="T86" fmla="*/ 220 w 310"/>
              <a:gd name="T87" fmla="*/ 12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0" h="279">
                <a:moveTo>
                  <a:pt x="119" y="226"/>
                </a:moveTo>
                <a:cubicBezTo>
                  <a:pt x="120" y="238"/>
                  <a:pt x="120" y="238"/>
                  <a:pt x="120" y="238"/>
                </a:cubicBezTo>
                <a:cubicBezTo>
                  <a:pt x="131" y="242"/>
                  <a:pt x="143" y="244"/>
                  <a:pt x="155" y="244"/>
                </a:cubicBezTo>
                <a:cubicBezTo>
                  <a:pt x="168" y="244"/>
                  <a:pt x="179" y="242"/>
                  <a:pt x="190" y="238"/>
                </a:cubicBezTo>
                <a:cubicBezTo>
                  <a:pt x="191" y="226"/>
                  <a:pt x="191" y="226"/>
                  <a:pt x="191" y="226"/>
                </a:cubicBezTo>
                <a:cubicBezTo>
                  <a:pt x="180" y="230"/>
                  <a:pt x="168" y="233"/>
                  <a:pt x="155" y="233"/>
                </a:cubicBezTo>
                <a:cubicBezTo>
                  <a:pt x="142" y="233"/>
                  <a:pt x="130" y="230"/>
                  <a:pt x="119" y="226"/>
                </a:cubicBezTo>
                <a:close/>
                <a:moveTo>
                  <a:pt x="98" y="48"/>
                </a:moveTo>
                <a:cubicBezTo>
                  <a:pt x="81" y="19"/>
                  <a:pt x="81" y="19"/>
                  <a:pt x="81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91" y="52"/>
                  <a:pt x="91" y="52"/>
                  <a:pt x="91" y="52"/>
                </a:cubicBezTo>
                <a:lnTo>
                  <a:pt x="98" y="48"/>
                </a:lnTo>
                <a:close/>
                <a:moveTo>
                  <a:pt x="122" y="248"/>
                </a:moveTo>
                <a:cubicBezTo>
                  <a:pt x="124" y="260"/>
                  <a:pt x="124" y="260"/>
                  <a:pt x="124" y="260"/>
                </a:cubicBezTo>
                <a:cubicBezTo>
                  <a:pt x="124" y="260"/>
                  <a:pt x="126" y="264"/>
                  <a:pt x="134" y="266"/>
                </a:cubicBezTo>
                <a:cubicBezTo>
                  <a:pt x="135" y="273"/>
                  <a:pt x="135" y="273"/>
                  <a:pt x="135" y="273"/>
                </a:cubicBezTo>
                <a:cubicBezTo>
                  <a:pt x="135" y="273"/>
                  <a:pt x="140" y="279"/>
                  <a:pt x="155" y="279"/>
                </a:cubicBezTo>
                <a:cubicBezTo>
                  <a:pt x="171" y="279"/>
                  <a:pt x="175" y="273"/>
                  <a:pt x="175" y="273"/>
                </a:cubicBezTo>
                <a:cubicBezTo>
                  <a:pt x="176" y="266"/>
                  <a:pt x="176" y="266"/>
                  <a:pt x="176" y="266"/>
                </a:cubicBezTo>
                <a:cubicBezTo>
                  <a:pt x="184" y="264"/>
                  <a:pt x="187" y="260"/>
                  <a:pt x="187" y="260"/>
                </a:cubicBezTo>
                <a:cubicBezTo>
                  <a:pt x="188" y="248"/>
                  <a:pt x="188" y="248"/>
                  <a:pt x="188" y="248"/>
                </a:cubicBezTo>
                <a:cubicBezTo>
                  <a:pt x="178" y="252"/>
                  <a:pt x="167" y="254"/>
                  <a:pt x="155" y="254"/>
                </a:cubicBezTo>
                <a:cubicBezTo>
                  <a:pt x="143" y="254"/>
                  <a:pt x="132" y="252"/>
                  <a:pt x="122" y="248"/>
                </a:cubicBezTo>
                <a:close/>
                <a:moveTo>
                  <a:pt x="19" y="81"/>
                </a:moveTo>
                <a:cubicBezTo>
                  <a:pt x="48" y="98"/>
                  <a:pt x="48" y="98"/>
                  <a:pt x="48" y="98"/>
                </a:cubicBezTo>
                <a:cubicBezTo>
                  <a:pt x="52" y="91"/>
                  <a:pt x="52" y="91"/>
                  <a:pt x="52" y="91"/>
                </a:cubicBezTo>
                <a:cubicBezTo>
                  <a:pt x="23" y="74"/>
                  <a:pt x="23" y="74"/>
                  <a:pt x="23" y="74"/>
                </a:cubicBezTo>
                <a:lnTo>
                  <a:pt x="19" y="81"/>
                </a:lnTo>
                <a:close/>
                <a:moveTo>
                  <a:pt x="159" y="0"/>
                </a:moveTo>
                <a:cubicBezTo>
                  <a:pt x="151" y="0"/>
                  <a:pt x="151" y="0"/>
                  <a:pt x="151" y="0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9" y="34"/>
                  <a:pt x="159" y="34"/>
                  <a:pt x="159" y="34"/>
                </a:cubicBezTo>
                <a:lnTo>
                  <a:pt x="159" y="0"/>
                </a:lnTo>
                <a:close/>
                <a:moveTo>
                  <a:pt x="0" y="159"/>
                </a:moveTo>
                <a:cubicBezTo>
                  <a:pt x="34" y="159"/>
                  <a:pt x="34" y="159"/>
                  <a:pt x="34" y="159"/>
                </a:cubicBezTo>
                <a:cubicBezTo>
                  <a:pt x="34" y="151"/>
                  <a:pt x="34" y="151"/>
                  <a:pt x="34" y="151"/>
                </a:cubicBezTo>
                <a:cubicBezTo>
                  <a:pt x="0" y="151"/>
                  <a:pt x="0" y="151"/>
                  <a:pt x="0" y="151"/>
                </a:cubicBezTo>
                <a:lnTo>
                  <a:pt x="0" y="159"/>
                </a:lnTo>
                <a:close/>
                <a:moveTo>
                  <a:pt x="155" y="83"/>
                </a:moveTo>
                <a:cubicBezTo>
                  <a:pt x="157" y="83"/>
                  <a:pt x="159" y="81"/>
                  <a:pt x="159" y="79"/>
                </a:cubicBezTo>
                <a:cubicBezTo>
                  <a:pt x="159" y="76"/>
                  <a:pt x="157" y="74"/>
                  <a:pt x="155" y="74"/>
                </a:cubicBezTo>
                <a:cubicBezTo>
                  <a:pt x="125" y="74"/>
                  <a:pt x="101" y="99"/>
                  <a:pt x="101" y="129"/>
                </a:cubicBezTo>
                <a:cubicBezTo>
                  <a:pt x="101" y="131"/>
                  <a:pt x="102" y="133"/>
                  <a:pt x="105" y="133"/>
                </a:cubicBezTo>
                <a:cubicBezTo>
                  <a:pt x="107" y="133"/>
                  <a:pt x="109" y="131"/>
                  <a:pt x="109" y="129"/>
                </a:cubicBezTo>
                <a:cubicBezTo>
                  <a:pt x="109" y="103"/>
                  <a:pt x="130" y="83"/>
                  <a:pt x="155" y="83"/>
                </a:cubicBezTo>
                <a:close/>
                <a:moveTo>
                  <a:pt x="276" y="151"/>
                </a:moveTo>
                <a:cubicBezTo>
                  <a:pt x="276" y="159"/>
                  <a:pt x="276" y="159"/>
                  <a:pt x="276" y="159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51"/>
                  <a:pt x="310" y="151"/>
                  <a:pt x="310" y="151"/>
                </a:cubicBezTo>
                <a:lnTo>
                  <a:pt x="276" y="151"/>
                </a:lnTo>
                <a:close/>
                <a:moveTo>
                  <a:pt x="173" y="158"/>
                </a:moveTo>
                <a:cubicBezTo>
                  <a:pt x="155" y="126"/>
                  <a:pt x="155" y="126"/>
                  <a:pt x="155" y="126"/>
                </a:cubicBezTo>
                <a:cubicBezTo>
                  <a:pt x="138" y="158"/>
                  <a:pt x="138" y="158"/>
                  <a:pt x="138" y="158"/>
                </a:cubicBezTo>
                <a:cubicBezTo>
                  <a:pt x="130" y="143"/>
                  <a:pt x="130" y="143"/>
                  <a:pt x="130" y="143"/>
                </a:cubicBezTo>
                <a:cubicBezTo>
                  <a:pt x="119" y="148"/>
                  <a:pt x="119" y="148"/>
                  <a:pt x="119" y="148"/>
                </a:cubicBezTo>
                <a:cubicBezTo>
                  <a:pt x="137" y="185"/>
                  <a:pt x="137" y="185"/>
                  <a:pt x="137" y="185"/>
                </a:cubicBezTo>
                <a:cubicBezTo>
                  <a:pt x="155" y="152"/>
                  <a:pt x="155" y="152"/>
                  <a:pt x="155" y="152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180" y="143"/>
                  <a:pt x="180" y="143"/>
                  <a:pt x="180" y="143"/>
                </a:cubicBezTo>
                <a:lnTo>
                  <a:pt x="173" y="158"/>
                </a:lnTo>
                <a:close/>
                <a:moveTo>
                  <a:pt x="287" y="74"/>
                </a:moveTo>
                <a:cubicBezTo>
                  <a:pt x="258" y="91"/>
                  <a:pt x="258" y="91"/>
                  <a:pt x="258" y="91"/>
                </a:cubicBezTo>
                <a:cubicBezTo>
                  <a:pt x="262" y="98"/>
                  <a:pt x="262" y="98"/>
                  <a:pt x="262" y="98"/>
                </a:cubicBezTo>
                <a:cubicBezTo>
                  <a:pt x="291" y="81"/>
                  <a:pt x="291" y="81"/>
                  <a:pt x="291" y="81"/>
                </a:cubicBezTo>
                <a:lnTo>
                  <a:pt x="287" y="74"/>
                </a:lnTo>
                <a:close/>
                <a:moveTo>
                  <a:pt x="212" y="48"/>
                </a:moveTo>
                <a:cubicBezTo>
                  <a:pt x="219" y="52"/>
                  <a:pt x="219" y="52"/>
                  <a:pt x="219" y="52"/>
                </a:cubicBezTo>
                <a:cubicBezTo>
                  <a:pt x="236" y="23"/>
                  <a:pt x="236" y="23"/>
                  <a:pt x="236" y="23"/>
                </a:cubicBezTo>
                <a:cubicBezTo>
                  <a:pt x="229" y="19"/>
                  <a:pt x="229" y="19"/>
                  <a:pt x="229" y="19"/>
                </a:cubicBezTo>
                <a:lnTo>
                  <a:pt x="212" y="48"/>
                </a:lnTo>
                <a:close/>
                <a:moveTo>
                  <a:pt x="155" y="50"/>
                </a:moveTo>
                <a:cubicBezTo>
                  <a:pt x="112" y="50"/>
                  <a:pt x="77" y="86"/>
                  <a:pt x="77" y="129"/>
                </a:cubicBezTo>
                <a:cubicBezTo>
                  <a:pt x="77" y="157"/>
                  <a:pt x="92" y="182"/>
                  <a:pt x="114" y="196"/>
                </a:cubicBezTo>
                <a:cubicBezTo>
                  <a:pt x="117" y="216"/>
                  <a:pt x="117" y="216"/>
                  <a:pt x="117" y="216"/>
                </a:cubicBezTo>
                <a:cubicBezTo>
                  <a:pt x="128" y="221"/>
                  <a:pt x="141" y="223"/>
                  <a:pt x="155" y="223"/>
                </a:cubicBezTo>
                <a:cubicBezTo>
                  <a:pt x="169" y="223"/>
                  <a:pt x="182" y="221"/>
                  <a:pt x="193" y="21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218" y="182"/>
                  <a:pt x="234" y="157"/>
                  <a:pt x="234" y="129"/>
                </a:cubicBezTo>
                <a:cubicBezTo>
                  <a:pt x="234" y="86"/>
                  <a:pt x="198" y="50"/>
                  <a:pt x="155" y="50"/>
                </a:cubicBezTo>
                <a:close/>
                <a:moveTo>
                  <a:pt x="184" y="187"/>
                </a:moveTo>
                <a:cubicBezTo>
                  <a:pt x="182" y="205"/>
                  <a:pt x="182" y="205"/>
                  <a:pt x="182" y="205"/>
                </a:cubicBezTo>
                <a:cubicBezTo>
                  <a:pt x="182" y="205"/>
                  <a:pt x="175" y="209"/>
                  <a:pt x="155" y="209"/>
                </a:cubicBezTo>
                <a:cubicBezTo>
                  <a:pt x="135" y="209"/>
                  <a:pt x="128" y="205"/>
                  <a:pt x="128" y="205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05" y="176"/>
                  <a:pt x="90" y="154"/>
                  <a:pt x="90" y="129"/>
                </a:cubicBezTo>
                <a:cubicBezTo>
                  <a:pt x="90" y="93"/>
                  <a:pt x="119" y="64"/>
                  <a:pt x="155" y="64"/>
                </a:cubicBezTo>
                <a:cubicBezTo>
                  <a:pt x="191" y="64"/>
                  <a:pt x="220" y="93"/>
                  <a:pt x="220" y="129"/>
                </a:cubicBezTo>
                <a:cubicBezTo>
                  <a:pt x="220" y="154"/>
                  <a:pt x="205" y="176"/>
                  <a:pt x="184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24F384-C4DA-413A-9092-3C8BF2B34230}"/>
              </a:ext>
            </a:extLst>
          </p:cNvPr>
          <p:cNvCxnSpPr>
            <a:cxnSpLocks/>
          </p:cNvCxnSpPr>
          <p:nvPr/>
        </p:nvCxnSpPr>
        <p:spPr>
          <a:xfrm flipV="1">
            <a:off x="4563208" y="5571980"/>
            <a:ext cx="536008" cy="26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995BCC-AF96-49D8-9A4C-7DC7C1A21B92}"/>
              </a:ext>
            </a:extLst>
          </p:cNvPr>
          <p:cNvCxnSpPr>
            <a:cxnSpLocks/>
          </p:cNvCxnSpPr>
          <p:nvPr/>
        </p:nvCxnSpPr>
        <p:spPr>
          <a:xfrm>
            <a:off x="5934808" y="5574647"/>
            <a:ext cx="5335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765607-5C38-40BA-A8EF-2D35B65FCD2A}"/>
              </a:ext>
            </a:extLst>
          </p:cNvPr>
          <p:cNvCxnSpPr/>
          <p:nvPr/>
        </p:nvCxnSpPr>
        <p:spPr>
          <a:xfrm>
            <a:off x="6718301" y="5574647"/>
            <a:ext cx="6140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5340810-74AA-4238-8803-D9B245F8C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32F96793-6095-A248-A283-19E6D5EB2D1A}"/>
              </a:ext>
            </a:extLst>
          </p:cNvPr>
          <p:cNvSpPr txBox="1"/>
          <p:nvPr/>
        </p:nvSpPr>
        <p:spPr>
          <a:xfrm>
            <a:off x="-4505125" y="2923750"/>
            <a:ext cx="41190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/>
              <a:t>A </a:t>
            </a:r>
            <a:r>
              <a:rPr lang="en" sz="1100" b="1" dirty="0"/>
              <a:t>Letter from the Leaders</a:t>
            </a:r>
            <a:endParaRPr sz="1100" b="1" dirty="0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President Daniels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Brian Edelman</a:t>
            </a:r>
            <a:endParaRPr sz="1100"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" sz="1100" dirty="0"/>
              <a:t>A message from the mayor of West Lafayette, IN</a:t>
            </a:r>
            <a:endParaRPr sz="1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" name="Google Shape;84;p16">
            <a:extLst>
              <a:ext uri="{FF2B5EF4-FFF2-40B4-BE49-F238E27FC236}">
                <a16:creationId xmlns:a16="http://schemas.microsoft.com/office/drawing/2014/main" id="{8B2E84FD-F792-974C-A363-521E22C578E6}"/>
              </a:ext>
            </a:extLst>
          </p:cNvPr>
          <p:cNvSpPr txBox="1"/>
          <p:nvPr/>
        </p:nvSpPr>
        <p:spPr>
          <a:xfrm>
            <a:off x="1763714" y="477520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Methods for Sharing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E51CDC-29CD-416A-B926-B915976FB156}"/>
              </a:ext>
            </a:extLst>
          </p:cNvPr>
          <p:cNvGrpSpPr/>
          <p:nvPr/>
        </p:nvGrpSpPr>
        <p:grpSpPr>
          <a:xfrm>
            <a:off x="4505269" y="1985207"/>
            <a:ext cx="2419159" cy="2419157"/>
            <a:chOff x="3303417" y="2151115"/>
            <a:chExt cx="2506839" cy="250683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07D2DA9-CF70-4BD3-9B9A-CD8F98E2B36B}"/>
                </a:ext>
              </a:extLst>
            </p:cNvPr>
            <p:cNvSpPr/>
            <p:nvPr/>
          </p:nvSpPr>
          <p:spPr>
            <a:xfrm>
              <a:off x="3303417" y="2151115"/>
              <a:ext cx="2506839" cy="250683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5D3330-A01D-46B9-9977-FCAF6C6F032F}"/>
                </a:ext>
              </a:extLst>
            </p:cNvPr>
            <p:cNvSpPr/>
            <p:nvPr/>
          </p:nvSpPr>
          <p:spPr>
            <a:xfrm>
              <a:off x="3465006" y="2289522"/>
              <a:ext cx="2213987" cy="221398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Freeform 322">
            <a:extLst>
              <a:ext uri="{FF2B5EF4-FFF2-40B4-BE49-F238E27FC236}">
                <a16:creationId xmlns:a16="http://schemas.microsoft.com/office/drawing/2014/main" id="{E26D6D05-FA81-45CD-960A-145B1826591D}"/>
              </a:ext>
            </a:extLst>
          </p:cNvPr>
          <p:cNvSpPr>
            <a:spLocks noEditPoints="1"/>
          </p:cNvSpPr>
          <p:nvPr/>
        </p:nvSpPr>
        <p:spPr bwMode="auto">
          <a:xfrm>
            <a:off x="4788347" y="2270175"/>
            <a:ext cx="1853001" cy="1849219"/>
          </a:xfrm>
          <a:custGeom>
            <a:avLst/>
            <a:gdLst>
              <a:gd name="T0" fmla="*/ 245 w 490"/>
              <a:gd name="T1" fmla="*/ 489 h 489"/>
              <a:gd name="T2" fmla="*/ 0 w 490"/>
              <a:gd name="T3" fmla="*/ 245 h 489"/>
              <a:gd name="T4" fmla="*/ 245 w 490"/>
              <a:gd name="T5" fmla="*/ 0 h 489"/>
              <a:gd name="T6" fmla="*/ 490 w 490"/>
              <a:gd name="T7" fmla="*/ 245 h 489"/>
              <a:gd name="T8" fmla="*/ 245 w 490"/>
              <a:gd name="T9" fmla="*/ 489 h 489"/>
              <a:gd name="T10" fmla="*/ 245 w 490"/>
              <a:gd name="T11" fmla="*/ 20 h 489"/>
              <a:gd name="T12" fmla="*/ 20 w 490"/>
              <a:gd name="T13" fmla="*/ 245 h 489"/>
              <a:gd name="T14" fmla="*/ 245 w 490"/>
              <a:gd name="T15" fmla="*/ 469 h 489"/>
              <a:gd name="T16" fmla="*/ 470 w 490"/>
              <a:gd name="T17" fmla="*/ 245 h 489"/>
              <a:gd name="T18" fmla="*/ 245 w 490"/>
              <a:gd name="T19" fmla="*/ 2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0" h="489">
                <a:moveTo>
                  <a:pt x="245" y="489"/>
                </a:moveTo>
                <a:cubicBezTo>
                  <a:pt x="110" y="489"/>
                  <a:pt x="0" y="379"/>
                  <a:pt x="0" y="245"/>
                </a:cubicBezTo>
                <a:cubicBezTo>
                  <a:pt x="0" y="110"/>
                  <a:pt x="110" y="0"/>
                  <a:pt x="245" y="0"/>
                </a:cubicBezTo>
                <a:cubicBezTo>
                  <a:pt x="380" y="0"/>
                  <a:pt x="490" y="110"/>
                  <a:pt x="490" y="245"/>
                </a:cubicBezTo>
                <a:cubicBezTo>
                  <a:pt x="490" y="379"/>
                  <a:pt x="380" y="489"/>
                  <a:pt x="245" y="489"/>
                </a:cubicBezTo>
                <a:close/>
                <a:moveTo>
                  <a:pt x="245" y="20"/>
                </a:moveTo>
                <a:cubicBezTo>
                  <a:pt x="121" y="20"/>
                  <a:pt x="20" y="121"/>
                  <a:pt x="20" y="245"/>
                </a:cubicBezTo>
                <a:cubicBezTo>
                  <a:pt x="20" y="368"/>
                  <a:pt x="121" y="469"/>
                  <a:pt x="245" y="469"/>
                </a:cubicBezTo>
                <a:cubicBezTo>
                  <a:pt x="369" y="469"/>
                  <a:pt x="470" y="368"/>
                  <a:pt x="470" y="245"/>
                </a:cubicBezTo>
                <a:cubicBezTo>
                  <a:pt x="470" y="121"/>
                  <a:pt x="369" y="20"/>
                  <a:pt x="2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17" name="Freeform 323">
            <a:extLst>
              <a:ext uri="{FF2B5EF4-FFF2-40B4-BE49-F238E27FC236}">
                <a16:creationId xmlns:a16="http://schemas.microsoft.com/office/drawing/2014/main" id="{E250ADC5-7F44-4170-8641-2F5FA99518DE}"/>
              </a:ext>
            </a:extLst>
          </p:cNvPr>
          <p:cNvSpPr>
            <a:spLocks noEditPoints="1"/>
          </p:cNvSpPr>
          <p:nvPr/>
        </p:nvSpPr>
        <p:spPr bwMode="auto">
          <a:xfrm>
            <a:off x="4241802" y="1708151"/>
            <a:ext cx="2965450" cy="2962275"/>
          </a:xfrm>
          <a:custGeom>
            <a:avLst/>
            <a:gdLst>
              <a:gd name="T0" fmla="*/ 467 w 934"/>
              <a:gd name="T1" fmla="*/ 933 h 933"/>
              <a:gd name="T2" fmla="*/ 0 w 934"/>
              <a:gd name="T3" fmla="*/ 467 h 933"/>
              <a:gd name="T4" fmla="*/ 467 w 934"/>
              <a:gd name="T5" fmla="*/ 0 h 933"/>
              <a:gd name="T6" fmla="*/ 934 w 934"/>
              <a:gd name="T7" fmla="*/ 467 h 933"/>
              <a:gd name="T8" fmla="*/ 467 w 934"/>
              <a:gd name="T9" fmla="*/ 933 h 933"/>
              <a:gd name="T10" fmla="*/ 467 w 934"/>
              <a:gd name="T11" fmla="*/ 40 h 933"/>
              <a:gd name="T12" fmla="*/ 40 w 934"/>
              <a:gd name="T13" fmla="*/ 467 h 933"/>
              <a:gd name="T14" fmla="*/ 467 w 934"/>
              <a:gd name="T15" fmla="*/ 893 h 933"/>
              <a:gd name="T16" fmla="*/ 894 w 934"/>
              <a:gd name="T17" fmla="*/ 467 h 933"/>
              <a:gd name="T18" fmla="*/ 467 w 934"/>
              <a:gd name="T19" fmla="*/ 4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4" h="933">
                <a:moveTo>
                  <a:pt x="467" y="933"/>
                </a:moveTo>
                <a:cubicBezTo>
                  <a:pt x="210" y="933"/>
                  <a:pt x="0" y="724"/>
                  <a:pt x="0" y="467"/>
                </a:cubicBezTo>
                <a:cubicBezTo>
                  <a:pt x="0" y="209"/>
                  <a:pt x="210" y="0"/>
                  <a:pt x="467" y="0"/>
                </a:cubicBezTo>
                <a:cubicBezTo>
                  <a:pt x="724" y="0"/>
                  <a:pt x="934" y="209"/>
                  <a:pt x="934" y="467"/>
                </a:cubicBezTo>
                <a:cubicBezTo>
                  <a:pt x="934" y="724"/>
                  <a:pt x="724" y="933"/>
                  <a:pt x="467" y="933"/>
                </a:cubicBezTo>
                <a:close/>
                <a:moveTo>
                  <a:pt x="467" y="40"/>
                </a:moveTo>
                <a:cubicBezTo>
                  <a:pt x="232" y="40"/>
                  <a:pt x="40" y="231"/>
                  <a:pt x="40" y="467"/>
                </a:cubicBezTo>
                <a:cubicBezTo>
                  <a:pt x="40" y="702"/>
                  <a:pt x="232" y="893"/>
                  <a:pt x="467" y="893"/>
                </a:cubicBezTo>
                <a:cubicBezTo>
                  <a:pt x="702" y="893"/>
                  <a:pt x="894" y="702"/>
                  <a:pt x="894" y="467"/>
                </a:cubicBezTo>
                <a:cubicBezTo>
                  <a:pt x="894" y="231"/>
                  <a:pt x="702" y="40"/>
                  <a:pt x="467" y="40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18" name="Freeform 325">
            <a:extLst>
              <a:ext uri="{FF2B5EF4-FFF2-40B4-BE49-F238E27FC236}">
                <a16:creationId xmlns:a16="http://schemas.microsoft.com/office/drawing/2014/main" id="{5A3CD9A7-2973-40BF-90F0-3523280FF9CE}"/>
              </a:ext>
            </a:extLst>
          </p:cNvPr>
          <p:cNvSpPr>
            <a:spLocks/>
          </p:cNvSpPr>
          <p:nvPr/>
        </p:nvSpPr>
        <p:spPr bwMode="auto">
          <a:xfrm>
            <a:off x="6567573" y="1965324"/>
            <a:ext cx="1069975" cy="406400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noFill/>
          <a:ln w="3175" cap="flat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19" name="Line 329">
            <a:extLst>
              <a:ext uri="{FF2B5EF4-FFF2-40B4-BE49-F238E27FC236}">
                <a16:creationId xmlns:a16="http://schemas.microsoft.com/office/drawing/2014/main" id="{82DA165A-192D-4C56-8B7E-5333EA709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7668" y="4422931"/>
            <a:ext cx="530746" cy="326167"/>
          </a:xfrm>
          <a:prstGeom prst="line">
            <a:avLst/>
          </a:prstGeom>
          <a:noFill/>
          <a:ln w="3175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20" name="Freeform 324">
            <a:extLst>
              <a:ext uri="{FF2B5EF4-FFF2-40B4-BE49-F238E27FC236}">
                <a16:creationId xmlns:a16="http://schemas.microsoft.com/office/drawing/2014/main" id="{7D38D5FE-244E-4A11-BB31-60251068F029}"/>
              </a:ext>
            </a:extLst>
          </p:cNvPr>
          <p:cNvSpPr>
            <a:spLocks/>
          </p:cNvSpPr>
          <p:nvPr/>
        </p:nvSpPr>
        <p:spPr bwMode="auto">
          <a:xfrm>
            <a:off x="3835402" y="1965325"/>
            <a:ext cx="1384298" cy="464415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3175" cap="flat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F62227-ECB8-49DE-A17F-2080E86E07E2}"/>
              </a:ext>
            </a:extLst>
          </p:cNvPr>
          <p:cNvGrpSpPr/>
          <p:nvPr/>
        </p:nvGrpSpPr>
        <p:grpSpPr>
          <a:xfrm>
            <a:off x="7050033" y="4584588"/>
            <a:ext cx="2630541" cy="1894217"/>
            <a:chOff x="3546000" y="5272267"/>
            <a:chExt cx="2630541" cy="189421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FA59C0-BF76-46A3-9BB5-E677F1563F5A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738015" y="5689156"/>
              <a:ext cx="2438526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spc="-30" dirty="0">
                  <a:latin typeface="Fira Sans Book" panose="020B0503050000020004"/>
                </a:rPr>
                <a:t> + Go to market</a:t>
              </a:r>
            </a:p>
            <a:p>
              <a:r>
                <a:rPr lang="en-US" sz="2400" spc="-30" dirty="0">
                  <a:latin typeface="Fira Sans Book" panose="020B0503050000020004"/>
                </a:rPr>
                <a:t> + Milestones</a:t>
              </a:r>
            </a:p>
            <a:p>
              <a:r>
                <a:rPr lang="en-US" sz="2400" spc="-30" dirty="0">
                  <a:latin typeface="Fira Sans Book" panose="020B0503050000020004"/>
                </a:rPr>
                <a:t> + Competitors</a:t>
              </a:r>
            </a:p>
            <a:p>
              <a:r>
                <a:rPr lang="en-US" sz="2400" spc="-30" dirty="0">
                  <a:latin typeface="Fira Sans Book" panose="020B0503050000020004"/>
                </a:rPr>
                <a:t> + Financials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86B9140-86C2-4D30-996F-C10B198CC072}"/>
                </a:ext>
              </a:extLst>
            </p:cNvPr>
            <p:cNvGrpSpPr/>
            <p:nvPr/>
          </p:nvGrpSpPr>
          <p:grpSpPr>
            <a:xfrm>
              <a:off x="3546000" y="5272267"/>
              <a:ext cx="2052000" cy="360000"/>
              <a:chOff x="3546000" y="5272267"/>
              <a:chExt cx="2052000" cy="36000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E56FDB4-241E-48C6-A918-0973443B2875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3729051" y="5329156"/>
                <a:ext cx="180019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1" spc="-30">
                    <a:solidFill>
                      <a:schemeClr val="accent3"/>
                    </a:solidFill>
                    <a:latin typeface="Fira Sans Book" panose="020B0503050000020004"/>
                  </a:rPr>
                  <a:t>20 Minute Pitch</a:t>
                </a:r>
              </a:p>
            </p:txBody>
          </p:sp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B71EB4B5-94FC-4400-B631-2DDFCC15205A}"/>
                  </a:ext>
                </a:extLst>
              </p:cNvPr>
              <p:cNvSpPr/>
              <p:nvPr/>
            </p:nvSpPr>
            <p:spPr>
              <a:xfrm>
                <a:off x="3546000" y="5272267"/>
                <a:ext cx="2052000" cy="3600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pc="-3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C08F896-9525-43C2-96CB-5A115FEE6713}"/>
              </a:ext>
            </a:extLst>
          </p:cNvPr>
          <p:cNvSpPr txBox="1">
            <a:spLocks/>
          </p:cNvSpPr>
          <p:nvPr/>
        </p:nvSpPr>
        <p:spPr>
          <a:xfrm flipH="1">
            <a:off x="1677343" y="2298799"/>
            <a:ext cx="235141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Fira Sans Book" panose="020B0503050000020004"/>
              </a:rPr>
              <a:t>Product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Fira Sans Book" panose="020B0503050000020004"/>
              </a:rPr>
              <a:t>Differentiator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Fira Sans Book" panose="020B0503050000020004"/>
              </a:rPr>
              <a:t>Target customer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27B0B8-ADBE-4F4E-BBC5-C3C1DD056269}"/>
              </a:ext>
            </a:extLst>
          </p:cNvPr>
          <p:cNvGrpSpPr/>
          <p:nvPr/>
        </p:nvGrpSpPr>
        <p:grpSpPr>
          <a:xfrm>
            <a:off x="1763714" y="1781293"/>
            <a:ext cx="2052000" cy="360000"/>
            <a:chOff x="3546000" y="5272267"/>
            <a:chExt cx="2052000" cy="360000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2EE50CD-6E8E-4319-A73D-FD78D1CED17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666282" y="5329156"/>
              <a:ext cx="1769659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-30">
                  <a:solidFill>
                    <a:schemeClr val="accent1"/>
                  </a:solidFill>
                  <a:latin typeface="Fira Sans Book" panose="020B0503050000020004"/>
                </a:rPr>
                <a:t>2 Sentence Intro</a:t>
              </a:r>
            </a:p>
          </p:txBody>
        </p:sp>
        <p:sp>
          <p:nvSpPr>
            <p:cNvPr id="30" name="Rounded Rectangle 34">
              <a:extLst>
                <a:ext uri="{FF2B5EF4-FFF2-40B4-BE49-F238E27FC236}">
                  <a16:creationId xmlns:a16="http://schemas.microsoft.com/office/drawing/2014/main" id="{CB026D2D-5923-41FD-97F9-E45D8FECD543}"/>
                </a:ext>
              </a:extLst>
            </p:cNvPr>
            <p:cNvSpPr/>
            <p:nvPr/>
          </p:nvSpPr>
          <p:spPr>
            <a:xfrm>
              <a:off x="3546000" y="5272267"/>
              <a:ext cx="2052000" cy="360000"/>
            </a:xfrm>
            <a:prstGeom prst="roundRect">
              <a:avLst>
                <a:gd name="adj" fmla="val 50000"/>
              </a:avLst>
            </a:prstGeom>
            <a:grp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3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2EFE0D-9C48-4F41-ABA1-AE0679AE9097}"/>
              </a:ext>
            </a:extLst>
          </p:cNvPr>
          <p:cNvGrpSpPr/>
          <p:nvPr/>
        </p:nvGrpSpPr>
        <p:grpSpPr>
          <a:xfrm flipH="1">
            <a:off x="7633339" y="1781293"/>
            <a:ext cx="2052000" cy="360000"/>
            <a:chOff x="3546000" y="5272267"/>
            <a:chExt cx="2052000" cy="3600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95D31B-5DB4-428F-A758-A4BB2CC783E0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742781" y="5329156"/>
              <a:ext cx="169316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spc="-30">
                  <a:solidFill>
                    <a:schemeClr val="accent2"/>
                  </a:solidFill>
                  <a:latin typeface="Fira Sans Book" panose="020B0503050000020004"/>
                </a:rPr>
                <a:t>2 Minute Pitch</a:t>
              </a:r>
            </a:p>
          </p:txBody>
        </p:sp>
        <p:sp>
          <p:nvSpPr>
            <p:cNvPr id="28" name="Rounded Rectangle 41">
              <a:extLst>
                <a:ext uri="{FF2B5EF4-FFF2-40B4-BE49-F238E27FC236}">
                  <a16:creationId xmlns:a16="http://schemas.microsoft.com/office/drawing/2014/main" id="{FCED7767-110D-4B53-9E83-6A68797FB9C4}"/>
                </a:ext>
              </a:extLst>
            </p:cNvPr>
            <p:cNvSpPr/>
            <p:nvPr/>
          </p:nvSpPr>
          <p:spPr>
            <a:xfrm>
              <a:off x="3546000" y="5272267"/>
              <a:ext cx="2052000" cy="360000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pc="-3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B15EF0-0BB0-4C8A-B139-95FFD09D6850}"/>
              </a:ext>
            </a:extLst>
          </p:cNvPr>
          <p:cNvSpPr txBox="1">
            <a:spLocks/>
          </p:cNvSpPr>
          <p:nvPr/>
        </p:nvSpPr>
        <p:spPr>
          <a:xfrm flipH="1">
            <a:off x="4877947" y="2937382"/>
            <a:ext cx="16931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spc="-30">
                <a:solidFill>
                  <a:schemeClr val="bg1"/>
                </a:solidFill>
                <a:latin typeface="Fira Sans Book" panose="020B0503050000020004"/>
              </a:rPr>
              <a:t>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B9E6C0-4CCE-44A8-9DC3-A4403683F620}"/>
              </a:ext>
            </a:extLst>
          </p:cNvPr>
          <p:cNvSpPr txBox="1">
            <a:spLocks/>
          </p:cNvSpPr>
          <p:nvPr/>
        </p:nvSpPr>
        <p:spPr>
          <a:xfrm flipH="1">
            <a:off x="7633339" y="2304771"/>
            <a:ext cx="3734316" cy="1050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pc="-30" dirty="0">
                <a:latin typeface="Fira Sans Book" panose="020B0503050000020004"/>
              </a:rPr>
              <a:t> +  Customer Problem</a:t>
            </a:r>
          </a:p>
          <a:p>
            <a:pPr>
              <a:lnSpc>
                <a:spcPct val="150000"/>
              </a:lnSpc>
            </a:pPr>
            <a:r>
              <a:rPr lang="en-US" sz="2400" spc="-30" dirty="0">
                <a:latin typeface="Fira Sans Book" panose="020B0503050000020004"/>
              </a:rPr>
              <a:t> +  Market Size/ Landscape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37C8BC5-1752-4772-B60D-2C02F366F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F20FEB9-4077-4910-A54B-D2F628008D4E}"/>
              </a:ext>
            </a:extLst>
          </p:cNvPr>
          <p:cNvGrpSpPr/>
          <p:nvPr/>
        </p:nvGrpSpPr>
        <p:grpSpPr>
          <a:xfrm>
            <a:off x="3835747" y="1412659"/>
            <a:ext cx="4637866" cy="4637865"/>
            <a:chOff x="2438401" y="1847850"/>
            <a:chExt cx="4267200" cy="4267200"/>
          </a:xfrm>
          <a:solidFill>
            <a:schemeClr val="bg2">
              <a:lumMod val="25000"/>
            </a:schemeClr>
          </a:solidFill>
        </p:grpSpPr>
        <p:sp>
          <p:nvSpPr>
            <p:cNvPr id="33" name="Freeform 202">
              <a:extLst>
                <a:ext uri="{FF2B5EF4-FFF2-40B4-BE49-F238E27FC236}">
                  <a16:creationId xmlns:a16="http://schemas.microsoft.com/office/drawing/2014/main" id="{6CCB3279-D83E-4B42-8CC5-28F429DC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8401" y="1847850"/>
              <a:ext cx="4267200" cy="4267200"/>
            </a:xfrm>
            <a:custGeom>
              <a:avLst/>
              <a:gdLst>
                <a:gd name="T0" fmla="*/ 672 w 1344"/>
                <a:gd name="T1" fmla="*/ 1344 h 1344"/>
                <a:gd name="T2" fmla="*/ 0 w 1344"/>
                <a:gd name="T3" fmla="*/ 672 h 1344"/>
                <a:gd name="T4" fmla="*/ 672 w 1344"/>
                <a:gd name="T5" fmla="*/ 0 h 1344"/>
                <a:gd name="T6" fmla="*/ 1344 w 1344"/>
                <a:gd name="T7" fmla="*/ 672 h 1344"/>
                <a:gd name="T8" fmla="*/ 672 w 1344"/>
                <a:gd name="T9" fmla="*/ 1344 h 1344"/>
                <a:gd name="T10" fmla="*/ 672 w 1344"/>
                <a:gd name="T11" fmla="*/ 40 h 1344"/>
                <a:gd name="T12" fmla="*/ 40 w 1344"/>
                <a:gd name="T13" fmla="*/ 672 h 1344"/>
                <a:gd name="T14" fmla="*/ 672 w 1344"/>
                <a:gd name="T15" fmla="*/ 1304 h 1344"/>
                <a:gd name="T16" fmla="*/ 1304 w 1344"/>
                <a:gd name="T17" fmla="*/ 672 h 1344"/>
                <a:gd name="T18" fmla="*/ 672 w 1344"/>
                <a:gd name="T19" fmla="*/ 4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1344"/>
                  </a:moveTo>
                  <a:cubicBezTo>
                    <a:pt x="301" y="1344"/>
                    <a:pt x="0" y="1042"/>
                    <a:pt x="0" y="672"/>
                  </a:cubicBezTo>
                  <a:cubicBezTo>
                    <a:pt x="0" y="301"/>
                    <a:pt x="301" y="0"/>
                    <a:pt x="672" y="0"/>
                  </a:cubicBezTo>
                  <a:cubicBezTo>
                    <a:pt x="1043" y="0"/>
                    <a:pt x="1344" y="301"/>
                    <a:pt x="1344" y="672"/>
                  </a:cubicBezTo>
                  <a:cubicBezTo>
                    <a:pt x="1344" y="1042"/>
                    <a:pt x="1043" y="1344"/>
                    <a:pt x="672" y="1344"/>
                  </a:cubicBezTo>
                  <a:close/>
                  <a:moveTo>
                    <a:pt x="672" y="40"/>
                  </a:moveTo>
                  <a:cubicBezTo>
                    <a:pt x="324" y="40"/>
                    <a:pt x="40" y="323"/>
                    <a:pt x="40" y="672"/>
                  </a:cubicBezTo>
                  <a:cubicBezTo>
                    <a:pt x="40" y="1020"/>
                    <a:pt x="324" y="1304"/>
                    <a:pt x="672" y="1304"/>
                  </a:cubicBezTo>
                  <a:cubicBezTo>
                    <a:pt x="1020" y="1304"/>
                    <a:pt x="1304" y="1020"/>
                    <a:pt x="1304" y="672"/>
                  </a:cubicBezTo>
                  <a:cubicBezTo>
                    <a:pt x="1304" y="323"/>
                    <a:pt x="1020" y="40"/>
                    <a:pt x="67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34" name="Freeform 203">
              <a:extLst>
                <a:ext uri="{FF2B5EF4-FFF2-40B4-BE49-F238E27FC236}">
                  <a16:creationId xmlns:a16="http://schemas.microsoft.com/office/drawing/2014/main" id="{50B36603-A5D2-4897-97C2-E3FFEC91C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7076" y="2676525"/>
              <a:ext cx="2609850" cy="2609850"/>
            </a:xfrm>
            <a:custGeom>
              <a:avLst/>
              <a:gdLst>
                <a:gd name="T0" fmla="*/ 411 w 822"/>
                <a:gd name="T1" fmla="*/ 822 h 822"/>
                <a:gd name="T2" fmla="*/ 0 w 822"/>
                <a:gd name="T3" fmla="*/ 411 h 822"/>
                <a:gd name="T4" fmla="*/ 411 w 822"/>
                <a:gd name="T5" fmla="*/ 0 h 822"/>
                <a:gd name="T6" fmla="*/ 822 w 822"/>
                <a:gd name="T7" fmla="*/ 411 h 822"/>
                <a:gd name="T8" fmla="*/ 411 w 822"/>
                <a:gd name="T9" fmla="*/ 822 h 822"/>
                <a:gd name="T10" fmla="*/ 411 w 822"/>
                <a:gd name="T11" fmla="*/ 40 h 822"/>
                <a:gd name="T12" fmla="*/ 40 w 822"/>
                <a:gd name="T13" fmla="*/ 411 h 822"/>
                <a:gd name="T14" fmla="*/ 411 w 822"/>
                <a:gd name="T15" fmla="*/ 782 h 822"/>
                <a:gd name="T16" fmla="*/ 782 w 822"/>
                <a:gd name="T17" fmla="*/ 411 h 822"/>
                <a:gd name="T18" fmla="*/ 411 w 822"/>
                <a:gd name="T19" fmla="*/ 4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822">
                  <a:moveTo>
                    <a:pt x="411" y="822"/>
                  </a:moveTo>
                  <a:cubicBezTo>
                    <a:pt x="184" y="822"/>
                    <a:pt x="0" y="638"/>
                    <a:pt x="0" y="411"/>
                  </a:cubicBezTo>
                  <a:cubicBezTo>
                    <a:pt x="0" y="184"/>
                    <a:pt x="184" y="0"/>
                    <a:pt x="411" y="0"/>
                  </a:cubicBezTo>
                  <a:cubicBezTo>
                    <a:pt x="638" y="0"/>
                    <a:pt x="822" y="184"/>
                    <a:pt x="822" y="411"/>
                  </a:cubicBezTo>
                  <a:cubicBezTo>
                    <a:pt x="822" y="638"/>
                    <a:pt x="638" y="822"/>
                    <a:pt x="411" y="822"/>
                  </a:cubicBezTo>
                  <a:close/>
                  <a:moveTo>
                    <a:pt x="411" y="40"/>
                  </a:moveTo>
                  <a:cubicBezTo>
                    <a:pt x="206" y="40"/>
                    <a:pt x="40" y="206"/>
                    <a:pt x="40" y="411"/>
                  </a:cubicBezTo>
                  <a:cubicBezTo>
                    <a:pt x="40" y="616"/>
                    <a:pt x="206" y="782"/>
                    <a:pt x="411" y="782"/>
                  </a:cubicBezTo>
                  <a:cubicBezTo>
                    <a:pt x="616" y="782"/>
                    <a:pt x="782" y="616"/>
                    <a:pt x="782" y="411"/>
                  </a:cubicBezTo>
                  <a:cubicBezTo>
                    <a:pt x="782" y="206"/>
                    <a:pt x="616" y="40"/>
                    <a:pt x="41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35" name="Freeform 204">
              <a:extLst>
                <a:ext uri="{FF2B5EF4-FFF2-40B4-BE49-F238E27FC236}">
                  <a16:creationId xmlns:a16="http://schemas.microsoft.com/office/drawing/2014/main" id="{9EB775B4-5C3A-4A5F-A614-2C1C4666D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151" y="2260600"/>
              <a:ext cx="3441700" cy="3438525"/>
            </a:xfrm>
            <a:custGeom>
              <a:avLst/>
              <a:gdLst>
                <a:gd name="T0" fmla="*/ 542 w 1084"/>
                <a:gd name="T1" fmla="*/ 1083 h 1083"/>
                <a:gd name="T2" fmla="*/ 0 w 1084"/>
                <a:gd name="T3" fmla="*/ 542 h 1083"/>
                <a:gd name="T4" fmla="*/ 542 w 1084"/>
                <a:gd name="T5" fmla="*/ 0 h 1083"/>
                <a:gd name="T6" fmla="*/ 1084 w 1084"/>
                <a:gd name="T7" fmla="*/ 542 h 1083"/>
                <a:gd name="T8" fmla="*/ 542 w 1084"/>
                <a:gd name="T9" fmla="*/ 1083 h 1083"/>
                <a:gd name="T10" fmla="*/ 542 w 1084"/>
                <a:gd name="T11" fmla="*/ 40 h 1083"/>
                <a:gd name="T12" fmla="*/ 40 w 1084"/>
                <a:gd name="T13" fmla="*/ 542 h 1083"/>
                <a:gd name="T14" fmla="*/ 542 w 1084"/>
                <a:gd name="T15" fmla="*/ 1043 h 1083"/>
                <a:gd name="T16" fmla="*/ 1044 w 1084"/>
                <a:gd name="T17" fmla="*/ 542 h 1083"/>
                <a:gd name="T18" fmla="*/ 542 w 1084"/>
                <a:gd name="T19" fmla="*/ 4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4" h="1083">
                  <a:moveTo>
                    <a:pt x="542" y="1083"/>
                  </a:moveTo>
                  <a:cubicBezTo>
                    <a:pt x="243" y="1083"/>
                    <a:pt x="0" y="841"/>
                    <a:pt x="0" y="542"/>
                  </a:cubicBezTo>
                  <a:cubicBezTo>
                    <a:pt x="0" y="243"/>
                    <a:pt x="243" y="0"/>
                    <a:pt x="542" y="0"/>
                  </a:cubicBezTo>
                  <a:cubicBezTo>
                    <a:pt x="841" y="0"/>
                    <a:pt x="1084" y="243"/>
                    <a:pt x="1084" y="542"/>
                  </a:cubicBezTo>
                  <a:cubicBezTo>
                    <a:pt x="1084" y="841"/>
                    <a:pt x="841" y="1083"/>
                    <a:pt x="542" y="1083"/>
                  </a:cubicBezTo>
                  <a:close/>
                  <a:moveTo>
                    <a:pt x="542" y="40"/>
                  </a:moveTo>
                  <a:cubicBezTo>
                    <a:pt x="265" y="40"/>
                    <a:pt x="40" y="265"/>
                    <a:pt x="40" y="542"/>
                  </a:cubicBezTo>
                  <a:cubicBezTo>
                    <a:pt x="40" y="818"/>
                    <a:pt x="265" y="1043"/>
                    <a:pt x="542" y="1043"/>
                  </a:cubicBezTo>
                  <a:cubicBezTo>
                    <a:pt x="819" y="1043"/>
                    <a:pt x="1044" y="818"/>
                    <a:pt x="1044" y="542"/>
                  </a:cubicBezTo>
                  <a:cubicBezTo>
                    <a:pt x="1044" y="265"/>
                    <a:pt x="819" y="40"/>
                    <a:pt x="5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</p:grpSp>
      <p:sp>
        <p:nvSpPr>
          <p:cNvPr id="6" name="Google Shape;84;p16">
            <a:extLst>
              <a:ext uri="{FF2B5EF4-FFF2-40B4-BE49-F238E27FC236}">
                <a16:creationId xmlns:a16="http://schemas.microsoft.com/office/drawing/2014/main" id="{8B2E84FD-F792-974C-A363-521E22C578E6}"/>
              </a:ext>
            </a:extLst>
          </p:cNvPr>
          <p:cNvSpPr txBox="1"/>
          <p:nvPr/>
        </p:nvSpPr>
        <p:spPr>
          <a:xfrm>
            <a:off x="2319338" y="495076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Problem Statement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B266F6-B372-445B-A2F5-DD392973A521}"/>
              </a:ext>
            </a:extLst>
          </p:cNvPr>
          <p:cNvGrpSpPr/>
          <p:nvPr/>
        </p:nvGrpSpPr>
        <p:grpSpPr>
          <a:xfrm>
            <a:off x="3486554" y="1367133"/>
            <a:ext cx="4940474" cy="4730948"/>
            <a:chOff x="3683979" y="1556185"/>
            <a:chExt cx="4545623" cy="435284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5CA264-A338-47AC-90B8-08DEB443F4D4}"/>
                </a:ext>
              </a:extLst>
            </p:cNvPr>
            <p:cNvGrpSpPr/>
            <p:nvPr/>
          </p:nvGrpSpPr>
          <p:grpSpPr>
            <a:xfrm>
              <a:off x="3962401" y="1556185"/>
              <a:ext cx="4267200" cy="4267200"/>
              <a:chOff x="2438401" y="1847850"/>
              <a:chExt cx="4267200" cy="4267200"/>
            </a:xfrm>
          </p:grpSpPr>
          <p:sp>
            <p:nvSpPr>
              <p:cNvPr id="29" name="Freeform 202">
                <a:extLst>
                  <a:ext uri="{FF2B5EF4-FFF2-40B4-BE49-F238E27FC236}">
                    <a16:creationId xmlns:a16="http://schemas.microsoft.com/office/drawing/2014/main" id="{9C9DBB0E-C7C6-4D41-92DA-A4755E138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8401" y="1847850"/>
                <a:ext cx="4267200" cy="4267200"/>
              </a:xfrm>
              <a:custGeom>
                <a:avLst/>
                <a:gdLst>
                  <a:gd name="T0" fmla="*/ 672 w 1344"/>
                  <a:gd name="T1" fmla="*/ 1344 h 1344"/>
                  <a:gd name="T2" fmla="*/ 0 w 1344"/>
                  <a:gd name="T3" fmla="*/ 672 h 1344"/>
                  <a:gd name="T4" fmla="*/ 672 w 1344"/>
                  <a:gd name="T5" fmla="*/ 0 h 1344"/>
                  <a:gd name="T6" fmla="*/ 1344 w 1344"/>
                  <a:gd name="T7" fmla="*/ 672 h 1344"/>
                  <a:gd name="T8" fmla="*/ 672 w 1344"/>
                  <a:gd name="T9" fmla="*/ 1344 h 1344"/>
                  <a:gd name="T10" fmla="*/ 672 w 1344"/>
                  <a:gd name="T11" fmla="*/ 40 h 1344"/>
                  <a:gd name="T12" fmla="*/ 40 w 1344"/>
                  <a:gd name="T13" fmla="*/ 672 h 1344"/>
                  <a:gd name="T14" fmla="*/ 672 w 1344"/>
                  <a:gd name="T15" fmla="*/ 1304 h 1344"/>
                  <a:gd name="T16" fmla="*/ 1304 w 1344"/>
                  <a:gd name="T17" fmla="*/ 672 h 1344"/>
                  <a:gd name="T18" fmla="*/ 672 w 1344"/>
                  <a:gd name="T19" fmla="*/ 4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4" h="1344">
                    <a:moveTo>
                      <a:pt x="672" y="1344"/>
                    </a:moveTo>
                    <a:cubicBezTo>
                      <a:pt x="301" y="1344"/>
                      <a:pt x="0" y="1042"/>
                      <a:pt x="0" y="672"/>
                    </a:cubicBezTo>
                    <a:cubicBezTo>
                      <a:pt x="0" y="301"/>
                      <a:pt x="301" y="0"/>
                      <a:pt x="672" y="0"/>
                    </a:cubicBezTo>
                    <a:cubicBezTo>
                      <a:pt x="1043" y="0"/>
                      <a:pt x="1344" y="301"/>
                      <a:pt x="1344" y="672"/>
                    </a:cubicBezTo>
                    <a:cubicBezTo>
                      <a:pt x="1344" y="1042"/>
                      <a:pt x="1043" y="1344"/>
                      <a:pt x="672" y="1344"/>
                    </a:cubicBezTo>
                    <a:close/>
                    <a:moveTo>
                      <a:pt x="672" y="40"/>
                    </a:moveTo>
                    <a:cubicBezTo>
                      <a:pt x="324" y="40"/>
                      <a:pt x="40" y="323"/>
                      <a:pt x="40" y="672"/>
                    </a:cubicBezTo>
                    <a:cubicBezTo>
                      <a:pt x="40" y="1020"/>
                      <a:pt x="324" y="1304"/>
                      <a:pt x="672" y="1304"/>
                    </a:cubicBezTo>
                    <a:cubicBezTo>
                      <a:pt x="1020" y="1304"/>
                      <a:pt x="1304" y="1020"/>
                      <a:pt x="1304" y="672"/>
                    </a:cubicBezTo>
                    <a:cubicBezTo>
                      <a:pt x="1304" y="323"/>
                      <a:pt x="1020" y="40"/>
                      <a:pt x="672" y="4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0" name="Freeform 203">
                <a:extLst>
                  <a:ext uri="{FF2B5EF4-FFF2-40B4-BE49-F238E27FC236}">
                    <a16:creationId xmlns:a16="http://schemas.microsoft.com/office/drawing/2014/main" id="{F1108B2D-2705-438A-8038-46B26BD8DE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6" y="2676525"/>
                <a:ext cx="2609850" cy="2609850"/>
              </a:xfrm>
              <a:custGeom>
                <a:avLst/>
                <a:gdLst>
                  <a:gd name="T0" fmla="*/ 411 w 822"/>
                  <a:gd name="T1" fmla="*/ 822 h 822"/>
                  <a:gd name="T2" fmla="*/ 0 w 822"/>
                  <a:gd name="T3" fmla="*/ 411 h 822"/>
                  <a:gd name="T4" fmla="*/ 411 w 822"/>
                  <a:gd name="T5" fmla="*/ 0 h 822"/>
                  <a:gd name="T6" fmla="*/ 822 w 822"/>
                  <a:gd name="T7" fmla="*/ 411 h 822"/>
                  <a:gd name="T8" fmla="*/ 411 w 822"/>
                  <a:gd name="T9" fmla="*/ 822 h 822"/>
                  <a:gd name="T10" fmla="*/ 411 w 822"/>
                  <a:gd name="T11" fmla="*/ 40 h 822"/>
                  <a:gd name="T12" fmla="*/ 40 w 822"/>
                  <a:gd name="T13" fmla="*/ 411 h 822"/>
                  <a:gd name="T14" fmla="*/ 411 w 822"/>
                  <a:gd name="T15" fmla="*/ 782 h 822"/>
                  <a:gd name="T16" fmla="*/ 782 w 822"/>
                  <a:gd name="T17" fmla="*/ 411 h 822"/>
                  <a:gd name="T18" fmla="*/ 411 w 822"/>
                  <a:gd name="T19" fmla="*/ 4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2" h="822">
                    <a:moveTo>
                      <a:pt x="411" y="822"/>
                    </a:moveTo>
                    <a:cubicBezTo>
                      <a:pt x="184" y="822"/>
                      <a:pt x="0" y="638"/>
                      <a:pt x="0" y="411"/>
                    </a:cubicBezTo>
                    <a:cubicBezTo>
                      <a:pt x="0" y="184"/>
                      <a:pt x="184" y="0"/>
                      <a:pt x="411" y="0"/>
                    </a:cubicBezTo>
                    <a:cubicBezTo>
                      <a:pt x="638" y="0"/>
                      <a:pt x="822" y="184"/>
                      <a:pt x="822" y="411"/>
                    </a:cubicBezTo>
                    <a:cubicBezTo>
                      <a:pt x="822" y="638"/>
                      <a:pt x="638" y="822"/>
                      <a:pt x="411" y="822"/>
                    </a:cubicBezTo>
                    <a:close/>
                    <a:moveTo>
                      <a:pt x="411" y="40"/>
                    </a:moveTo>
                    <a:cubicBezTo>
                      <a:pt x="206" y="40"/>
                      <a:pt x="40" y="206"/>
                      <a:pt x="40" y="411"/>
                    </a:cubicBezTo>
                    <a:cubicBezTo>
                      <a:pt x="40" y="616"/>
                      <a:pt x="206" y="782"/>
                      <a:pt x="411" y="782"/>
                    </a:cubicBezTo>
                    <a:cubicBezTo>
                      <a:pt x="616" y="782"/>
                      <a:pt x="782" y="616"/>
                      <a:pt x="782" y="411"/>
                    </a:cubicBezTo>
                    <a:cubicBezTo>
                      <a:pt x="782" y="206"/>
                      <a:pt x="616" y="40"/>
                      <a:pt x="411" y="4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1" name="Freeform 204">
                <a:extLst>
                  <a:ext uri="{FF2B5EF4-FFF2-40B4-BE49-F238E27FC236}">
                    <a16:creationId xmlns:a16="http://schemas.microsoft.com/office/drawing/2014/main" id="{FB012DA4-DC1D-4279-A483-F090BD4ECE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1151" y="2260600"/>
                <a:ext cx="3441700" cy="3438525"/>
              </a:xfrm>
              <a:custGeom>
                <a:avLst/>
                <a:gdLst>
                  <a:gd name="T0" fmla="*/ 542 w 1084"/>
                  <a:gd name="T1" fmla="*/ 1083 h 1083"/>
                  <a:gd name="T2" fmla="*/ 0 w 1084"/>
                  <a:gd name="T3" fmla="*/ 542 h 1083"/>
                  <a:gd name="T4" fmla="*/ 542 w 1084"/>
                  <a:gd name="T5" fmla="*/ 0 h 1083"/>
                  <a:gd name="T6" fmla="*/ 1084 w 1084"/>
                  <a:gd name="T7" fmla="*/ 542 h 1083"/>
                  <a:gd name="T8" fmla="*/ 542 w 1084"/>
                  <a:gd name="T9" fmla="*/ 1083 h 1083"/>
                  <a:gd name="T10" fmla="*/ 542 w 1084"/>
                  <a:gd name="T11" fmla="*/ 40 h 1083"/>
                  <a:gd name="T12" fmla="*/ 40 w 1084"/>
                  <a:gd name="T13" fmla="*/ 542 h 1083"/>
                  <a:gd name="T14" fmla="*/ 542 w 1084"/>
                  <a:gd name="T15" fmla="*/ 1043 h 1083"/>
                  <a:gd name="T16" fmla="*/ 1044 w 1084"/>
                  <a:gd name="T17" fmla="*/ 542 h 1083"/>
                  <a:gd name="T18" fmla="*/ 542 w 1084"/>
                  <a:gd name="T19" fmla="*/ 4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4" h="1083">
                    <a:moveTo>
                      <a:pt x="542" y="1083"/>
                    </a:moveTo>
                    <a:cubicBezTo>
                      <a:pt x="243" y="1083"/>
                      <a:pt x="0" y="841"/>
                      <a:pt x="0" y="542"/>
                    </a:cubicBezTo>
                    <a:cubicBezTo>
                      <a:pt x="0" y="243"/>
                      <a:pt x="243" y="0"/>
                      <a:pt x="542" y="0"/>
                    </a:cubicBezTo>
                    <a:cubicBezTo>
                      <a:pt x="841" y="0"/>
                      <a:pt x="1084" y="243"/>
                      <a:pt x="1084" y="542"/>
                    </a:cubicBezTo>
                    <a:cubicBezTo>
                      <a:pt x="1084" y="841"/>
                      <a:pt x="841" y="1083"/>
                      <a:pt x="542" y="1083"/>
                    </a:cubicBezTo>
                    <a:close/>
                    <a:moveTo>
                      <a:pt x="542" y="40"/>
                    </a:moveTo>
                    <a:cubicBezTo>
                      <a:pt x="265" y="40"/>
                      <a:pt x="40" y="265"/>
                      <a:pt x="40" y="542"/>
                    </a:cubicBezTo>
                    <a:cubicBezTo>
                      <a:pt x="40" y="818"/>
                      <a:pt x="265" y="1043"/>
                      <a:pt x="542" y="1043"/>
                    </a:cubicBezTo>
                    <a:cubicBezTo>
                      <a:pt x="819" y="1043"/>
                      <a:pt x="1044" y="818"/>
                      <a:pt x="1044" y="542"/>
                    </a:cubicBezTo>
                    <a:cubicBezTo>
                      <a:pt x="1044" y="265"/>
                      <a:pt x="819" y="40"/>
                      <a:pt x="542" y="4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1DFA70-B49B-4F24-9F7F-65B5FAC9FD2B}"/>
                </a:ext>
              </a:extLst>
            </p:cNvPr>
            <p:cNvGrpSpPr/>
            <p:nvPr/>
          </p:nvGrpSpPr>
          <p:grpSpPr>
            <a:xfrm>
              <a:off x="3683979" y="1678790"/>
              <a:ext cx="4545623" cy="4230239"/>
              <a:chOff x="2540977" y="2136652"/>
              <a:chExt cx="3648876" cy="339571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C692A90-0290-4C6D-8763-7098D5144036}"/>
                  </a:ext>
                </a:extLst>
              </p:cNvPr>
              <p:cNvGrpSpPr/>
              <p:nvPr/>
            </p:nvGrpSpPr>
            <p:grpSpPr>
              <a:xfrm>
                <a:off x="2540977" y="2549106"/>
                <a:ext cx="2182022" cy="2182018"/>
                <a:chOff x="953424" y="1486519"/>
                <a:chExt cx="2228412" cy="2228408"/>
              </a:xfrm>
            </p:grpSpPr>
            <p:sp>
              <p:nvSpPr>
                <p:cNvPr id="27" name="Freeform 42">
                  <a:extLst>
                    <a:ext uri="{FF2B5EF4-FFF2-40B4-BE49-F238E27FC236}">
                      <a16:creationId xmlns:a16="http://schemas.microsoft.com/office/drawing/2014/main" id="{3446CB0E-6983-4AE0-8C48-3FAD8025093A}"/>
                    </a:ext>
                  </a:extLst>
                </p:cNvPr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7361" tIns="411480" rIns="267361" bIns="327566" numCol="1" spcCol="1270" anchor="ctr" anchorCtr="0">
                  <a:noAutofit/>
                </a:bodyPr>
                <a:lstStyle/>
                <a:p>
                  <a:pPr algn="ctr" defTabSz="10001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25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FBF9CBC-BEF9-43CF-94D9-80A4753E64F7}"/>
                    </a:ext>
                  </a:extLst>
                </p:cNvPr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AAA07A3-D001-4287-BFD4-B56F25FB2E78}"/>
                  </a:ext>
                </a:extLst>
              </p:cNvPr>
              <p:cNvGrpSpPr/>
              <p:nvPr/>
            </p:nvGrpSpPr>
            <p:grpSpPr>
              <a:xfrm>
                <a:off x="4335865" y="3678378"/>
                <a:ext cx="1853988" cy="1853984"/>
                <a:chOff x="953424" y="1486519"/>
                <a:chExt cx="2228412" cy="2228408"/>
              </a:xfrm>
            </p:grpSpPr>
            <p:sp>
              <p:nvSpPr>
                <p:cNvPr id="25" name="Freeform 65">
                  <a:extLst>
                    <a:ext uri="{FF2B5EF4-FFF2-40B4-BE49-F238E27FC236}">
                      <a16:creationId xmlns:a16="http://schemas.microsoft.com/office/drawing/2014/main" id="{2FA5A5EB-7BD7-4CA3-BF28-FA20C7109F15}"/>
                    </a:ext>
                  </a:extLst>
                </p:cNvPr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7361" tIns="411480" rIns="267361" bIns="327566" numCol="1" spcCol="1270" anchor="ctr" anchorCtr="0">
                  <a:noAutofit/>
                </a:bodyPr>
                <a:lstStyle/>
                <a:p>
                  <a:pPr algn="ctr" defTabSz="10001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25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177E5EF-8BEE-4CB5-B754-438827653E79}"/>
                    </a:ext>
                  </a:extLst>
                </p:cNvPr>
                <p:cNvSpPr/>
                <p:nvPr/>
              </p:nvSpPr>
              <p:spPr>
                <a:xfrm>
                  <a:off x="1335155" y="1868251"/>
                  <a:ext cx="1464952" cy="1464946"/>
                </a:xfrm>
                <a:prstGeom prst="ellipse">
                  <a:avLst/>
                </a:prstGeom>
                <a:solidFill>
                  <a:schemeClr val="accent3"/>
                </a:solidFill>
                <a:ln w="571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B6B4E27-B72D-4DC0-B64B-9713F501B7CF}"/>
                  </a:ext>
                </a:extLst>
              </p:cNvPr>
              <p:cNvGrpSpPr/>
              <p:nvPr/>
            </p:nvGrpSpPr>
            <p:grpSpPr>
              <a:xfrm>
                <a:off x="4360227" y="2136652"/>
                <a:ext cx="1384039" cy="1384036"/>
                <a:chOff x="953424" y="1486519"/>
                <a:chExt cx="2228412" cy="2228408"/>
              </a:xfrm>
              <a:solidFill>
                <a:schemeClr val="accent2"/>
              </a:solidFill>
            </p:grpSpPr>
            <p:sp>
              <p:nvSpPr>
                <p:cNvPr id="23" name="Freeform 68">
                  <a:extLst>
                    <a:ext uri="{FF2B5EF4-FFF2-40B4-BE49-F238E27FC236}">
                      <a16:creationId xmlns:a16="http://schemas.microsoft.com/office/drawing/2014/main" id="{119A67C6-1796-4A5E-A898-9876100D9627}"/>
                    </a:ext>
                  </a:extLst>
                </p:cNvPr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CEA43A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7361" tIns="411480" rIns="267361" bIns="327566" numCol="1" spcCol="1270" anchor="ctr" anchorCtr="0">
                  <a:noAutofit/>
                </a:bodyPr>
                <a:lstStyle/>
                <a:p>
                  <a:pPr algn="ctr" defTabSz="10001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25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C34DD70-26DE-44CE-A31B-4FE63054F78B}"/>
                    </a:ext>
                  </a:extLst>
                </p:cNvPr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rgbClr val="CEA43A"/>
                </a:solidFill>
                <a:ln w="571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0EBE86-0D9D-4715-8377-029F64C2AC80}"/>
                </a:ext>
              </a:extLst>
            </p:cNvPr>
            <p:cNvSpPr txBox="1">
              <a:spLocks/>
            </p:cNvSpPr>
            <p:nvPr/>
          </p:nvSpPr>
          <p:spPr>
            <a:xfrm>
              <a:off x="4365054" y="3411409"/>
              <a:ext cx="1338985" cy="226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-30" dirty="0">
                  <a:latin typeface="Fira Sans Book" panose="020B0503050000020004"/>
                </a:rPr>
                <a:t>One Problem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CDE6C3-E1B0-4CE0-B1ED-74104A16396D}"/>
                </a:ext>
              </a:extLst>
            </p:cNvPr>
            <p:cNvSpPr txBox="1">
              <a:spLocks/>
            </p:cNvSpPr>
            <p:nvPr/>
          </p:nvSpPr>
          <p:spPr>
            <a:xfrm>
              <a:off x="6138864" y="2433011"/>
              <a:ext cx="1338985" cy="226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-30" dirty="0">
                  <a:latin typeface="Fira Sans Book" panose="020B0503050000020004"/>
                </a:rPr>
                <a:t>Quantified</a:t>
              </a:r>
              <a:r>
                <a:rPr lang="en-US" sz="1600" b="1" spc="-30" dirty="0"/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BC88DE-F024-4767-BDF9-8AA33DB9CD34}"/>
                </a:ext>
              </a:extLst>
            </p:cNvPr>
            <p:cNvSpPr txBox="1">
              <a:spLocks/>
            </p:cNvSpPr>
            <p:nvPr/>
          </p:nvSpPr>
          <p:spPr>
            <a:xfrm>
              <a:off x="6435870" y="4651898"/>
              <a:ext cx="1338985" cy="226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-30" dirty="0">
                  <a:latin typeface="Fira Sans Book" panose="020B0503050000020004"/>
                </a:rPr>
                <a:t>Validated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BD1C2D5-912A-4ECE-9BC2-C63ACB33E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80C4A5A3-1C07-43C7-8FFE-1DEDF2DB8C42}"/>
              </a:ext>
            </a:extLst>
          </p:cNvPr>
          <p:cNvSpPr txBox="1">
            <a:spLocks noChangeArrowheads="1"/>
          </p:cNvSpPr>
          <p:nvPr/>
        </p:nvSpPr>
        <p:spPr>
          <a:xfrm>
            <a:off x="1366154" y="2597306"/>
            <a:ext cx="9242788" cy="315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2"/>
                </a:solidFill>
                <a:latin typeface="Klinic Slab Medium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Fira Sans Book" panose="020B05030500000200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Fira Sans Book" panose="020B05030500000200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Fira Sans Book" panose="020B05030500000200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Fira Sans Book" panose="020B050305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According to the CDC, Cardiovascular disease (CVD) is the number one killer in the US and its costs are expected to exceed $1.3 trillion by 2030. </a:t>
            </a:r>
          </a:p>
          <a:p>
            <a:pPr>
              <a:lnSpc>
                <a:spcPts val="2400"/>
              </a:lnSpc>
            </a:pP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CVD affects more than 75M people every year in the US. </a:t>
            </a:r>
          </a:p>
          <a:p>
            <a:pPr>
              <a:lnSpc>
                <a:spcPts val="2400"/>
              </a:lnSpc>
            </a:pPr>
            <a:endParaRPr lang="en-US" sz="2400" dirty="0">
              <a:solidFill>
                <a:schemeClr val="tx1"/>
              </a:solidFill>
              <a:latin typeface="Acumin Pro" panose="020B05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400" u="sng" dirty="0">
                <a:solidFill>
                  <a:schemeClr val="tx1"/>
                </a:solidFill>
                <a:latin typeface="Acumin Pro" panose="020B0504020202020204" pitchFamily="34" charset="0"/>
              </a:rPr>
              <a:t>But more than 50% receive the wrong diagnosis.</a:t>
            </a:r>
            <a:endParaRPr lang="en-US" sz="1600" dirty="0">
              <a:solidFill>
                <a:schemeClr val="tx1"/>
              </a:solidFill>
              <a:latin typeface="Acumin Pro" panose="020B05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75761D-C961-49BA-93B6-FDB5A0E9EAFF}"/>
              </a:ext>
            </a:extLst>
          </p:cNvPr>
          <p:cNvSpPr txBox="1"/>
          <p:nvPr/>
        </p:nvSpPr>
        <p:spPr>
          <a:xfrm>
            <a:off x="5987548" y="1155545"/>
            <a:ext cx="5504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latin typeface="Fira Sans Book" panose="020B0503050000020004"/>
              </a:rPr>
              <a:t>Cordian</a:t>
            </a:r>
            <a:endParaRPr lang="en-US" sz="2800" b="1" dirty="0">
              <a:latin typeface="Fira Sans Book" panose="020B0503050000020004"/>
            </a:endParaRPr>
          </a:p>
          <a:p>
            <a:pPr algn="r"/>
            <a:r>
              <a:rPr lang="en-US" sz="1400" dirty="0">
                <a:latin typeface="Fira Sans Book" panose="020B0503050000020004"/>
              </a:rPr>
              <a:t>Cardiac Diagnostic Image Analysis: The facts about your heart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248FC4-6DF0-43BD-B809-42F8369D9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4" name="Google Shape;84;p16">
            <a:extLst>
              <a:ext uri="{FF2B5EF4-FFF2-40B4-BE49-F238E27FC236}">
                <a16:creationId xmlns:a16="http://schemas.microsoft.com/office/drawing/2014/main" id="{3892C598-82D9-463A-A9E0-D76DE8D41865}"/>
              </a:ext>
            </a:extLst>
          </p:cNvPr>
          <p:cNvSpPr txBox="1"/>
          <p:nvPr/>
        </p:nvSpPr>
        <p:spPr>
          <a:xfrm>
            <a:off x="2319338" y="495076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Problem Statement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76113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DCBE2F-491C-49FF-AB18-0B6572343AA8}"/>
              </a:ext>
            </a:extLst>
          </p:cNvPr>
          <p:cNvGrpSpPr/>
          <p:nvPr/>
        </p:nvGrpSpPr>
        <p:grpSpPr>
          <a:xfrm>
            <a:off x="7347857" y="1341998"/>
            <a:ext cx="3886200" cy="3610838"/>
            <a:chOff x="3486554" y="1367133"/>
            <a:chExt cx="4987059" cy="473094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20FEB9-4077-4910-A54B-D2F628008D4E}"/>
                </a:ext>
              </a:extLst>
            </p:cNvPr>
            <p:cNvGrpSpPr/>
            <p:nvPr/>
          </p:nvGrpSpPr>
          <p:grpSpPr>
            <a:xfrm>
              <a:off x="3835747" y="1412659"/>
              <a:ext cx="4637866" cy="4637865"/>
              <a:chOff x="2438401" y="1847850"/>
              <a:chExt cx="4267200" cy="4267200"/>
            </a:xfrm>
            <a:solidFill>
              <a:schemeClr val="bg2">
                <a:lumMod val="25000"/>
              </a:schemeClr>
            </a:solidFill>
          </p:grpSpPr>
          <p:sp>
            <p:nvSpPr>
              <p:cNvPr id="33" name="Freeform 202">
                <a:extLst>
                  <a:ext uri="{FF2B5EF4-FFF2-40B4-BE49-F238E27FC236}">
                    <a16:creationId xmlns:a16="http://schemas.microsoft.com/office/drawing/2014/main" id="{6CCB3279-D83E-4B42-8CC5-28F429DC0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8401" y="1847850"/>
                <a:ext cx="4267200" cy="4267200"/>
              </a:xfrm>
              <a:custGeom>
                <a:avLst/>
                <a:gdLst>
                  <a:gd name="T0" fmla="*/ 672 w 1344"/>
                  <a:gd name="T1" fmla="*/ 1344 h 1344"/>
                  <a:gd name="T2" fmla="*/ 0 w 1344"/>
                  <a:gd name="T3" fmla="*/ 672 h 1344"/>
                  <a:gd name="T4" fmla="*/ 672 w 1344"/>
                  <a:gd name="T5" fmla="*/ 0 h 1344"/>
                  <a:gd name="T6" fmla="*/ 1344 w 1344"/>
                  <a:gd name="T7" fmla="*/ 672 h 1344"/>
                  <a:gd name="T8" fmla="*/ 672 w 1344"/>
                  <a:gd name="T9" fmla="*/ 1344 h 1344"/>
                  <a:gd name="T10" fmla="*/ 672 w 1344"/>
                  <a:gd name="T11" fmla="*/ 40 h 1344"/>
                  <a:gd name="T12" fmla="*/ 40 w 1344"/>
                  <a:gd name="T13" fmla="*/ 672 h 1344"/>
                  <a:gd name="T14" fmla="*/ 672 w 1344"/>
                  <a:gd name="T15" fmla="*/ 1304 h 1344"/>
                  <a:gd name="T16" fmla="*/ 1304 w 1344"/>
                  <a:gd name="T17" fmla="*/ 672 h 1344"/>
                  <a:gd name="T18" fmla="*/ 672 w 1344"/>
                  <a:gd name="T19" fmla="*/ 4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4" h="1344">
                    <a:moveTo>
                      <a:pt x="672" y="1344"/>
                    </a:moveTo>
                    <a:cubicBezTo>
                      <a:pt x="301" y="1344"/>
                      <a:pt x="0" y="1042"/>
                      <a:pt x="0" y="672"/>
                    </a:cubicBezTo>
                    <a:cubicBezTo>
                      <a:pt x="0" y="301"/>
                      <a:pt x="301" y="0"/>
                      <a:pt x="672" y="0"/>
                    </a:cubicBezTo>
                    <a:cubicBezTo>
                      <a:pt x="1043" y="0"/>
                      <a:pt x="1344" y="301"/>
                      <a:pt x="1344" y="672"/>
                    </a:cubicBezTo>
                    <a:cubicBezTo>
                      <a:pt x="1344" y="1042"/>
                      <a:pt x="1043" y="1344"/>
                      <a:pt x="672" y="1344"/>
                    </a:cubicBezTo>
                    <a:close/>
                    <a:moveTo>
                      <a:pt x="672" y="40"/>
                    </a:moveTo>
                    <a:cubicBezTo>
                      <a:pt x="324" y="40"/>
                      <a:pt x="40" y="323"/>
                      <a:pt x="40" y="672"/>
                    </a:cubicBezTo>
                    <a:cubicBezTo>
                      <a:pt x="40" y="1020"/>
                      <a:pt x="324" y="1304"/>
                      <a:pt x="672" y="1304"/>
                    </a:cubicBezTo>
                    <a:cubicBezTo>
                      <a:pt x="1020" y="1304"/>
                      <a:pt x="1304" y="1020"/>
                      <a:pt x="1304" y="672"/>
                    </a:cubicBezTo>
                    <a:cubicBezTo>
                      <a:pt x="1304" y="323"/>
                      <a:pt x="1020" y="40"/>
                      <a:pt x="672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4" name="Freeform 203">
                <a:extLst>
                  <a:ext uri="{FF2B5EF4-FFF2-40B4-BE49-F238E27FC236}">
                    <a16:creationId xmlns:a16="http://schemas.microsoft.com/office/drawing/2014/main" id="{50B36603-A5D2-4897-97C2-E3FFEC91CB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6" y="2676525"/>
                <a:ext cx="2609850" cy="2609850"/>
              </a:xfrm>
              <a:custGeom>
                <a:avLst/>
                <a:gdLst>
                  <a:gd name="T0" fmla="*/ 411 w 822"/>
                  <a:gd name="T1" fmla="*/ 822 h 822"/>
                  <a:gd name="T2" fmla="*/ 0 w 822"/>
                  <a:gd name="T3" fmla="*/ 411 h 822"/>
                  <a:gd name="T4" fmla="*/ 411 w 822"/>
                  <a:gd name="T5" fmla="*/ 0 h 822"/>
                  <a:gd name="T6" fmla="*/ 822 w 822"/>
                  <a:gd name="T7" fmla="*/ 411 h 822"/>
                  <a:gd name="T8" fmla="*/ 411 w 822"/>
                  <a:gd name="T9" fmla="*/ 822 h 822"/>
                  <a:gd name="T10" fmla="*/ 411 w 822"/>
                  <a:gd name="T11" fmla="*/ 40 h 822"/>
                  <a:gd name="T12" fmla="*/ 40 w 822"/>
                  <a:gd name="T13" fmla="*/ 411 h 822"/>
                  <a:gd name="T14" fmla="*/ 411 w 822"/>
                  <a:gd name="T15" fmla="*/ 782 h 822"/>
                  <a:gd name="T16" fmla="*/ 782 w 822"/>
                  <a:gd name="T17" fmla="*/ 411 h 822"/>
                  <a:gd name="T18" fmla="*/ 411 w 822"/>
                  <a:gd name="T19" fmla="*/ 4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2" h="822">
                    <a:moveTo>
                      <a:pt x="411" y="822"/>
                    </a:moveTo>
                    <a:cubicBezTo>
                      <a:pt x="184" y="822"/>
                      <a:pt x="0" y="638"/>
                      <a:pt x="0" y="411"/>
                    </a:cubicBezTo>
                    <a:cubicBezTo>
                      <a:pt x="0" y="184"/>
                      <a:pt x="184" y="0"/>
                      <a:pt x="411" y="0"/>
                    </a:cubicBezTo>
                    <a:cubicBezTo>
                      <a:pt x="638" y="0"/>
                      <a:pt x="822" y="184"/>
                      <a:pt x="822" y="411"/>
                    </a:cubicBezTo>
                    <a:cubicBezTo>
                      <a:pt x="822" y="638"/>
                      <a:pt x="638" y="822"/>
                      <a:pt x="411" y="822"/>
                    </a:cubicBezTo>
                    <a:close/>
                    <a:moveTo>
                      <a:pt x="411" y="40"/>
                    </a:moveTo>
                    <a:cubicBezTo>
                      <a:pt x="206" y="40"/>
                      <a:pt x="40" y="206"/>
                      <a:pt x="40" y="411"/>
                    </a:cubicBezTo>
                    <a:cubicBezTo>
                      <a:pt x="40" y="616"/>
                      <a:pt x="206" y="782"/>
                      <a:pt x="411" y="782"/>
                    </a:cubicBezTo>
                    <a:cubicBezTo>
                      <a:pt x="616" y="782"/>
                      <a:pt x="782" y="616"/>
                      <a:pt x="782" y="411"/>
                    </a:cubicBezTo>
                    <a:cubicBezTo>
                      <a:pt x="782" y="206"/>
                      <a:pt x="616" y="40"/>
                      <a:pt x="411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5" name="Freeform 204">
                <a:extLst>
                  <a:ext uri="{FF2B5EF4-FFF2-40B4-BE49-F238E27FC236}">
                    <a16:creationId xmlns:a16="http://schemas.microsoft.com/office/drawing/2014/main" id="{9EB775B4-5C3A-4A5F-A614-2C1C4666D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1151" y="2260600"/>
                <a:ext cx="3441700" cy="3438525"/>
              </a:xfrm>
              <a:custGeom>
                <a:avLst/>
                <a:gdLst>
                  <a:gd name="T0" fmla="*/ 542 w 1084"/>
                  <a:gd name="T1" fmla="*/ 1083 h 1083"/>
                  <a:gd name="T2" fmla="*/ 0 w 1084"/>
                  <a:gd name="T3" fmla="*/ 542 h 1083"/>
                  <a:gd name="T4" fmla="*/ 542 w 1084"/>
                  <a:gd name="T5" fmla="*/ 0 h 1083"/>
                  <a:gd name="T6" fmla="*/ 1084 w 1084"/>
                  <a:gd name="T7" fmla="*/ 542 h 1083"/>
                  <a:gd name="T8" fmla="*/ 542 w 1084"/>
                  <a:gd name="T9" fmla="*/ 1083 h 1083"/>
                  <a:gd name="T10" fmla="*/ 542 w 1084"/>
                  <a:gd name="T11" fmla="*/ 40 h 1083"/>
                  <a:gd name="T12" fmla="*/ 40 w 1084"/>
                  <a:gd name="T13" fmla="*/ 542 h 1083"/>
                  <a:gd name="T14" fmla="*/ 542 w 1084"/>
                  <a:gd name="T15" fmla="*/ 1043 h 1083"/>
                  <a:gd name="T16" fmla="*/ 1044 w 1084"/>
                  <a:gd name="T17" fmla="*/ 542 h 1083"/>
                  <a:gd name="T18" fmla="*/ 542 w 1084"/>
                  <a:gd name="T19" fmla="*/ 4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4" h="1083">
                    <a:moveTo>
                      <a:pt x="542" y="1083"/>
                    </a:moveTo>
                    <a:cubicBezTo>
                      <a:pt x="243" y="1083"/>
                      <a:pt x="0" y="841"/>
                      <a:pt x="0" y="542"/>
                    </a:cubicBezTo>
                    <a:cubicBezTo>
                      <a:pt x="0" y="243"/>
                      <a:pt x="243" y="0"/>
                      <a:pt x="542" y="0"/>
                    </a:cubicBezTo>
                    <a:cubicBezTo>
                      <a:pt x="841" y="0"/>
                      <a:pt x="1084" y="243"/>
                      <a:pt x="1084" y="542"/>
                    </a:cubicBezTo>
                    <a:cubicBezTo>
                      <a:pt x="1084" y="841"/>
                      <a:pt x="841" y="1083"/>
                      <a:pt x="542" y="1083"/>
                    </a:cubicBezTo>
                    <a:close/>
                    <a:moveTo>
                      <a:pt x="542" y="40"/>
                    </a:moveTo>
                    <a:cubicBezTo>
                      <a:pt x="265" y="40"/>
                      <a:pt x="40" y="265"/>
                      <a:pt x="40" y="542"/>
                    </a:cubicBezTo>
                    <a:cubicBezTo>
                      <a:pt x="40" y="818"/>
                      <a:pt x="265" y="1043"/>
                      <a:pt x="542" y="1043"/>
                    </a:cubicBezTo>
                    <a:cubicBezTo>
                      <a:pt x="819" y="1043"/>
                      <a:pt x="1044" y="818"/>
                      <a:pt x="1044" y="542"/>
                    </a:cubicBezTo>
                    <a:cubicBezTo>
                      <a:pt x="1044" y="265"/>
                      <a:pt x="819" y="40"/>
                      <a:pt x="542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B266F6-B372-445B-A2F5-DD392973A521}"/>
                </a:ext>
              </a:extLst>
            </p:cNvPr>
            <p:cNvGrpSpPr/>
            <p:nvPr/>
          </p:nvGrpSpPr>
          <p:grpSpPr>
            <a:xfrm>
              <a:off x="3486554" y="1367133"/>
              <a:ext cx="4940474" cy="4730948"/>
              <a:chOff x="3683979" y="1556185"/>
              <a:chExt cx="4545623" cy="435284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05CA264-A338-47AC-90B8-08DEB443F4D4}"/>
                  </a:ext>
                </a:extLst>
              </p:cNvPr>
              <p:cNvGrpSpPr/>
              <p:nvPr/>
            </p:nvGrpSpPr>
            <p:grpSpPr>
              <a:xfrm>
                <a:off x="3962401" y="1556185"/>
                <a:ext cx="4267200" cy="4267200"/>
                <a:chOff x="2438401" y="1847850"/>
                <a:chExt cx="4267200" cy="4267200"/>
              </a:xfrm>
            </p:grpSpPr>
            <p:sp>
              <p:nvSpPr>
                <p:cNvPr id="29" name="Freeform 202">
                  <a:extLst>
                    <a:ext uri="{FF2B5EF4-FFF2-40B4-BE49-F238E27FC236}">
                      <a16:creationId xmlns:a16="http://schemas.microsoft.com/office/drawing/2014/main" id="{9C9DBB0E-C7C6-4D41-92DA-A4755E1382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401" y="1847850"/>
                  <a:ext cx="4267200" cy="4267200"/>
                </a:xfrm>
                <a:custGeom>
                  <a:avLst/>
                  <a:gdLst>
                    <a:gd name="T0" fmla="*/ 672 w 1344"/>
                    <a:gd name="T1" fmla="*/ 1344 h 1344"/>
                    <a:gd name="T2" fmla="*/ 0 w 1344"/>
                    <a:gd name="T3" fmla="*/ 672 h 1344"/>
                    <a:gd name="T4" fmla="*/ 672 w 1344"/>
                    <a:gd name="T5" fmla="*/ 0 h 1344"/>
                    <a:gd name="T6" fmla="*/ 1344 w 1344"/>
                    <a:gd name="T7" fmla="*/ 672 h 1344"/>
                    <a:gd name="T8" fmla="*/ 672 w 1344"/>
                    <a:gd name="T9" fmla="*/ 1344 h 1344"/>
                    <a:gd name="T10" fmla="*/ 672 w 1344"/>
                    <a:gd name="T11" fmla="*/ 40 h 1344"/>
                    <a:gd name="T12" fmla="*/ 40 w 1344"/>
                    <a:gd name="T13" fmla="*/ 672 h 1344"/>
                    <a:gd name="T14" fmla="*/ 672 w 1344"/>
                    <a:gd name="T15" fmla="*/ 1304 h 1344"/>
                    <a:gd name="T16" fmla="*/ 1304 w 1344"/>
                    <a:gd name="T17" fmla="*/ 672 h 1344"/>
                    <a:gd name="T18" fmla="*/ 672 w 1344"/>
                    <a:gd name="T19" fmla="*/ 4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44" h="1344">
                      <a:moveTo>
                        <a:pt x="672" y="1344"/>
                      </a:moveTo>
                      <a:cubicBezTo>
                        <a:pt x="301" y="1344"/>
                        <a:pt x="0" y="1042"/>
                        <a:pt x="0" y="672"/>
                      </a:cubicBezTo>
                      <a:cubicBezTo>
                        <a:pt x="0" y="301"/>
                        <a:pt x="301" y="0"/>
                        <a:pt x="672" y="0"/>
                      </a:cubicBezTo>
                      <a:cubicBezTo>
                        <a:pt x="1043" y="0"/>
                        <a:pt x="1344" y="301"/>
                        <a:pt x="1344" y="672"/>
                      </a:cubicBezTo>
                      <a:cubicBezTo>
                        <a:pt x="1344" y="1042"/>
                        <a:pt x="1043" y="1344"/>
                        <a:pt x="672" y="1344"/>
                      </a:cubicBezTo>
                      <a:close/>
                      <a:moveTo>
                        <a:pt x="672" y="40"/>
                      </a:moveTo>
                      <a:cubicBezTo>
                        <a:pt x="324" y="40"/>
                        <a:pt x="40" y="323"/>
                        <a:pt x="40" y="672"/>
                      </a:cubicBezTo>
                      <a:cubicBezTo>
                        <a:pt x="40" y="1020"/>
                        <a:pt x="324" y="1304"/>
                        <a:pt x="672" y="1304"/>
                      </a:cubicBezTo>
                      <a:cubicBezTo>
                        <a:pt x="1020" y="1304"/>
                        <a:pt x="1304" y="1020"/>
                        <a:pt x="1304" y="672"/>
                      </a:cubicBezTo>
                      <a:cubicBezTo>
                        <a:pt x="1304" y="323"/>
                        <a:pt x="1020" y="40"/>
                        <a:pt x="672" y="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pc="-30"/>
                </a:p>
              </p:txBody>
            </p:sp>
            <p:sp>
              <p:nvSpPr>
                <p:cNvPr id="30" name="Freeform 203">
                  <a:extLst>
                    <a:ext uri="{FF2B5EF4-FFF2-40B4-BE49-F238E27FC236}">
                      <a16:creationId xmlns:a16="http://schemas.microsoft.com/office/drawing/2014/main" id="{F1108B2D-2705-438A-8038-46B26BD8DE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67076" y="2676525"/>
                  <a:ext cx="2609850" cy="2609850"/>
                </a:xfrm>
                <a:custGeom>
                  <a:avLst/>
                  <a:gdLst>
                    <a:gd name="T0" fmla="*/ 411 w 822"/>
                    <a:gd name="T1" fmla="*/ 822 h 822"/>
                    <a:gd name="T2" fmla="*/ 0 w 822"/>
                    <a:gd name="T3" fmla="*/ 411 h 822"/>
                    <a:gd name="T4" fmla="*/ 411 w 822"/>
                    <a:gd name="T5" fmla="*/ 0 h 822"/>
                    <a:gd name="T6" fmla="*/ 822 w 822"/>
                    <a:gd name="T7" fmla="*/ 411 h 822"/>
                    <a:gd name="T8" fmla="*/ 411 w 822"/>
                    <a:gd name="T9" fmla="*/ 822 h 822"/>
                    <a:gd name="T10" fmla="*/ 411 w 822"/>
                    <a:gd name="T11" fmla="*/ 40 h 822"/>
                    <a:gd name="T12" fmla="*/ 40 w 822"/>
                    <a:gd name="T13" fmla="*/ 411 h 822"/>
                    <a:gd name="T14" fmla="*/ 411 w 822"/>
                    <a:gd name="T15" fmla="*/ 782 h 822"/>
                    <a:gd name="T16" fmla="*/ 782 w 822"/>
                    <a:gd name="T17" fmla="*/ 411 h 822"/>
                    <a:gd name="T18" fmla="*/ 411 w 822"/>
                    <a:gd name="T19" fmla="*/ 40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2" h="822">
                      <a:moveTo>
                        <a:pt x="411" y="822"/>
                      </a:moveTo>
                      <a:cubicBezTo>
                        <a:pt x="184" y="822"/>
                        <a:pt x="0" y="638"/>
                        <a:pt x="0" y="411"/>
                      </a:cubicBezTo>
                      <a:cubicBezTo>
                        <a:pt x="0" y="184"/>
                        <a:pt x="184" y="0"/>
                        <a:pt x="411" y="0"/>
                      </a:cubicBezTo>
                      <a:cubicBezTo>
                        <a:pt x="638" y="0"/>
                        <a:pt x="822" y="184"/>
                        <a:pt x="822" y="411"/>
                      </a:cubicBezTo>
                      <a:cubicBezTo>
                        <a:pt x="822" y="638"/>
                        <a:pt x="638" y="822"/>
                        <a:pt x="411" y="822"/>
                      </a:cubicBezTo>
                      <a:close/>
                      <a:moveTo>
                        <a:pt x="411" y="40"/>
                      </a:moveTo>
                      <a:cubicBezTo>
                        <a:pt x="206" y="40"/>
                        <a:pt x="40" y="206"/>
                        <a:pt x="40" y="411"/>
                      </a:cubicBezTo>
                      <a:cubicBezTo>
                        <a:pt x="40" y="616"/>
                        <a:pt x="206" y="782"/>
                        <a:pt x="411" y="782"/>
                      </a:cubicBezTo>
                      <a:cubicBezTo>
                        <a:pt x="616" y="782"/>
                        <a:pt x="782" y="616"/>
                        <a:pt x="782" y="411"/>
                      </a:cubicBezTo>
                      <a:cubicBezTo>
                        <a:pt x="782" y="206"/>
                        <a:pt x="616" y="40"/>
                        <a:pt x="411" y="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pc="-30"/>
                </a:p>
              </p:txBody>
            </p:sp>
            <p:sp>
              <p:nvSpPr>
                <p:cNvPr id="31" name="Freeform 204">
                  <a:extLst>
                    <a:ext uri="{FF2B5EF4-FFF2-40B4-BE49-F238E27FC236}">
                      <a16:creationId xmlns:a16="http://schemas.microsoft.com/office/drawing/2014/main" id="{FB012DA4-DC1D-4279-A483-F090BD4EC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51151" y="2260600"/>
                  <a:ext cx="3441700" cy="3438525"/>
                </a:xfrm>
                <a:custGeom>
                  <a:avLst/>
                  <a:gdLst>
                    <a:gd name="T0" fmla="*/ 542 w 1084"/>
                    <a:gd name="T1" fmla="*/ 1083 h 1083"/>
                    <a:gd name="T2" fmla="*/ 0 w 1084"/>
                    <a:gd name="T3" fmla="*/ 542 h 1083"/>
                    <a:gd name="T4" fmla="*/ 542 w 1084"/>
                    <a:gd name="T5" fmla="*/ 0 h 1083"/>
                    <a:gd name="T6" fmla="*/ 1084 w 1084"/>
                    <a:gd name="T7" fmla="*/ 542 h 1083"/>
                    <a:gd name="T8" fmla="*/ 542 w 1084"/>
                    <a:gd name="T9" fmla="*/ 1083 h 1083"/>
                    <a:gd name="T10" fmla="*/ 542 w 1084"/>
                    <a:gd name="T11" fmla="*/ 40 h 1083"/>
                    <a:gd name="T12" fmla="*/ 40 w 1084"/>
                    <a:gd name="T13" fmla="*/ 542 h 1083"/>
                    <a:gd name="T14" fmla="*/ 542 w 1084"/>
                    <a:gd name="T15" fmla="*/ 1043 h 1083"/>
                    <a:gd name="T16" fmla="*/ 1044 w 1084"/>
                    <a:gd name="T17" fmla="*/ 542 h 1083"/>
                    <a:gd name="T18" fmla="*/ 542 w 1084"/>
                    <a:gd name="T19" fmla="*/ 40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4" h="1083">
                      <a:moveTo>
                        <a:pt x="542" y="1083"/>
                      </a:moveTo>
                      <a:cubicBezTo>
                        <a:pt x="243" y="1083"/>
                        <a:pt x="0" y="841"/>
                        <a:pt x="0" y="542"/>
                      </a:cubicBezTo>
                      <a:cubicBezTo>
                        <a:pt x="0" y="243"/>
                        <a:pt x="243" y="0"/>
                        <a:pt x="542" y="0"/>
                      </a:cubicBezTo>
                      <a:cubicBezTo>
                        <a:pt x="841" y="0"/>
                        <a:pt x="1084" y="243"/>
                        <a:pt x="1084" y="542"/>
                      </a:cubicBezTo>
                      <a:cubicBezTo>
                        <a:pt x="1084" y="841"/>
                        <a:pt x="841" y="1083"/>
                        <a:pt x="542" y="1083"/>
                      </a:cubicBezTo>
                      <a:close/>
                      <a:moveTo>
                        <a:pt x="542" y="40"/>
                      </a:moveTo>
                      <a:cubicBezTo>
                        <a:pt x="265" y="40"/>
                        <a:pt x="40" y="265"/>
                        <a:pt x="40" y="542"/>
                      </a:cubicBezTo>
                      <a:cubicBezTo>
                        <a:pt x="40" y="818"/>
                        <a:pt x="265" y="1043"/>
                        <a:pt x="542" y="1043"/>
                      </a:cubicBezTo>
                      <a:cubicBezTo>
                        <a:pt x="819" y="1043"/>
                        <a:pt x="1044" y="818"/>
                        <a:pt x="1044" y="542"/>
                      </a:cubicBezTo>
                      <a:cubicBezTo>
                        <a:pt x="1044" y="265"/>
                        <a:pt x="819" y="40"/>
                        <a:pt x="542" y="40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pc="-3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E1DFA70-B49B-4F24-9F7F-65B5FAC9FD2B}"/>
                  </a:ext>
                </a:extLst>
              </p:cNvPr>
              <p:cNvGrpSpPr/>
              <p:nvPr/>
            </p:nvGrpSpPr>
            <p:grpSpPr>
              <a:xfrm>
                <a:off x="3683979" y="1678790"/>
                <a:ext cx="4545623" cy="4230239"/>
                <a:chOff x="2540977" y="2136652"/>
                <a:chExt cx="3648876" cy="339571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C692A90-0290-4C6D-8763-7098D5144036}"/>
                    </a:ext>
                  </a:extLst>
                </p:cNvPr>
                <p:cNvGrpSpPr/>
                <p:nvPr/>
              </p:nvGrpSpPr>
              <p:grpSpPr>
                <a:xfrm>
                  <a:off x="2540977" y="2549106"/>
                  <a:ext cx="2182022" cy="2182018"/>
                  <a:chOff x="953424" y="1486519"/>
                  <a:chExt cx="2228412" cy="2228408"/>
                </a:xfrm>
              </p:grpSpPr>
              <p:sp>
                <p:nvSpPr>
                  <p:cNvPr id="27" name="Freeform 42">
                    <a:extLst>
                      <a:ext uri="{FF2B5EF4-FFF2-40B4-BE49-F238E27FC236}">
                        <a16:creationId xmlns:a16="http://schemas.microsoft.com/office/drawing/2014/main" id="{3446CB0E-6983-4AE0-8C48-3FAD8025093A}"/>
                      </a:ext>
                    </a:extLst>
                  </p:cNvPr>
                  <p:cNvSpPr/>
                  <p:nvPr/>
                </p:nvSpPr>
                <p:spPr>
                  <a:xfrm>
                    <a:off x="953424" y="1486519"/>
                    <a:ext cx="2228412" cy="2228408"/>
                  </a:xfrm>
                  <a:custGeom>
                    <a:avLst/>
                    <a:gdLst>
                      <a:gd name="connsiteX0" fmla="*/ 1124074 w 1583637"/>
                      <a:gd name="connsiteY0" fmla="*/ 252493 h 1583637"/>
                      <a:gd name="connsiteX1" fmla="*/ 1247256 w 1583637"/>
                      <a:gd name="connsiteY1" fmla="*/ 149126 h 1583637"/>
                      <a:gd name="connsiteX2" fmla="*/ 1345663 w 1583637"/>
                      <a:gd name="connsiteY2" fmla="*/ 231701 h 1583637"/>
                      <a:gd name="connsiteX3" fmla="*/ 1265256 w 1583637"/>
                      <a:gd name="connsiteY3" fmla="*/ 370961 h 1583637"/>
                      <a:gd name="connsiteX4" fmla="*/ 1393012 w 1583637"/>
                      <a:gd name="connsiteY4" fmla="*/ 592241 h 1583637"/>
                      <a:gd name="connsiteX5" fmla="*/ 1553818 w 1583637"/>
                      <a:gd name="connsiteY5" fmla="*/ 592237 h 1583637"/>
                      <a:gd name="connsiteX6" fmla="*/ 1576125 w 1583637"/>
                      <a:gd name="connsiteY6" fmla="*/ 718748 h 1583637"/>
                      <a:gd name="connsiteX7" fmla="*/ 1425015 w 1583637"/>
                      <a:gd name="connsiteY7" fmla="*/ 773743 h 1583637"/>
                      <a:gd name="connsiteX8" fmla="*/ 1380646 w 1583637"/>
                      <a:gd name="connsiteY8" fmla="*/ 1025372 h 1583637"/>
                      <a:gd name="connsiteX9" fmla="*/ 1503833 w 1583637"/>
                      <a:gd name="connsiteY9" fmla="*/ 1128733 h 1583637"/>
                      <a:gd name="connsiteX10" fmla="*/ 1439602 w 1583637"/>
                      <a:gd name="connsiteY10" fmla="*/ 1239984 h 1583637"/>
                      <a:gd name="connsiteX11" fmla="*/ 1288495 w 1583637"/>
                      <a:gd name="connsiteY11" fmla="*/ 1184982 h 1583637"/>
                      <a:gd name="connsiteX12" fmla="*/ 1092761 w 1583637"/>
                      <a:gd name="connsiteY12" fmla="*/ 1349222 h 1583637"/>
                      <a:gd name="connsiteX13" fmla="*/ 1120689 w 1583637"/>
                      <a:gd name="connsiteY13" fmla="*/ 1507584 h 1583637"/>
                      <a:gd name="connsiteX14" fmla="*/ 999974 w 1583637"/>
                      <a:gd name="connsiteY14" fmla="*/ 1551521 h 1583637"/>
                      <a:gd name="connsiteX15" fmla="*/ 919574 w 1583637"/>
                      <a:gd name="connsiteY15" fmla="*/ 1412257 h 1583637"/>
                      <a:gd name="connsiteX16" fmla="*/ 664062 w 1583637"/>
                      <a:gd name="connsiteY16" fmla="*/ 1412257 h 1583637"/>
                      <a:gd name="connsiteX17" fmla="*/ 583663 w 1583637"/>
                      <a:gd name="connsiteY17" fmla="*/ 1551521 h 1583637"/>
                      <a:gd name="connsiteX18" fmla="*/ 462948 w 1583637"/>
                      <a:gd name="connsiteY18" fmla="*/ 1507584 h 1583637"/>
                      <a:gd name="connsiteX19" fmla="*/ 490876 w 1583637"/>
                      <a:gd name="connsiteY19" fmla="*/ 1349222 h 1583637"/>
                      <a:gd name="connsiteX20" fmla="*/ 295142 w 1583637"/>
                      <a:gd name="connsiteY20" fmla="*/ 1184981 h 1583637"/>
                      <a:gd name="connsiteX21" fmla="*/ 144035 w 1583637"/>
                      <a:gd name="connsiteY21" fmla="*/ 1239984 h 1583637"/>
                      <a:gd name="connsiteX22" fmla="*/ 79804 w 1583637"/>
                      <a:gd name="connsiteY22" fmla="*/ 1128733 h 1583637"/>
                      <a:gd name="connsiteX23" fmla="*/ 202991 w 1583637"/>
                      <a:gd name="connsiteY23" fmla="*/ 1025372 h 1583637"/>
                      <a:gd name="connsiteX24" fmla="*/ 158622 w 1583637"/>
                      <a:gd name="connsiteY24" fmla="*/ 773743 h 1583637"/>
                      <a:gd name="connsiteX25" fmla="*/ 7512 w 1583637"/>
                      <a:gd name="connsiteY25" fmla="*/ 718748 h 1583637"/>
                      <a:gd name="connsiteX26" fmla="*/ 29819 w 1583637"/>
                      <a:gd name="connsiteY26" fmla="*/ 592237 h 1583637"/>
                      <a:gd name="connsiteX27" fmla="*/ 190625 w 1583637"/>
                      <a:gd name="connsiteY27" fmla="*/ 592241 h 1583637"/>
                      <a:gd name="connsiteX28" fmla="*/ 318381 w 1583637"/>
                      <a:gd name="connsiteY28" fmla="*/ 370961 h 1583637"/>
                      <a:gd name="connsiteX29" fmla="*/ 237974 w 1583637"/>
                      <a:gd name="connsiteY29" fmla="*/ 231701 h 1583637"/>
                      <a:gd name="connsiteX30" fmla="*/ 336381 w 1583637"/>
                      <a:gd name="connsiteY30" fmla="*/ 149126 h 1583637"/>
                      <a:gd name="connsiteX31" fmla="*/ 459563 w 1583637"/>
                      <a:gd name="connsiteY31" fmla="*/ 252493 h 1583637"/>
                      <a:gd name="connsiteX32" fmla="*/ 699666 w 1583637"/>
                      <a:gd name="connsiteY32" fmla="*/ 165103 h 1583637"/>
                      <a:gd name="connsiteX33" fmla="*/ 727586 w 1583637"/>
                      <a:gd name="connsiteY33" fmla="*/ 6739 h 1583637"/>
                      <a:gd name="connsiteX34" fmla="*/ 856051 w 1583637"/>
                      <a:gd name="connsiteY34" fmla="*/ 6739 h 1583637"/>
                      <a:gd name="connsiteX35" fmla="*/ 883970 w 1583637"/>
                      <a:gd name="connsiteY35" fmla="*/ 165102 h 1583637"/>
                      <a:gd name="connsiteX36" fmla="*/ 1124073 w 1583637"/>
                      <a:gd name="connsiteY36" fmla="*/ 252493 h 1583637"/>
                      <a:gd name="connsiteX37" fmla="*/ 1124074 w 1583637"/>
                      <a:gd name="connsiteY37" fmla="*/ 252493 h 158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583637" h="1583637">
                        <a:moveTo>
                          <a:pt x="1124074" y="252493"/>
                        </a:moveTo>
                        <a:lnTo>
                          <a:pt x="1247256" y="149126"/>
                        </a:lnTo>
                        <a:lnTo>
                          <a:pt x="1345663" y="231701"/>
                        </a:lnTo>
                        <a:lnTo>
                          <a:pt x="1265256" y="370961"/>
                        </a:lnTo>
                        <a:cubicBezTo>
                          <a:pt x="1322430" y="435278"/>
                          <a:pt x="1365899" y="510569"/>
                          <a:pt x="1393012" y="592241"/>
                        </a:cubicBezTo>
                        <a:lnTo>
                          <a:pt x="1553818" y="592237"/>
                        </a:lnTo>
                        <a:lnTo>
                          <a:pt x="1576125" y="718748"/>
                        </a:lnTo>
                        <a:lnTo>
                          <a:pt x="1425015" y="773743"/>
                        </a:lnTo>
                        <a:cubicBezTo>
                          <a:pt x="1427471" y="859762"/>
                          <a:pt x="1412374" y="945380"/>
                          <a:pt x="1380646" y="1025372"/>
                        </a:cubicBezTo>
                        <a:lnTo>
                          <a:pt x="1503833" y="1128733"/>
                        </a:lnTo>
                        <a:lnTo>
                          <a:pt x="1439602" y="1239984"/>
                        </a:lnTo>
                        <a:lnTo>
                          <a:pt x="1288495" y="1184982"/>
                        </a:lnTo>
                        <a:cubicBezTo>
                          <a:pt x="1235084" y="1252456"/>
                          <a:pt x="1168484" y="1308339"/>
                          <a:pt x="1092761" y="1349222"/>
                        </a:cubicBezTo>
                        <a:lnTo>
                          <a:pt x="1120689" y="1507584"/>
                        </a:lnTo>
                        <a:lnTo>
                          <a:pt x="999974" y="1551521"/>
                        </a:lnTo>
                        <a:lnTo>
                          <a:pt x="919574" y="1412257"/>
                        </a:lnTo>
                        <a:cubicBezTo>
                          <a:pt x="835287" y="1429613"/>
                          <a:pt x="748348" y="1429613"/>
                          <a:pt x="664062" y="1412257"/>
                        </a:cubicBezTo>
                        <a:lnTo>
                          <a:pt x="583663" y="1551521"/>
                        </a:lnTo>
                        <a:lnTo>
                          <a:pt x="462948" y="1507584"/>
                        </a:lnTo>
                        <a:lnTo>
                          <a:pt x="490876" y="1349222"/>
                        </a:lnTo>
                        <a:cubicBezTo>
                          <a:pt x="415153" y="1308339"/>
                          <a:pt x="348553" y="1252455"/>
                          <a:pt x="295142" y="1184981"/>
                        </a:cubicBezTo>
                        <a:lnTo>
                          <a:pt x="144035" y="1239984"/>
                        </a:lnTo>
                        <a:lnTo>
                          <a:pt x="79804" y="1128733"/>
                        </a:lnTo>
                        <a:lnTo>
                          <a:pt x="202991" y="1025372"/>
                        </a:lnTo>
                        <a:cubicBezTo>
                          <a:pt x="171263" y="945380"/>
                          <a:pt x="156166" y="859762"/>
                          <a:pt x="158622" y="773743"/>
                        </a:cubicBezTo>
                        <a:lnTo>
                          <a:pt x="7512" y="718748"/>
                        </a:lnTo>
                        <a:lnTo>
                          <a:pt x="29819" y="592237"/>
                        </a:lnTo>
                        <a:lnTo>
                          <a:pt x="190625" y="592241"/>
                        </a:lnTo>
                        <a:cubicBezTo>
                          <a:pt x="217738" y="510569"/>
                          <a:pt x="261208" y="435277"/>
                          <a:pt x="318381" y="370961"/>
                        </a:cubicBezTo>
                        <a:lnTo>
                          <a:pt x="237974" y="231701"/>
                        </a:lnTo>
                        <a:lnTo>
                          <a:pt x="336381" y="149126"/>
                        </a:lnTo>
                        <a:lnTo>
                          <a:pt x="459563" y="252493"/>
                        </a:lnTo>
                        <a:cubicBezTo>
                          <a:pt x="532831" y="207356"/>
                          <a:pt x="614527" y="177621"/>
                          <a:pt x="699666" y="165103"/>
                        </a:cubicBezTo>
                        <a:lnTo>
                          <a:pt x="727586" y="6739"/>
                        </a:lnTo>
                        <a:lnTo>
                          <a:pt x="856051" y="6739"/>
                        </a:lnTo>
                        <a:lnTo>
                          <a:pt x="883970" y="165102"/>
                        </a:lnTo>
                        <a:cubicBezTo>
                          <a:pt x="969110" y="177621"/>
                          <a:pt x="1050806" y="207356"/>
                          <a:pt x="1124073" y="252493"/>
                        </a:cubicBezTo>
                        <a:lnTo>
                          <a:pt x="1124074" y="25249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67361" tIns="411480" rIns="267361" bIns="327566" numCol="1" spcCol="1270" anchor="ctr" anchorCtr="0">
                    <a:noAutofit/>
                  </a:bodyPr>
                  <a:lstStyle/>
                  <a:p>
                    <a:pPr algn="ctr" defTabSz="100012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25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FBF9CBC-BEF9-43CF-94D9-80A4753E64F7}"/>
                      </a:ext>
                    </a:extLst>
                  </p:cNvPr>
                  <p:cNvSpPr/>
                  <p:nvPr/>
                </p:nvSpPr>
                <p:spPr>
                  <a:xfrm>
                    <a:off x="1376346" y="1909439"/>
                    <a:ext cx="1382568" cy="138256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762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AAA07A3-D001-4287-BFD4-B56F25FB2E78}"/>
                    </a:ext>
                  </a:extLst>
                </p:cNvPr>
                <p:cNvGrpSpPr/>
                <p:nvPr/>
              </p:nvGrpSpPr>
              <p:grpSpPr>
                <a:xfrm>
                  <a:off x="4335865" y="3678378"/>
                  <a:ext cx="1853988" cy="1853984"/>
                  <a:chOff x="953424" y="1486519"/>
                  <a:chExt cx="2228412" cy="2228408"/>
                </a:xfrm>
              </p:grpSpPr>
              <p:sp>
                <p:nvSpPr>
                  <p:cNvPr id="25" name="Freeform 65">
                    <a:extLst>
                      <a:ext uri="{FF2B5EF4-FFF2-40B4-BE49-F238E27FC236}">
                        <a16:creationId xmlns:a16="http://schemas.microsoft.com/office/drawing/2014/main" id="{2FA5A5EB-7BD7-4CA3-BF28-FA20C7109F15}"/>
                      </a:ext>
                    </a:extLst>
                  </p:cNvPr>
                  <p:cNvSpPr/>
                  <p:nvPr/>
                </p:nvSpPr>
                <p:spPr>
                  <a:xfrm>
                    <a:off x="953424" y="1486519"/>
                    <a:ext cx="2228412" cy="2228408"/>
                  </a:xfrm>
                  <a:custGeom>
                    <a:avLst/>
                    <a:gdLst>
                      <a:gd name="connsiteX0" fmla="*/ 1124074 w 1583637"/>
                      <a:gd name="connsiteY0" fmla="*/ 252493 h 1583637"/>
                      <a:gd name="connsiteX1" fmla="*/ 1247256 w 1583637"/>
                      <a:gd name="connsiteY1" fmla="*/ 149126 h 1583637"/>
                      <a:gd name="connsiteX2" fmla="*/ 1345663 w 1583637"/>
                      <a:gd name="connsiteY2" fmla="*/ 231701 h 1583637"/>
                      <a:gd name="connsiteX3" fmla="*/ 1265256 w 1583637"/>
                      <a:gd name="connsiteY3" fmla="*/ 370961 h 1583637"/>
                      <a:gd name="connsiteX4" fmla="*/ 1393012 w 1583637"/>
                      <a:gd name="connsiteY4" fmla="*/ 592241 h 1583637"/>
                      <a:gd name="connsiteX5" fmla="*/ 1553818 w 1583637"/>
                      <a:gd name="connsiteY5" fmla="*/ 592237 h 1583637"/>
                      <a:gd name="connsiteX6" fmla="*/ 1576125 w 1583637"/>
                      <a:gd name="connsiteY6" fmla="*/ 718748 h 1583637"/>
                      <a:gd name="connsiteX7" fmla="*/ 1425015 w 1583637"/>
                      <a:gd name="connsiteY7" fmla="*/ 773743 h 1583637"/>
                      <a:gd name="connsiteX8" fmla="*/ 1380646 w 1583637"/>
                      <a:gd name="connsiteY8" fmla="*/ 1025372 h 1583637"/>
                      <a:gd name="connsiteX9" fmla="*/ 1503833 w 1583637"/>
                      <a:gd name="connsiteY9" fmla="*/ 1128733 h 1583637"/>
                      <a:gd name="connsiteX10" fmla="*/ 1439602 w 1583637"/>
                      <a:gd name="connsiteY10" fmla="*/ 1239984 h 1583637"/>
                      <a:gd name="connsiteX11" fmla="*/ 1288495 w 1583637"/>
                      <a:gd name="connsiteY11" fmla="*/ 1184982 h 1583637"/>
                      <a:gd name="connsiteX12" fmla="*/ 1092761 w 1583637"/>
                      <a:gd name="connsiteY12" fmla="*/ 1349222 h 1583637"/>
                      <a:gd name="connsiteX13" fmla="*/ 1120689 w 1583637"/>
                      <a:gd name="connsiteY13" fmla="*/ 1507584 h 1583637"/>
                      <a:gd name="connsiteX14" fmla="*/ 999974 w 1583637"/>
                      <a:gd name="connsiteY14" fmla="*/ 1551521 h 1583637"/>
                      <a:gd name="connsiteX15" fmla="*/ 919574 w 1583637"/>
                      <a:gd name="connsiteY15" fmla="*/ 1412257 h 1583637"/>
                      <a:gd name="connsiteX16" fmla="*/ 664062 w 1583637"/>
                      <a:gd name="connsiteY16" fmla="*/ 1412257 h 1583637"/>
                      <a:gd name="connsiteX17" fmla="*/ 583663 w 1583637"/>
                      <a:gd name="connsiteY17" fmla="*/ 1551521 h 1583637"/>
                      <a:gd name="connsiteX18" fmla="*/ 462948 w 1583637"/>
                      <a:gd name="connsiteY18" fmla="*/ 1507584 h 1583637"/>
                      <a:gd name="connsiteX19" fmla="*/ 490876 w 1583637"/>
                      <a:gd name="connsiteY19" fmla="*/ 1349222 h 1583637"/>
                      <a:gd name="connsiteX20" fmla="*/ 295142 w 1583637"/>
                      <a:gd name="connsiteY20" fmla="*/ 1184981 h 1583637"/>
                      <a:gd name="connsiteX21" fmla="*/ 144035 w 1583637"/>
                      <a:gd name="connsiteY21" fmla="*/ 1239984 h 1583637"/>
                      <a:gd name="connsiteX22" fmla="*/ 79804 w 1583637"/>
                      <a:gd name="connsiteY22" fmla="*/ 1128733 h 1583637"/>
                      <a:gd name="connsiteX23" fmla="*/ 202991 w 1583637"/>
                      <a:gd name="connsiteY23" fmla="*/ 1025372 h 1583637"/>
                      <a:gd name="connsiteX24" fmla="*/ 158622 w 1583637"/>
                      <a:gd name="connsiteY24" fmla="*/ 773743 h 1583637"/>
                      <a:gd name="connsiteX25" fmla="*/ 7512 w 1583637"/>
                      <a:gd name="connsiteY25" fmla="*/ 718748 h 1583637"/>
                      <a:gd name="connsiteX26" fmla="*/ 29819 w 1583637"/>
                      <a:gd name="connsiteY26" fmla="*/ 592237 h 1583637"/>
                      <a:gd name="connsiteX27" fmla="*/ 190625 w 1583637"/>
                      <a:gd name="connsiteY27" fmla="*/ 592241 h 1583637"/>
                      <a:gd name="connsiteX28" fmla="*/ 318381 w 1583637"/>
                      <a:gd name="connsiteY28" fmla="*/ 370961 h 1583637"/>
                      <a:gd name="connsiteX29" fmla="*/ 237974 w 1583637"/>
                      <a:gd name="connsiteY29" fmla="*/ 231701 h 1583637"/>
                      <a:gd name="connsiteX30" fmla="*/ 336381 w 1583637"/>
                      <a:gd name="connsiteY30" fmla="*/ 149126 h 1583637"/>
                      <a:gd name="connsiteX31" fmla="*/ 459563 w 1583637"/>
                      <a:gd name="connsiteY31" fmla="*/ 252493 h 1583637"/>
                      <a:gd name="connsiteX32" fmla="*/ 699666 w 1583637"/>
                      <a:gd name="connsiteY32" fmla="*/ 165103 h 1583637"/>
                      <a:gd name="connsiteX33" fmla="*/ 727586 w 1583637"/>
                      <a:gd name="connsiteY33" fmla="*/ 6739 h 1583637"/>
                      <a:gd name="connsiteX34" fmla="*/ 856051 w 1583637"/>
                      <a:gd name="connsiteY34" fmla="*/ 6739 h 1583637"/>
                      <a:gd name="connsiteX35" fmla="*/ 883970 w 1583637"/>
                      <a:gd name="connsiteY35" fmla="*/ 165102 h 1583637"/>
                      <a:gd name="connsiteX36" fmla="*/ 1124073 w 1583637"/>
                      <a:gd name="connsiteY36" fmla="*/ 252493 h 1583637"/>
                      <a:gd name="connsiteX37" fmla="*/ 1124074 w 1583637"/>
                      <a:gd name="connsiteY37" fmla="*/ 252493 h 158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583637" h="1583637">
                        <a:moveTo>
                          <a:pt x="1124074" y="252493"/>
                        </a:moveTo>
                        <a:lnTo>
                          <a:pt x="1247256" y="149126"/>
                        </a:lnTo>
                        <a:lnTo>
                          <a:pt x="1345663" y="231701"/>
                        </a:lnTo>
                        <a:lnTo>
                          <a:pt x="1265256" y="370961"/>
                        </a:lnTo>
                        <a:cubicBezTo>
                          <a:pt x="1322430" y="435278"/>
                          <a:pt x="1365899" y="510569"/>
                          <a:pt x="1393012" y="592241"/>
                        </a:cubicBezTo>
                        <a:lnTo>
                          <a:pt x="1553818" y="592237"/>
                        </a:lnTo>
                        <a:lnTo>
                          <a:pt x="1576125" y="718748"/>
                        </a:lnTo>
                        <a:lnTo>
                          <a:pt x="1425015" y="773743"/>
                        </a:lnTo>
                        <a:cubicBezTo>
                          <a:pt x="1427471" y="859762"/>
                          <a:pt x="1412374" y="945380"/>
                          <a:pt x="1380646" y="1025372"/>
                        </a:cubicBezTo>
                        <a:lnTo>
                          <a:pt x="1503833" y="1128733"/>
                        </a:lnTo>
                        <a:lnTo>
                          <a:pt x="1439602" y="1239984"/>
                        </a:lnTo>
                        <a:lnTo>
                          <a:pt x="1288495" y="1184982"/>
                        </a:lnTo>
                        <a:cubicBezTo>
                          <a:pt x="1235084" y="1252456"/>
                          <a:pt x="1168484" y="1308339"/>
                          <a:pt x="1092761" y="1349222"/>
                        </a:cubicBezTo>
                        <a:lnTo>
                          <a:pt x="1120689" y="1507584"/>
                        </a:lnTo>
                        <a:lnTo>
                          <a:pt x="999974" y="1551521"/>
                        </a:lnTo>
                        <a:lnTo>
                          <a:pt x="919574" y="1412257"/>
                        </a:lnTo>
                        <a:cubicBezTo>
                          <a:pt x="835287" y="1429613"/>
                          <a:pt x="748348" y="1429613"/>
                          <a:pt x="664062" y="1412257"/>
                        </a:cubicBezTo>
                        <a:lnTo>
                          <a:pt x="583663" y="1551521"/>
                        </a:lnTo>
                        <a:lnTo>
                          <a:pt x="462948" y="1507584"/>
                        </a:lnTo>
                        <a:lnTo>
                          <a:pt x="490876" y="1349222"/>
                        </a:lnTo>
                        <a:cubicBezTo>
                          <a:pt x="415153" y="1308339"/>
                          <a:pt x="348553" y="1252455"/>
                          <a:pt x="295142" y="1184981"/>
                        </a:cubicBezTo>
                        <a:lnTo>
                          <a:pt x="144035" y="1239984"/>
                        </a:lnTo>
                        <a:lnTo>
                          <a:pt x="79804" y="1128733"/>
                        </a:lnTo>
                        <a:lnTo>
                          <a:pt x="202991" y="1025372"/>
                        </a:lnTo>
                        <a:cubicBezTo>
                          <a:pt x="171263" y="945380"/>
                          <a:pt x="156166" y="859762"/>
                          <a:pt x="158622" y="773743"/>
                        </a:cubicBezTo>
                        <a:lnTo>
                          <a:pt x="7512" y="718748"/>
                        </a:lnTo>
                        <a:lnTo>
                          <a:pt x="29819" y="592237"/>
                        </a:lnTo>
                        <a:lnTo>
                          <a:pt x="190625" y="592241"/>
                        </a:lnTo>
                        <a:cubicBezTo>
                          <a:pt x="217738" y="510569"/>
                          <a:pt x="261208" y="435277"/>
                          <a:pt x="318381" y="370961"/>
                        </a:cubicBezTo>
                        <a:lnTo>
                          <a:pt x="237974" y="231701"/>
                        </a:lnTo>
                        <a:lnTo>
                          <a:pt x="336381" y="149126"/>
                        </a:lnTo>
                        <a:lnTo>
                          <a:pt x="459563" y="252493"/>
                        </a:lnTo>
                        <a:cubicBezTo>
                          <a:pt x="532831" y="207356"/>
                          <a:pt x="614527" y="177621"/>
                          <a:pt x="699666" y="165103"/>
                        </a:cubicBezTo>
                        <a:lnTo>
                          <a:pt x="727586" y="6739"/>
                        </a:lnTo>
                        <a:lnTo>
                          <a:pt x="856051" y="6739"/>
                        </a:lnTo>
                        <a:lnTo>
                          <a:pt x="883970" y="165102"/>
                        </a:lnTo>
                        <a:cubicBezTo>
                          <a:pt x="969110" y="177621"/>
                          <a:pt x="1050806" y="207356"/>
                          <a:pt x="1124073" y="252493"/>
                        </a:cubicBezTo>
                        <a:lnTo>
                          <a:pt x="1124074" y="252493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67361" tIns="411480" rIns="267361" bIns="327566" numCol="1" spcCol="1270" anchor="ctr" anchorCtr="0">
                    <a:noAutofit/>
                  </a:bodyPr>
                  <a:lstStyle/>
                  <a:p>
                    <a:pPr algn="ctr" defTabSz="100012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25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177E5EF-8BEE-4CB5-B754-438827653E79}"/>
                      </a:ext>
                    </a:extLst>
                  </p:cNvPr>
                  <p:cNvSpPr/>
                  <p:nvPr/>
                </p:nvSpPr>
                <p:spPr>
                  <a:xfrm>
                    <a:off x="1335155" y="1868251"/>
                    <a:ext cx="1464952" cy="146494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571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B6B4E27-B72D-4DC0-B64B-9713F501B7CF}"/>
                    </a:ext>
                  </a:extLst>
                </p:cNvPr>
                <p:cNvGrpSpPr/>
                <p:nvPr/>
              </p:nvGrpSpPr>
              <p:grpSpPr>
                <a:xfrm>
                  <a:off x="4360227" y="2136652"/>
                  <a:ext cx="1384039" cy="1384036"/>
                  <a:chOff x="953424" y="1486519"/>
                  <a:chExt cx="2228412" cy="2228408"/>
                </a:xfrm>
                <a:solidFill>
                  <a:schemeClr val="accent2"/>
                </a:solidFill>
              </p:grpSpPr>
              <p:sp>
                <p:nvSpPr>
                  <p:cNvPr id="23" name="Freeform 68">
                    <a:extLst>
                      <a:ext uri="{FF2B5EF4-FFF2-40B4-BE49-F238E27FC236}">
                        <a16:creationId xmlns:a16="http://schemas.microsoft.com/office/drawing/2014/main" id="{119A67C6-1796-4A5E-A898-9876100D9627}"/>
                      </a:ext>
                    </a:extLst>
                  </p:cNvPr>
                  <p:cNvSpPr/>
                  <p:nvPr/>
                </p:nvSpPr>
                <p:spPr>
                  <a:xfrm>
                    <a:off x="953424" y="1486519"/>
                    <a:ext cx="2228412" cy="2228408"/>
                  </a:xfrm>
                  <a:custGeom>
                    <a:avLst/>
                    <a:gdLst>
                      <a:gd name="connsiteX0" fmla="*/ 1124074 w 1583637"/>
                      <a:gd name="connsiteY0" fmla="*/ 252493 h 1583637"/>
                      <a:gd name="connsiteX1" fmla="*/ 1247256 w 1583637"/>
                      <a:gd name="connsiteY1" fmla="*/ 149126 h 1583637"/>
                      <a:gd name="connsiteX2" fmla="*/ 1345663 w 1583637"/>
                      <a:gd name="connsiteY2" fmla="*/ 231701 h 1583637"/>
                      <a:gd name="connsiteX3" fmla="*/ 1265256 w 1583637"/>
                      <a:gd name="connsiteY3" fmla="*/ 370961 h 1583637"/>
                      <a:gd name="connsiteX4" fmla="*/ 1393012 w 1583637"/>
                      <a:gd name="connsiteY4" fmla="*/ 592241 h 1583637"/>
                      <a:gd name="connsiteX5" fmla="*/ 1553818 w 1583637"/>
                      <a:gd name="connsiteY5" fmla="*/ 592237 h 1583637"/>
                      <a:gd name="connsiteX6" fmla="*/ 1576125 w 1583637"/>
                      <a:gd name="connsiteY6" fmla="*/ 718748 h 1583637"/>
                      <a:gd name="connsiteX7" fmla="*/ 1425015 w 1583637"/>
                      <a:gd name="connsiteY7" fmla="*/ 773743 h 1583637"/>
                      <a:gd name="connsiteX8" fmla="*/ 1380646 w 1583637"/>
                      <a:gd name="connsiteY8" fmla="*/ 1025372 h 1583637"/>
                      <a:gd name="connsiteX9" fmla="*/ 1503833 w 1583637"/>
                      <a:gd name="connsiteY9" fmla="*/ 1128733 h 1583637"/>
                      <a:gd name="connsiteX10" fmla="*/ 1439602 w 1583637"/>
                      <a:gd name="connsiteY10" fmla="*/ 1239984 h 1583637"/>
                      <a:gd name="connsiteX11" fmla="*/ 1288495 w 1583637"/>
                      <a:gd name="connsiteY11" fmla="*/ 1184982 h 1583637"/>
                      <a:gd name="connsiteX12" fmla="*/ 1092761 w 1583637"/>
                      <a:gd name="connsiteY12" fmla="*/ 1349222 h 1583637"/>
                      <a:gd name="connsiteX13" fmla="*/ 1120689 w 1583637"/>
                      <a:gd name="connsiteY13" fmla="*/ 1507584 h 1583637"/>
                      <a:gd name="connsiteX14" fmla="*/ 999974 w 1583637"/>
                      <a:gd name="connsiteY14" fmla="*/ 1551521 h 1583637"/>
                      <a:gd name="connsiteX15" fmla="*/ 919574 w 1583637"/>
                      <a:gd name="connsiteY15" fmla="*/ 1412257 h 1583637"/>
                      <a:gd name="connsiteX16" fmla="*/ 664062 w 1583637"/>
                      <a:gd name="connsiteY16" fmla="*/ 1412257 h 1583637"/>
                      <a:gd name="connsiteX17" fmla="*/ 583663 w 1583637"/>
                      <a:gd name="connsiteY17" fmla="*/ 1551521 h 1583637"/>
                      <a:gd name="connsiteX18" fmla="*/ 462948 w 1583637"/>
                      <a:gd name="connsiteY18" fmla="*/ 1507584 h 1583637"/>
                      <a:gd name="connsiteX19" fmla="*/ 490876 w 1583637"/>
                      <a:gd name="connsiteY19" fmla="*/ 1349222 h 1583637"/>
                      <a:gd name="connsiteX20" fmla="*/ 295142 w 1583637"/>
                      <a:gd name="connsiteY20" fmla="*/ 1184981 h 1583637"/>
                      <a:gd name="connsiteX21" fmla="*/ 144035 w 1583637"/>
                      <a:gd name="connsiteY21" fmla="*/ 1239984 h 1583637"/>
                      <a:gd name="connsiteX22" fmla="*/ 79804 w 1583637"/>
                      <a:gd name="connsiteY22" fmla="*/ 1128733 h 1583637"/>
                      <a:gd name="connsiteX23" fmla="*/ 202991 w 1583637"/>
                      <a:gd name="connsiteY23" fmla="*/ 1025372 h 1583637"/>
                      <a:gd name="connsiteX24" fmla="*/ 158622 w 1583637"/>
                      <a:gd name="connsiteY24" fmla="*/ 773743 h 1583637"/>
                      <a:gd name="connsiteX25" fmla="*/ 7512 w 1583637"/>
                      <a:gd name="connsiteY25" fmla="*/ 718748 h 1583637"/>
                      <a:gd name="connsiteX26" fmla="*/ 29819 w 1583637"/>
                      <a:gd name="connsiteY26" fmla="*/ 592237 h 1583637"/>
                      <a:gd name="connsiteX27" fmla="*/ 190625 w 1583637"/>
                      <a:gd name="connsiteY27" fmla="*/ 592241 h 1583637"/>
                      <a:gd name="connsiteX28" fmla="*/ 318381 w 1583637"/>
                      <a:gd name="connsiteY28" fmla="*/ 370961 h 1583637"/>
                      <a:gd name="connsiteX29" fmla="*/ 237974 w 1583637"/>
                      <a:gd name="connsiteY29" fmla="*/ 231701 h 1583637"/>
                      <a:gd name="connsiteX30" fmla="*/ 336381 w 1583637"/>
                      <a:gd name="connsiteY30" fmla="*/ 149126 h 1583637"/>
                      <a:gd name="connsiteX31" fmla="*/ 459563 w 1583637"/>
                      <a:gd name="connsiteY31" fmla="*/ 252493 h 1583637"/>
                      <a:gd name="connsiteX32" fmla="*/ 699666 w 1583637"/>
                      <a:gd name="connsiteY32" fmla="*/ 165103 h 1583637"/>
                      <a:gd name="connsiteX33" fmla="*/ 727586 w 1583637"/>
                      <a:gd name="connsiteY33" fmla="*/ 6739 h 1583637"/>
                      <a:gd name="connsiteX34" fmla="*/ 856051 w 1583637"/>
                      <a:gd name="connsiteY34" fmla="*/ 6739 h 1583637"/>
                      <a:gd name="connsiteX35" fmla="*/ 883970 w 1583637"/>
                      <a:gd name="connsiteY35" fmla="*/ 165102 h 1583637"/>
                      <a:gd name="connsiteX36" fmla="*/ 1124073 w 1583637"/>
                      <a:gd name="connsiteY36" fmla="*/ 252493 h 1583637"/>
                      <a:gd name="connsiteX37" fmla="*/ 1124074 w 1583637"/>
                      <a:gd name="connsiteY37" fmla="*/ 252493 h 158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583637" h="1583637">
                        <a:moveTo>
                          <a:pt x="1124074" y="252493"/>
                        </a:moveTo>
                        <a:lnTo>
                          <a:pt x="1247256" y="149126"/>
                        </a:lnTo>
                        <a:lnTo>
                          <a:pt x="1345663" y="231701"/>
                        </a:lnTo>
                        <a:lnTo>
                          <a:pt x="1265256" y="370961"/>
                        </a:lnTo>
                        <a:cubicBezTo>
                          <a:pt x="1322430" y="435278"/>
                          <a:pt x="1365899" y="510569"/>
                          <a:pt x="1393012" y="592241"/>
                        </a:cubicBezTo>
                        <a:lnTo>
                          <a:pt x="1553818" y="592237"/>
                        </a:lnTo>
                        <a:lnTo>
                          <a:pt x="1576125" y="718748"/>
                        </a:lnTo>
                        <a:lnTo>
                          <a:pt x="1425015" y="773743"/>
                        </a:lnTo>
                        <a:cubicBezTo>
                          <a:pt x="1427471" y="859762"/>
                          <a:pt x="1412374" y="945380"/>
                          <a:pt x="1380646" y="1025372"/>
                        </a:cubicBezTo>
                        <a:lnTo>
                          <a:pt x="1503833" y="1128733"/>
                        </a:lnTo>
                        <a:lnTo>
                          <a:pt x="1439602" y="1239984"/>
                        </a:lnTo>
                        <a:lnTo>
                          <a:pt x="1288495" y="1184982"/>
                        </a:lnTo>
                        <a:cubicBezTo>
                          <a:pt x="1235084" y="1252456"/>
                          <a:pt x="1168484" y="1308339"/>
                          <a:pt x="1092761" y="1349222"/>
                        </a:cubicBezTo>
                        <a:lnTo>
                          <a:pt x="1120689" y="1507584"/>
                        </a:lnTo>
                        <a:lnTo>
                          <a:pt x="999974" y="1551521"/>
                        </a:lnTo>
                        <a:lnTo>
                          <a:pt x="919574" y="1412257"/>
                        </a:lnTo>
                        <a:cubicBezTo>
                          <a:pt x="835287" y="1429613"/>
                          <a:pt x="748348" y="1429613"/>
                          <a:pt x="664062" y="1412257"/>
                        </a:cubicBezTo>
                        <a:lnTo>
                          <a:pt x="583663" y="1551521"/>
                        </a:lnTo>
                        <a:lnTo>
                          <a:pt x="462948" y="1507584"/>
                        </a:lnTo>
                        <a:lnTo>
                          <a:pt x="490876" y="1349222"/>
                        </a:lnTo>
                        <a:cubicBezTo>
                          <a:pt x="415153" y="1308339"/>
                          <a:pt x="348553" y="1252455"/>
                          <a:pt x="295142" y="1184981"/>
                        </a:cubicBezTo>
                        <a:lnTo>
                          <a:pt x="144035" y="1239984"/>
                        </a:lnTo>
                        <a:lnTo>
                          <a:pt x="79804" y="1128733"/>
                        </a:lnTo>
                        <a:lnTo>
                          <a:pt x="202991" y="1025372"/>
                        </a:lnTo>
                        <a:cubicBezTo>
                          <a:pt x="171263" y="945380"/>
                          <a:pt x="156166" y="859762"/>
                          <a:pt x="158622" y="773743"/>
                        </a:cubicBezTo>
                        <a:lnTo>
                          <a:pt x="7512" y="718748"/>
                        </a:lnTo>
                        <a:lnTo>
                          <a:pt x="29819" y="592237"/>
                        </a:lnTo>
                        <a:lnTo>
                          <a:pt x="190625" y="592241"/>
                        </a:lnTo>
                        <a:cubicBezTo>
                          <a:pt x="217738" y="510569"/>
                          <a:pt x="261208" y="435277"/>
                          <a:pt x="318381" y="370961"/>
                        </a:cubicBezTo>
                        <a:lnTo>
                          <a:pt x="237974" y="231701"/>
                        </a:lnTo>
                        <a:lnTo>
                          <a:pt x="336381" y="149126"/>
                        </a:lnTo>
                        <a:lnTo>
                          <a:pt x="459563" y="252493"/>
                        </a:lnTo>
                        <a:cubicBezTo>
                          <a:pt x="532831" y="207356"/>
                          <a:pt x="614527" y="177621"/>
                          <a:pt x="699666" y="165103"/>
                        </a:cubicBezTo>
                        <a:lnTo>
                          <a:pt x="727586" y="6739"/>
                        </a:lnTo>
                        <a:lnTo>
                          <a:pt x="856051" y="6739"/>
                        </a:lnTo>
                        <a:lnTo>
                          <a:pt x="883970" y="165102"/>
                        </a:lnTo>
                        <a:cubicBezTo>
                          <a:pt x="969110" y="177621"/>
                          <a:pt x="1050806" y="207356"/>
                          <a:pt x="1124073" y="252493"/>
                        </a:cubicBezTo>
                        <a:lnTo>
                          <a:pt x="1124074" y="252493"/>
                        </a:lnTo>
                        <a:close/>
                      </a:path>
                    </a:pathLst>
                  </a:custGeom>
                  <a:solidFill>
                    <a:srgbClr val="CEA43A"/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67361" tIns="411480" rIns="267361" bIns="327566" numCol="1" spcCol="1270" anchor="ctr" anchorCtr="0">
                    <a:noAutofit/>
                  </a:bodyPr>
                  <a:lstStyle/>
                  <a:p>
                    <a:pPr algn="ctr" defTabSz="100012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25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AC34DD70-26DE-44CE-A31B-4FE63054F78B}"/>
                      </a:ext>
                    </a:extLst>
                  </p:cNvPr>
                  <p:cNvSpPr/>
                  <p:nvPr/>
                </p:nvSpPr>
                <p:spPr>
                  <a:xfrm>
                    <a:off x="1376346" y="1909439"/>
                    <a:ext cx="1382568" cy="1382568"/>
                  </a:xfrm>
                  <a:prstGeom prst="ellipse">
                    <a:avLst/>
                  </a:prstGeom>
                  <a:solidFill>
                    <a:srgbClr val="CEA43A"/>
                  </a:solidFill>
                  <a:ln w="571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0EBE86-0D9D-4715-8377-029F64C2AC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1851" y="3349706"/>
                <a:ext cx="1338985" cy="226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-30" dirty="0">
                    <a:latin typeface="Fira Sans Book" panose="020B0503050000020004"/>
                  </a:rPr>
                  <a:t>One Problem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CDE6C3-E1B0-4CE0-B1ED-74104A1639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8864" y="2433011"/>
                <a:ext cx="1338985" cy="22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-30" dirty="0">
                    <a:latin typeface="Fira Sans Book" panose="020B0503050000020004"/>
                  </a:rPr>
                  <a:t>Quantified</a:t>
                </a:r>
                <a:r>
                  <a:rPr lang="en-US" sz="1600" b="1" spc="-30" dirty="0"/>
                  <a:t>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BC88DE-F024-4767-BDF9-8AA33DB9C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870" y="4651898"/>
                <a:ext cx="1338985" cy="22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-30" dirty="0">
                    <a:latin typeface="Fira Sans Book" panose="020B0503050000020004"/>
                  </a:rPr>
                  <a:t>Validated</a:t>
                </a:r>
              </a:p>
            </p:txBody>
          </p:sp>
        </p:grpSp>
      </p:grpSp>
      <p:sp>
        <p:nvSpPr>
          <p:cNvPr id="36" name="Freeform 218">
            <a:extLst>
              <a:ext uri="{FF2B5EF4-FFF2-40B4-BE49-F238E27FC236}">
                <a16:creationId xmlns:a16="http://schemas.microsoft.com/office/drawing/2014/main" id="{D0B9EF43-0D22-4494-AFB7-DAFEDF1CEE24}"/>
              </a:ext>
            </a:extLst>
          </p:cNvPr>
          <p:cNvSpPr>
            <a:spLocks/>
          </p:cNvSpPr>
          <p:nvPr/>
        </p:nvSpPr>
        <p:spPr bwMode="auto">
          <a:xfrm>
            <a:off x="1190058" y="1875679"/>
            <a:ext cx="6668958" cy="111134"/>
          </a:xfrm>
          <a:custGeom>
            <a:avLst/>
            <a:gdLst>
              <a:gd name="T0" fmla="*/ 0 w 1215"/>
              <a:gd name="T1" fmla="*/ 0 h 88"/>
              <a:gd name="T2" fmla="*/ 1163 w 1215"/>
              <a:gd name="T3" fmla="*/ 0 h 88"/>
              <a:gd name="T4" fmla="*/ 1215 w 1215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0" y="0"/>
                </a:moveTo>
                <a:lnTo>
                  <a:pt x="1163" y="0"/>
                </a:lnTo>
                <a:lnTo>
                  <a:pt x="1215" y="88"/>
                </a:lnTo>
              </a:path>
            </a:pathLst>
          </a:custGeom>
          <a:noFill/>
          <a:ln w="57150"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0A5810-1B0C-4A85-B596-23C1726FFF47}"/>
              </a:ext>
            </a:extLst>
          </p:cNvPr>
          <p:cNvSpPr txBox="1"/>
          <p:nvPr/>
        </p:nvSpPr>
        <p:spPr>
          <a:xfrm>
            <a:off x="814918" y="2280242"/>
            <a:ext cx="5353705" cy="3088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3200" spc="-30" dirty="0">
                <a:latin typeface="Acumin Pro" panose="020B0504020202020204" pitchFamily="34" charset="0"/>
              </a:rPr>
              <a:t>One problem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pc="-30" dirty="0">
                <a:latin typeface="Acumin Pro" panose="020B0504020202020204" pitchFamily="34" charset="0"/>
              </a:rPr>
              <a:t>Focus on one specific problem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pc="-30" dirty="0">
                <a:latin typeface="Acumin Pro" panose="020B0504020202020204" pitchFamily="34" charset="0"/>
              </a:rPr>
              <a:t>Big enough that the customer is willing to pay to solve it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pc="-30" dirty="0">
                <a:latin typeface="Acumin Pro" panose="020B0504020202020204" pitchFamily="34" charset="0"/>
              </a:rPr>
              <a:t>Urgency to solve it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pc="-30" dirty="0">
                <a:latin typeface="Acumin Pro" panose="020B0504020202020204" pitchFamily="34" charset="0"/>
              </a:rPr>
              <a:t>It either ‘saves money or makes money’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pc="-30" dirty="0">
                <a:latin typeface="Acumin Pro" panose="020B0504020202020204" pitchFamily="34" charset="0"/>
              </a:rPr>
              <a:t>Business to Business (B2B)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pc="-30" dirty="0">
                <a:latin typeface="Acumin Pro" panose="020B0504020202020204" pitchFamily="34" charset="0"/>
              </a:rPr>
              <a:t>Business to Consumer (B2C)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63A2E69-CDC2-4051-AD1D-3F27C966F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9" name="Google Shape;84;p16">
            <a:extLst>
              <a:ext uri="{FF2B5EF4-FFF2-40B4-BE49-F238E27FC236}">
                <a16:creationId xmlns:a16="http://schemas.microsoft.com/office/drawing/2014/main" id="{0C38EC8D-495A-413B-BDA6-3E2861DEF18F}"/>
              </a:ext>
            </a:extLst>
          </p:cNvPr>
          <p:cNvSpPr txBox="1"/>
          <p:nvPr/>
        </p:nvSpPr>
        <p:spPr>
          <a:xfrm>
            <a:off x="2319338" y="495076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Problem Statement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78160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DCBE2F-491C-49FF-AB18-0B6572343AA8}"/>
              </a:ext>
            </a:extLst>
          </p:cNvPr>
          <p:cNvGrpSpPr/>
          <p:nvPr/>
        </p:nvGrpSpPr>
        <p:grpSpPr>
          <a:xfrm>
            <a:off x="7347857" y="1341998"/>
            <a:ext cx="3886200" cy="3610838"/>
            <a:chOff x="3486554" y="1367133"/>
            <a:chExt cx="4987059" cy="473094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20FEB9-4077-4910-A54B-D2F628008D4E}"/>
                </a:ext>
              </a:extLst>
            </p:cNvPr>
            <p:cNvGrpSpPr/>
            <p:nvPr/>
          </p:nvGrpSpPr>
          <p:grpSpPr>
            <a:xfrm>
              <a:off x="3835747" y="1412659"/>
              <a:ext cx="4637866" cy="4637865"/>
              <a:chOff x="2438401" y="1847850"/>
              <a:chExt cx="4267200" cy="4267200"/>
            </a:xfrm>
            <a:solidFill>
              <a:schemeClr val="bg2">
                <a:lumMod val="25000"/>
              </a:schemeClr>
            </a:solidFill>
          </p:grpSpPr>
          <p:sp>
            <p:nvSpPr>
              <p:cNvPr id="33" name="Freeform 202">
                <a:extLst>
                  <a:ext uri="{FF2B5EF4-FFF2-40B4-BE49-F238E27FC236}">
                    <a16:creationId xmlns:a16="http://schemas.microsoft.com/office/drawing/2014/main" id="{6CCB3279-D83E-4B42-8CC5-28F429DC0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8401" y="1847850"/>
                <a:ext cx="4267200" cy="4267200"/>
              </a:xfrm>
              <a:custGeom>
                <a:avLst/>
                <a:gdLst>
                  <a:gd name="T0" fmla="*/ 672 w 1344"/>
                  <a:gd name="T1" fmla="*/ 1344 h 1344"/>
                  <a:gd name="T2" fmla="*/ 0 w 1344"/>
                  <a:gd name="T3" fmla="*/ 672 h 1344"/>
                  <a:gd name="T4" fmla="*/ 672 w 1344"/>
                  <a:gd name="T5" fmla="*/ 0 h 1344"/>
                  <a:gd name="T6" fmla="*/ 1344 w 1344"/>
                  <a:gd name="T7" fmla="*/ 672 h 1344"/>
                  <a:gd name="T8" fmla="*/ 672 w 1344"/>
                  <a:gd name="T9" fmla="*/ 1344 h 1344"/>
                  <a:gd name="T10" fmla="*/ 672 w 1344"/>
                  <a:gd name="T11" fmla="*/ 40 h 1344"/>
                  <a:gd name="T12" fmla="*/ 40 w 1344"/>
                  <a:gd name="T13" fmla="*/ 672 h 1344"/>
                  <a:gd name="T14" fmla="*/ 672 w 1344"/>
                  <a:gd name="T15" fmla="*/ 1304 h 1344"/>
                  <a:gd name="T16" fmla="*/ 1304 w 1344"/>
                  <a:gd name="T17" fmla="*/ 672 h 1344"/>
                  <a:gd name="T18" fmla="*/ 672 w 1344"/>
                  <a:gd name="T19" fmla="*/ 4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4" h="1344">
                    <a:moveTo>
                      <a:pt x="672" y="1344"/>
                    </a:moveTo>
                    <a:cubicBezTo>
                      <a:pt x="301" y="1344"/>
                      <a:pt x="0" y="1042"/>
                      <a:pt x="0" y="672"/>
                    </a:cubicBezTo>
                    <a:cubicBezTo>
                      <a:pt x="0" y="301"/>
                      <a:pt x="301" y="0"/>
                      <a:pt x="672" y="0"/>
                    </a:cubicBezTo>
                    <a:cubicBezTo>
                      <a:pt x="1043" y="0"/>
                      <a:pt x="1344" y="301"/>
                      <a:pt x="1344" y="672"/>
                    </a:cubicBezTo>
                    <a:cubicBezTo>
                      <a:pt x="1344" y="1042"/>
                      <a:pt x="1043" y="1344"/>
                      <a:pt x="672" y="1344"/>
                    </a:cubicBezTo>
                    <a:close/>
                    <a:moveTo>
                      <a:pt x="672" y="40"/>
                    </a:moveTo>
                    <a:cubicBezTo>
                      <a:pt x="324" y="40"/>
                      <a:pt x="40" y="323"/>
                      <a:pt x="40" y="672"/>
                    </a:cubicBezTo>
                    <a:cubicBezTo>
                      <a:pt x="40" y="1020"/>
                      <a:pt x="324" y="1304"/>
                      <a:pt x="672" y="1304"/>
                    </a:cubicBezTo>
                    <a:cubicBezTo>
                      <a:pt x="1020" y="1304"/>
                      <a:pt x="1304" y="1020"/>
                      <a:pt x="1304" y="672"/>
                    </a:cubicBezTo>
                    <a:cubicBezTo>
                      <a:pt x="1304" y="323"/>
                      <a:pt x="1020" y="40"/>
                      <a:pt x="672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4" name="Freeform 203">
                <a:extLst>
                  <a:ext uri="{FF2B5EF4-FFF2-40B4-BE49-F238E27FC236}">
                    <a16:creationId xmlns:a16="http://schemas.microsoft.com/office/drawing/2014/main" id="{50B36603-A5D2-4897-97C2-E3FFEC91CB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6" y="2676525"/>
                <a:ext cx="2609850" cy="2609850"/>
              </a:xfrm>
              <a:custGeom>
                <a:avLst/>
                <a:gdLst>
                  <a:gd name="T0" fmla="*/ 411 w 822"/>
                  <a:gd name="T1" fmla="*/ 822 h 822"/>
                  <a:gd name="T2" fmla="*/ 0 w 822"/>
                  <a:gd name="T3" fmla="*/ 411 h 822"/>
                  <a:gd name="T4" fmla="*/ 411 w 822"/>
                  <a:gd name="T5" fmla="*/ 0 h 822"/>
                  <a:gd name="T6" fmla="*/ 822 w 822"/>
                  <a:gd name="T7" fmla="*/ 411 h 822"/>
                  <a:gd name="T8" fmla="*/ 411 w 822"/>
                  <a:gd name="T9" fmla="*/ 822 h 822"/>
                  <a:gd name="T10" fmla="*/ 411 w 822"/>
                  <a:gd name="T11" fmla="*/ 40 h 822"/>
                  <a:gd name="T12" fmla="*/ 40 w 822"/>
                  <a:gd name="T13" fmla="*/ 411 h 822"/>
                  <a:gd name="T14" fmla="*/ 411 w 822"/>
                  <a:gd name="T15" fmla="*/ 782 h 822"/>
                  <a:gd name="T16" fmla="*/ 782 w 822"/>
                  <a:gd name="T17" fmla="*/ 411 h 822"/>
                  <a:gd name="T18" fmla="*/ 411 w 822"/>
                  <a:gd name="T19" fmla="*/ 4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2" h="822">
                    <a:moveTo>
                      <a:pt x="411" y="822"/>
                    </a:moveTo>
                    <a:cubicBezTo>
                      <a:pt x="184" y="822"/>
                      <a:pt x="0" y="638"/>
                      <a:pt x="0" y="411"/>
                    </a:cubicBezTo>
                    <a:cubicBezTo>
                      <a:pt x="0" y="184"/>
                      <a:pt x="184" y="0"/>
                      <a:pt x="411" y="0"/>
                    </a:cubicBezTo>
                    <a:cubicBezTo>
                      <a:pt x="638" y="0"/>
                      <a:pt x="822" y="184"/>
                      <a:pt x="822" y="411"/>
                    </a:cubicBezTo>
                    <a:cubicBezTo>
                      <a:pt x="822" y="638"/>
                      <a:pt x="638" y="822"/>
                      <a:pt x="411" y="822"/>
                    </a:cubicBezTo>
                    <a:close/>
                    <a:moveTo>
                      <a:pt x="411" y="40"/>
                    </a:moveTo>
                    <a:cubicBezTo>
                      <a:pt x="206" y="40"/>
                      <a:pt x="40" y="206"/>
                      <a:pt x="40" y="411"/>
                    </a:cubicBezTo>
                    <a:cubicBezTo>
                      <a:pt x="40" y="616"/>
                      <a:pt x="206" y="782"/>
                      <a:pt x="411" y="782"/>
                    </a:cubicBezTo>
                    <a:cubicBezTo>
                      <a:pt x="616" y="782"/>
                      <a:pt x="782" y="616"/>
                      <a:pt x="782" y="411"/>
                    </a:cubicBezTo>
                    <a:cubicBezTo>
                      <a:pt x="782" y="206"/>
                      <a:pt x="616" y="40"/>
                      <a:pt x="411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5" name="Freeform 204">
                <a:extLst>
                  <a:ext uri="{FF2B5EF4-FFF2-40B4-BE49-F238E27FC236}">
                    <a16:creationId xmlns:a16="http://schemas.microsoft.com/office/drawing/2014/main" id="{9EB775B4-5C3A-4A5F-A614-2C1C4666D0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1151" y="2260600"/>
                <a:ext cx="3441700" cy="3438525"/>
              </a:xfrm>
              <a:custGeom>
                <a:avLst/>
                <a:gdLst>
                  <a:gd name="T0" fmla="*/ 542 w 1084"/>
                  <a:gd name="T1" fmla="*/ 1083 h 1083"/>
                  <a:gd name="T2" fmla="*/ 0 w 1084"/>
                  <a:gd name="T3" fmla="*/ 542 h 1083"/>
                  <a:gd name="T4" fmla="*/ 542 w 1084"/>
                  <a:gd name="T5" fmla="*/ 0 h 1083"/>
                  <a:gd name="T6" fmla="*/ 1084 w 1084"/>
                  <a:gd name="T7" fmla="*/ 542 h 1083"/>
                  <a:gd name="T8" fmla="*/ 542 w 1084"/>
                  <a:gd name="T9" fmla="*/ 1083 h 1083"/>
                  <a:gd name="T10" fmla="*/ 542 w 1084"/>
                  <a:gd name="T11" fmla="*/ 40 h 1083"/>
                  <a:gd name="T12" fmla="*/ 40 w 1084"/>
                  <a:gd name="T13" fmla="*/ 542 h 1083"/>
                  <a:gd name="T14" fmla="*/ 542 w 1084"/>
                  <a:gd name="T15" fmla="*/ 1043 h 1083"/>
                  <a:gd name="T16" fmla="*/ 1044 w 1084"/>
                  <a:gd name="T17" fmla="*/ 542 h 1083"/>
                  <a:gd name="T18" fmla="*/ 542 w 1084"/>
                  <a:gd name="T19" fmla="*/ 4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4" h="1083">
                    <a:moveTo>
                      <a:pt x="542" y="1083"/>
                    </a:moveTo>
                    <a:cubicBezTo>
                      <a:pt x="243" y="1083"/>
                      <a:pt x="0" y="841"/>
                      <a:pt x="0" y="542"/>
                    </a:cubicBezTo>
                    <a:cubicBezTo>
                      <a:pt x="0" y="243"/>
                      <a:pt x="243" y="0"/>
                      <a:pt x="542" y="0"/>
                    </a:cubicBezTo>
                    <a:cubicBezTo>
                      <a:pt x="841" y="0"/>
                      <a:pt x="1084" y="243"/>
                      <a:pt x="1084" y="542"/>
                    </a:cubicBezTo>
                    <a:cubicBezTo>
                      <a:pt x="1084" y="841"/>
                      <a:pt x="841" y="1083"/>
                      <a:pt x="542" y="1083"/>
                    </a:cubicBezTo>
                    <a:close/>
                    <a:moveTo>
                      <a:pt x="542" y="40"/>
                    </a:moveTo>
                    <a:cubicBezTo>
                      <a:pt x="265" y="40"/>
                      <a:pt x="40" y="265"/>
                      <a:pt x="40" y="542"/>
                    </a:cubicBezTo>
                    <a:cubicBezTo>
                      <a:pt x="40" y="818"/>
                      <a:pt x="265" y="1043"/>
                      <a:pt x="542" y="1043"/>
                    </a:cubicBezTo>
                    <a:cubicBezTo>
                      <a:pt x="819" y="1043"/>
                      <a:pt x="1044" y="818"/>
                      <a:pt x="1044" y="542"/>
                    </a:cubicBezTo>
                    <a:cubicBezTo>
                      <a:pt x="1044" y="265"/>
                      <a:pt x="819" y="40"/>
                      <a:pt x="542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FB266F6-B372-445B-A2F5-DD392973A521}"/>
                </a:ext>
              </a:extLst>
            </p:cNvPr>
            <p:cNvGrpSpPr/>
            <p:nvPr/>
          </p:nvGrpSpPr>
          <p:grpSpPr>
            <a:xfrm>
              <a:off x="3486554" y="1367133"/>
              <a:ext cx="4940474" cy="4730948"/>
              <a:chOff x="3683979" y="1556185"/>
              <a:chExt cx="4545623" cy="435284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05CA264-A338-47AC-90B8-08DEB443F4D4}"/>
                  </a:ext>
                </a:extLst>
              </p:cNvPr>
              <p:cNvGrpSpPr/>
              <p:nvPr/>
            </p:nvGrpSpPr>
            <p:grpSpPr>
              <a:xfrm>
                <a:off x="3962401" y="1556185"/>
                <a:ext cx="4267200" cy="4267200"/>
                <a:chOff x="2438401" y="1847850"/>
                <a:chExt cx="4267200" cy="4267200"/>
              </a:xfrm>
            </p:grpSpPr>
            <p:sp>
              <p:nvSpPr>
                <p:cNvPr id="29" name="Freeform 202">
                  <a:extLst>
                    <a:ext uri="{FF2B5EF4-FFF2-40B4-BE49-F238E27FC236}">
                      <a16:creationId xmlns:a16="http://schemas.microsoft.com/office/drawing/2014/main" id="{9C9DBB0E-C7C6-4D41-92DA-A4755E1382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401" y="1847850"/>
                  <a:ext cx="4267200" cy="4267200"/>
                </a:xfrm>
                <a:custGeom>
                  <a:avLst/>
                  <a:gdLst>
                    <a:gd name="T0" fmla="*/ 672 w 1344"/>
                    <a:gd name="T1" fmla="*/ 1344 h 1344"/>
                    <a:gd name="T2" fmla="*/ 0 w 1344"/>
                    <a:gd name="T3" fmla="*/ 672 h 1344"/>
                    <a:gd name="T4" fmla="*/ 672 w 1344"/>
                    <a:gd name="T5" fmla="*/ 0 h 1344"/>
                    <a:gd name="T6" fmla="*/ 1344 w 1344"/>
                    <a:gd name="T7" fmla="*/ 672 h 1344"/>
                    <a:gd name="T8" fmla="*/ 672 w 1344"/>
                    <a:gd name="T9" fmla="*/ 1344 h 1344"/>
                    <a:gd name="T10" fmla="*/ 672 w 1344"/>
                    <a:gd name="T11" fmla="*/ 40 h 1344"/>
                    <a:gd name="T12" fmla="*/ 40 w 1344"/>
                    <a:gd name="T13" fmla="*/ 672 h 1344"/>
                    <a:gd name="T14" fmla="*/ 672 w 1344"/>
                    <a:gd name="T15" fmla="*/ 1304 h 1344"/>
                    <a:gd name="T16" fmla="*/ 1304 w 1344"/>
                    <a:gd name="T17" fmla="*/ 672 h 1344"/>
                    <a:gd name="T18" fmla="*/ 672 w 1344"/>
                    <a:gd name="T19" fmla="*/ 4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44" h="1344">
                      <a:moveTo>
                        <a:pt x="672" y="1344"/>
                      </a:moveTo>
                      <a:cubicBezTo>
                        <a:pt x="301" y="1344"/>
                        <a:pt x="0" y="1042"/>
                        <a:pt x="0" y="672"/>
                      </a:cubicBezTo>
                      <a:cubicBezTo>
                        <a:pt x="0" y="301"/>
                        <a:pt x="301" y="0"/>
                        <a:pt x="672" y="0"/>
                      </a:cubicBezTo>
                      <a:cubicBezTo>
                        <a:pt x="1043" y="0"/>
                        <a:pt x="1344" y="301"/>
                        <a:pt x="1344" y="672"/>
                      </a:cubicBezTo>
                      <a:cubicBezTo>
                        <a:pt x="1344" y="1042"/>
                        <a:pt x="1043" y="1344"/>
                        <a:pt x="672" y="1344"/>
                      </a:cubicBezTo>
                      <a:close/>
                      <a:moveTo>
                        <a:pt x="672" y="40"/>
                      </a:moveTo>
                      <a:cubicBezTo>
                        <a:pt x="324" y="40"/>
                        <a:pt x="40" y="323"/>
                        <a:pt x="40" y="672"/>
                      </a:cubicBezTo>
                      <a:cubicBezTo>
                        <a:pt x="40" y="1020"/>
                        <a:pt x="324" y="1304"/>
                        <a:pt x="672" y="1304"/>
                      </a:cubicBezTo>
                      <a:cubicBezTo>
                        <a:pt x="1020" y="1304"/>
                        <a:pt x="1304" y="1020"/>
                        <a:pt x="1304" y="672"/>
                      </a:cubicBezTo>
                      <a:cubicBezTo>
                        <a:pt x="1304" y="323"/>
                        <a:pt x="1020" y="40"/>
                        <a:pt x="672" y="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pc="-30"/>
                </a:p>
              </p:txBody>
            </p:sp>
            <p:sp>
              <p:nvSpPr>
                <p:cNvPr id="30" name="Freeform 203">
                  <a:extLst>
                    <a:ext uri="{FF2B5EF4-FFF2-40B4-BE49-F238E27FC236}">
                      <a16:creationId xmlns:a16="http://schemas.microsoft.com/office/drawing/2014/main" id="{F1108B2D-2705-438A-8038-46B26BD8DE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267076" y="2676525"/>
                  <a:ext cx="2609850" cy="2609850"/>
                </a:xfrm>
                <a:custGeom>
                  <a:avLst/>
                  <a:gdLst>
                    <a:gd name="T0" fmla="*/ 411 w 822"/>
                    <a:gd name="T1" fmla="*/ 822 h 822"/>
                    <a:gd name="T2" fmla="*/ 0 w 822"/>
                    <a:gd name="T3" fmla="*/ 411 h 822"/>
                    <a:gd name="T4" fmla="*/ 411 w 822"/>
                    <a:gd name="T5" fmla="*/ 0 h 822"/>
                    <a:gd name="T6" fmla="*/ 822 w 822"/>
                    <a:gd name="T7" fmla="*/ 411 h 822"/>
                    <a:gd name="T8" fmla="*/ 411 w 822"/>
                    <a:gd name="T9" fmla="*/ 822 h 822"/>
                    <a:gd name="T10" fmla="*/ 411 w 822"/>
                    <a:gd name="T11" fmla="*/ 40 h 822"/>
                    <a:gd name="T12" fmla="*/ 40 w 822"/>
                    <a:gd name="T13" fmla="*/ 411 h 822"/>
                    <a:gd name="T14" fmla="*/ 411 w 822"/>
                    <a:gd name="T15" fmla="*/ 782 h 822"/>
                    <a:gd name="T16" fmla="*/ 782 w 822"/>
                    <a:gd name="T17" fmla="*/ 411 h 822"/>
                    <a:gd name="T18" fmla="*/ 411 w 822"/>
                    <a:gd name="T19" fmla="*/ 40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2" h="822">
                      <a:moveTo>
                        <a:pt x="411" y="822"/>
                      </a:moveTo>
                      <a:cubicBezTo>
                        <a:pt x="184" y="822"/>
                        <a:pt x="0" y="638"/>
                        <a:pt x="0" y="411"/>
                      </a:cubicBezTo>
                      <a:cubicBezTo>
                        <a:pt x="0" y="184"/>
                        <a:pt x="184" y="0"/>
                        <a:pt x="411" y="0"/>
                      </a:cubicBezTo>
                      <a:cubicBezTo>
                        <a:pt x="638" y="0"/>
                        <a:pt x="822" y="184"/>
                        <a:pt x="822" y="411"/>
                      </a:cubicBezTo>
                      <a:cubicBezTo>
                        <a:pt x="822" y="638"/>
                        <a:pt x="638" y="822"/>
                        <a:pt x="411" y="822"/>
                      </a:cubicBezTo>
                      <a:close/>
                      <a:moveTo>
                        <a:pt x="411" y="40"/>
                      </a:moveTo>
                      <a:cubicBezTo>
                        <a:pt x="206" y="40"/>
                        <a:pt x="40" y="206"/>
                        <a:pt x="40" y="411"/>
                      </a:cubicBezTo>
                      <a:cubicBezTo>
                        <a:pt x="40" y="616"/>
                        <a:pt x="206" y="782"/>
                        <a:pt x="411" y="782"/>
                      </a:cubicBezTo>
                      <a:cubicBezTo>
                        <a:pt x="616" y="782"/>
                        <a:pt x="782" y="616"/>
                        <a:pt x="782" y="411"/>
                      </a:cubicBezTo>
                      <a:cubicBezTo>
                        <a:pt x="782" y="206"/>
                        <a:pt x="616" y="40"/>
                        <a:pt x="411" y="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pc="-30"/>
                </a:p>
              </p:txBody>
            </p:sp>
            <p:sp>
              <p:nvSpPr>
                <p:cNvPr id="31" name="Freeform 204">
                  <a:extLst>
                    <a:ext uri="{FF2B5EF4-FFF2-40B4-BE49-F238E27FC236}">
                      <a16:creationId xmlns:a16="http://schemas.microsoft.com/office/drawing/2014/main" id="{FB012DA4-DC1D-4279-A483-F090BD4ECE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51151" y="2260600"/>
                  <a:ext cx="3441700" cy="3438525"/>
                </a:xfrm>
                <a:custGeom>
                  <a:avLst/>
                  <a:gdLst>
                    <a:gd name="T0" fmla="*/ 542 w 1084"/>
                    <a:gd name="T1" fmla="*/ 1083 h 1083"/>
                    <a:gd name="T2" fmla="*/ 0 w 1084"/>
                    <a:gd name="T3" fmla="*/ 542 h 1083"/>
                    <a:gd name="T4" fmla="*/ 542 w 1084"/>
                    <a:gd name="T5" fmla="*/ 0 h 1083"/>
                    <a:gd name="T6" fmla="*/ 1084 w 1084"/>
                    <a:gd name="T7" fmla="*/ 542 h 1083"/>
                    <a:gd name="T8" fmla="*/ 542 w 1084"/>
                    <a:gd name="T9" fmla="*/ 1083 h 1083"/>
                    <a:gd name="T10" fmla="*/ 542 w 1084"/>
                    <a:gd name="T11" fmla="*/ 40 h 1083"/>
                    <a:gd name="T12" fmla="*/ 40 w 1084"/>
                    <a:gd name="T13" fmla="*/ 542 h 1083"/>
                    <a:gd name="T14" fmla="*/ 542 w 1084"/>
                    <a:gd name="T15" fmla="*/ 1043 h 1083"/>
                    <a:gd name="T16" fmla="*/ 1044 w 1084"/>
                    <a:gd name="T17" fmla="*/ 542 h 1083"/>
                    <a:gd name="T18" fmla="*/ 542 w 1084"/>
                    <a:gd name="T19" fmla="*/ 40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4" h="1083">
                      <a:moveTo>
                        <a:pt x="542" y="1083"/>
                      </a:moveTo>
                      <a:cubicBezTo>
                        <a:pt x="243" y="1083"/>
                        <a:pt x="0" y="841"/>
                        <a:pt x="0" y="542"/>
                      </a:cubicBezTo>
                      <a:cubicBezTo>
                        <a:pt x="0" y="243"/>
                        <a:pt x="243" y="0"/>
                        <a:pt x="542" y="0"/>
                      </a:cubicBezTo>
                      <a:cubicBezTo>
                        <a:pt x="841" y="0"/>
                        <a:pt x="1084" y="243"/>
                        <a:pt x="1084" y="542"/>
                      </a:cubicBezTo>
                      <a:cubicBezTo>
                        <a:pt x="1084" y="841"/>
                        <a:pt x="841" y="1083"/>
                        <a:pt x="542" y="1083"/>
                      </a:cubicBezTo>
                      <a:close/>
                      <a:moveTo>
                        <a:pt x="542" y="40"/>
                      </a:moveTo>
                      <a:cubicBezTo>
                        <a:pt x="265" y="40"/>
                        <a:pt x="40" y="265"/>
                        <a:pt x="40" y="542"/>
                      </a:cubicBezTo>
                      <a:cubicBezTo>
                        <a:pt x="40" y="818"/>
                        <a:pt x="265" y="1043"/>
                        <a:pt x="542" y="1043"/>
                      </a:cubicBezTo>
                      <a:cubicBezTo>
                        <a:pt x="819" y="1043"/>
                        <a:pt x="1044" y="818"/>
                        <a:pt x="1044" y="542"/>
                      </a:cubicBezTo>
                      <a:cubicBezTo>
                        <a:pt x="1044" y="265"/>
                        <a:pt x="819" y="40"/>
                        <a:pt x="542" y="40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pc="-3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E1DFA70-B49B-4F24-9F7F-65B5FAC9FD2B}"/>
                  </a:ext>
                </a:extLst>
              </p:cNvPr>
              <p:cNvGrpSpPr/>
              <p:nvPr/>
            </p:nvGrpSpPr>
            <p:grpSpPr>
              <a:xfrm>
                <a:off x="3683979" y="1678790"/>
                <a:ext cx="4545623" cy="4230239"/>
                <a:chOff x="2540977" y="2136652"/>
                <a:chExt cx="3648876" cy="3395710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BC692A90-0290-4C6D-8763-7098D5144036}"/>
                    </a:ext>
                  </a:extLst>
                </p:cNvPr>
                <p:cNvGrpSpPr/>
                <p:nvPr/>
              </p:nvGrpSpPr>
              <p:grpSpPr>
                <a:xfrm>
                  <a:off x="2540977" y="2549106"/>
                  <a:ext cx="2182022" cy="2182018"/>
                  <a:chOff x="953424" y="1486519"/>
                  <a:chExt cx="2228412" cy="2228408"/>
                </a:xfrm>
              </p:grpSpPr>
              <p:sp>
                <p:nvSpPr>
                  <p:cNvPr id="27" name="Freeform 42">
                    <a:extLst>
                      <a:ext uri="{FF2B5EF4-FFF2-40B4-BE49-F238E27FC236}">
                        <a16:creationId xmlns:a16="http://schemas.microsoft.com/office/drawing/2014/main" id="{3446CB0E-6983-4AE0-8C48-3FAD8025093A}"/>
                      </a:ext>
                    </a:extLst>
                  </p:cNvPr>
                  <p:cNvSpPr/>
                  <p:nvPr/>
                </p:nvSpPr>
                <p:spPr>
                  <a:xfrm>
                    <a:off x="953424" y="1486519"/>
                    <a:ext cx="2228412" cy="2228408"/>
                  </a:xfrm>
                  <a:custGeom>
                    <a:avLst/>
                    <a:gdLst>
                      <a:gd name="connsiteX0" fmla="*/ 1124074 w 1583637"/>
                      <a:gd name="connsiteY0" fmla="*/ 252493 h 1583637"/>
                      <a:gd name="connsiteX1" fmla="*/ 1247256 w 1583637"/>
                      <a:gd name="connsiteY1" fmla="*/ 149126 h 1583637"/>
                      <a:gd name="connsiteX2" fmla="*/ 1345663 w 1583637"/>
                      <a:gd name="connsiteY2" fmla="*/ 231701 h 1583637"/>
                      <a:gd name="connsiteX3" fmla="*/ 1265256 w 1583637"/>
                      <a:gd name="connsiteY3" fmla="*/ 370961 h 1583637"/>
                      <a:gd name="connsiteX4" fmla="*/ 1393012 w 1583637"/>
                      <a:gd name="connsiteY4" fmla="*/ 592241 h 1583637"/>
                      <a:gd name="connsiteX5" fmla="*/ 1553818 w 1583637"/>
                      <a:gd name="connsiteY5" fmla="*/ 592237 h 1583637"/>
                      <a:gd name="connsiteX6" fmla="*/ 1576125 w 1583637"/>
                      <a:gd name="connsiteY6" fmla="*/ 718748 h 1583637"/>
                      <a:gd name="connsiteX7" fmla="*/ 1425015 w 1583637"/>
                      <a:gd name="connsiteY7" fmla="*/ 773743 h 1583637"/>
                      <a:gd name="connsiteX8" fmla="*/ 1380646 w 1583637"/>
                      <a:gd name="connsiteY8" fmla="*/ 1025372 h 1583637"/>
                      <a:gd name="connsiteX9" fmla="*/ 1503833 w 1583637"/>
                      <a:gd name="connsiteY9" fmla="*/ 1128733 h 1583637"/>
                      <a:gd name="connsiteX10" fmla="*/ 1439602 w 1583637"/>
                      <a:gd name="connsiteY10" fmla="*/ 1239984 h 1583637"/>
                      <a:gd name="connsiteX11" fmla="*/ 1288495 w 1583637"/>
                      <a:gd name="connsiteY11" fmla="*/ 1184982 h 1583637"/>
                      <a:gd name="connsiteX12" fmla="*/ 1092761 w 1583637"/>
                      <a:gd name="connsiteY12" fmla="*/ 1349222 h 1583637"/>
                      <a:gd name="connsiteX13" fmla="*/ 1120689 w 1583637"/>
                      <a:gd name="connsiteY13" fmla="*/ 1507584 h 1583637"/>
                      <a:gd name="connsiteX14" fmla="*/ 999974 w 1583637"/>
                      <a:gd name="connsiteY14" fmla="*/ 1551521 h 1583637"/>
                      <a:gd name="connsiteX15" fmla="*/ 919574 w 1583637"/>
                      <a:gd name="connsiteY15" fmla="*/ 1412257 h 1583637"/>
                      <a:gd name="connsiteX16" fmla="*/ 664062 w 1583637"/>
                      <a:gd name="connsiteY16" fmla="*/ 1412257 h 1583637"/>
                      <a:gd name="connsiteX17" fmla="*/ 583663 w 1583637"/>
                      <a:gd name="connsiteY17" fmla="*/ 1551521 h 1583637"/>
                      <a:gd name="connsiteX18" fmla="*/ 462948 w 1583637"/>
                      <a:gd name="connsiteY18" fmla="*/ 1507584 h 1583637"/>
                      <a:gd name="connsiteX19" fmla="*/ 490876 w 1583637"/>
                      <a:gd name="connsiteY19" fmla="*/ 1349222 h 1583637"/>
                      <a:gd name="connsiteX20" fmla="*/ 295142 w 1583637"/>
                      <a:gd name="connsiteY20" fmla="*/ 1184981 h 1583637"/>
                      <a:gd name="connsiteX21" fmla="*/ 144035 w 1583637"/>
                      <a:gd name="connsiteY21" fmla="*/ 1239984 h 1583637"/>
                      <a:gd name="connsiteX22" fmla="*/ 79804 w 1583637"/>
                      <a:gd name="connsiteY22" fmla="*/ 1128733 h 1583637"/>
                      <a:gd name="connsiteX23" fmla="*/ 202991 w 1583637"/>
                      <a:gd name="connsiteY23" fmla="*/ 1025372 h 1583637"/>
                      <a:gd name="connsiteX24" fmla="*/ 158622 w 1583637"/>
                      <a:gd name="connsiteY24" fmla="*/ 773743 h 1583637"/>
                      <a:gd name="connsiteX25" fmla="*/ 7512 w 1583637"/>
                      <a:gd name="connsiteY25" fmla="*/ 718748 h 1583637"/>
                      <a:gd name="connsiteX26" fmla="*/ 29819 w 1583637"/>
                      <a:gd name="connsiteY26" fmla="*/ 592237 h 1583637"/>
                      <a:gd name="connsiteX27" fmla="*/ 190625 w 1583637"/>
                      <a:gd name="connsiteY27" fmla="*/ 592241 h 1583637"/>
                      <a:gd name="connsiteX28" fmla="*/ 318381 w 1583637"/>
                      <a:gd name="connsiteY28" fmla="*/ 370961 h 1583637"/>
                      <a:gd name="connsiteX29" fmla="*/ 237974 w 1583637"/>
                      <a:gd name="connsiteY29" fmla="*/ 231701 h 1583637"/>
                      <a:gd name="connsiteX30" fmla="*/ 336381 w 1583637"/>
                      <a:gd name="connsiteY30" fmla="*/ 149126 h 1583637"/>
                      <a:gd name="connsiteX31" fmla="*/ 459563 w 1583637"/>
                      <a:gd name="connsiteY31" fmla="*/ 252493 h 1583637"/>
                      <a:gd name="connsiteX32" fmla="*/ 699666 w 1583637"/>
                      <a:gd name="connsiteY32" fmla="*/ 165103 h 1583637"/>
                      <a:gd name="connsiteX33" fmla="*/ 727586 w 1583637"/>
                      <a:gd name="connsiteY33" fmla="*/ 6739 h 1583637"/>
                      <a:gd name="connsiteX34" fmla="*/ 856051 w 1583637"/>
                      <a:gd name="connsiteY34" fmla="*/ 6739 h 1583637"/>
                      <a:gd name="connsiteX35" fmla="*/ 883970 w 1583637"/>
                      <a:gd name="connsiteY35" fmla="*/ 165102 h 1583637"/>
                      <a:gd name="connsiteX36" fmla="*/ 1124073 w 1583637"/>
                      <a:gd name="connsiteY36" fmla="*/ 252493 h 1583637"/>
                      <a:gd name="connsiteX37" fmla="*/ 1124074 w 1583637"/>
                      <a:gd name="connsiteY37" fmla="*/ 252493 h 158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583637" h="1583637">
                        <a:moveTo>
                          <a:pt x="1124074" y="252493"/>
                        </a:moveTo>
                        <a:lnTo>
                          <a:pt x="1247256" y="149126"/>
                        </a:lnTo>
                        <a:lnTo>
                          <a:pt x="1345663" y="231701"/>
                        </a:lnTo>
                        <a:lnTo>
                          <a:pt x="1265256" y="370961"/>
                        </a:lnTo>
                        <a:cubicBezTo>
                          <a:pt x="1322430" y="435278"/>
                          <a:pt x="1365899" y="510569"/>
                          <a:pt x="1393012" y="592241"/>
                        </a:cubicBezTo>
                        <a:lnTo>
                          <a:pt x="1553818" y="592237"/>
                        </a:lnTo>
                        <a:lnTo>
                          <a:pt x="1576125" y="718748"/>
                        </a:lnTo>
                        <a:lnTo>
                          <a:pt x="1425015" y="773743"/>
                        </a:lnTo>
                        <a:cubicBezTo>
                          <a:pt x="1427471" y="859762"/>
                          <a:pt x="1412374" y="945380"/>
                          <a:pt x="1380646" y="1025372"/>
                        </a:cubicBezTo>
                        <a:lnTo>
                          <a:pt x="1503833" y="1128733"/>
                        </a:lnTo>
                        <a:lnTo>
                          <a:pt x="1439602" y="1239984"/>
                        </a:lnTo>
                        <a:lnTo>
                          <a:pt x="1288495" y="1184982"/>
                        </a:lnTo>
                        <a:cubicBezTo>
                          <a:pt x="1235084" y="1252456"/>
                          <a:pt x="1168484" y="1308339"/>
                          <a:pt x="1092761" y="1349222"/>
                        </a:cubicBezTo>
                        <a:lnTo>
                          <a:pt x="1120689" y="1507584"/>
                        </a:lnTo>
                        <a:lnTo>
                          <a:pt x="999974" y="1551521"/>
                        </a:lnTo>
                        <a:lnTo>
                          <a:pt x="919574" y="1412257"/>
                        </a:lnTo>
                        <a:cubicBezTo>
                          <a:pt x="835287" y="1429613"/>
                          <a:pt x="748348" y="1429613"/>
                          <a:pt x="664062" y="1412257"/>
                        </a:cubicBezTo>
                        <a:lnTo>
                          <a:pt x="583663" y="1551521"/>
                        </a:lnTo>
                        <a:lnTo>
                          <a:pt x="462948" y="1507584"/>
                        </a:lnTo>
                        <a:lnTo>
                          <a:pt x="490876" y="1349222"/>
                        </a:lnTo>
                        <a:cubicBezTo>
                          <a:pt x="415153" y="1308339"/>
                          <a:pt x="348553" y="1252455"/>
                          <a:pt x="295142" y="1184981"/>
                        </a:cubicBezTo>
                        <a:lnTo>
                          <a:pt x="144035" y="1239984"/>
                        </a:lnTo>
                        <a:lnTo>
                          <a:pt x="79804" y="1128733"/>
                        </a:lnTo>
                        <a:lnTo>
                          <a:pt x="202991" y="1025372"/>
                        </a:lnTo>
                        <a:cubicBezTo>
                          <a:pt x="171263" y="945380"/>
                          <a:pt x="156166" y="859762"/>
                          <a:pt x="158622" y="773743"/>
                        </a:cubicBezTo>
                        <a:lnTo>
                          <a:pt x="7512" y="718748"/>
                        </a:lnTo>
                        <a:lnTo>
                          <a:pt x="29819" y="592237"/>
                        </a:lnTo>
                        <a:lnTo>
                          <a:pt x="190625" y="592241"/>
                        </a:lnTo>
                        <a:cubicBezTo>
                          <a:pt x="217738" y="510569"/>
                          <a:pt x="261208" y="435277"/>
                          <a:pt x="318381" y="370961"/>
                        </a:cubicBezTo>
                        <a:lnTo>
                          <a:pt x="237974" y="231701"/>
                        </a:lnTo>
                        <a:lnTo>
                          <a:pt x="336381" y="149126"/>
                        </a:lnTo>
                        <a:lnTo>
                          <a:pt x="459563" y="252493"/>
                        </a:lnTo>
                        <a:cubicBezTo>
                          <a:pt x="532831" y="207356"/>
                          <a:pt x="614527" y="177621"/>
                          <a:pt x="699666" y="165103"/>
                        </a:cubicBezTo>
                        <a:lnTo>
                          <a:pt x="727586" y="6739"/>
                        </a:lnTo>
                        <a:lnTo>
                          <a:pt x="856051" y="6739"/>
                        </a:lnTo>
                        <a:lnTo>
                          <a:pt x="883970" y="165102"/>
                        </a:lnTo>
                        <a:cubicBezTo>
                          <a:pt x="969110" y="177621"/>
                          <a:pt x="1050806" y="207356"/>
                          <a:pt x="1124073" y="252493"/>
                        </a:cubicBezTo>
                        <a:lnTo>
                          <a:pt x="1124074" y="25249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67361" tIns="411480" rIns="267361" bIns="327566" numCol="1" spcCol="1270" anchor="ctr" anchorCtr="0">
                    <a:noAutofit/>
                  </a:bodyPr>
                  <a:lstStyle/>
                  <a:p>
                    <a:pPr algn="ctr" defTabSz="100012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250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0FBF9CBC-BEF9-43CF-94D9-80A4753E64F7}"/>
                      </a:ext>
                    </a:extLst>
                  </p:cNvPr>
                  <p:cNvSpPr/>
                  <p:nvPr/>
                </p:nvSpPr>
                <p:spPr>
                  <a:xfrm>
                    <a:off x="1376346" y="1909439"/>
                    <a:ext cx="1382568" cy="138256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7620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AAAA07A3-D001-4287-BFD4-B56F25FB2E78}"/>
                    </a:ext>
                  </a:extLst>
                </p:cNvPr>
                <p:cNvGrpSpPr/>
                <p:nvPr/>
              </p:nvGrpSpPr>
              <p:grpSpPr>
                <a:xfrm>
                  <a:off x="4335865" y="3678378"/>
                  <a:ext cx="1853988" cy="1853984"/>
                  <a:chOff x="953424" y="1486519"/>
                  <a:chExt cx="2228412" cy="2228408"/>
                </a:xfrm>
              </p:grpSpPr>
              <p:sp>
                <p:nvSpPr>
                  <p:cNvPr id="25" name="Freeform 65">
                    <a:extLst>
                      <a:ext uri="{FF2B5EF4-FFF2-40B4-BE49-F238E27FC236}">
                        <a16:creationId xmlns:a16="http://schemas.microsoft.com/office/drawing/2014/main" id="{2FA5A5EB-7BD7-4CA3-BF28-FA20C7109F15}"/>
                      </a:ext>
                    </a:extLst>
                  </p:cNvPr>
                  <p:cNvSpPr/>
                  <p:nvPr/>
                </p:nvSpPr>
                <p:spPr>
                  <a:xfrm>
                    <a:off x="953424" y="1486519"/>
                    <a:ext cx="2228412" cy="2228408"/>
                  </a:xfrm>
                  <a:custGeom>
                    <a:avLst/>
                    <a:gdLst>
                      <a:gd name="connsiteX0" fmla="*/ 1124074 w 1583637"/>
                      <a:gd name="connsiteY0" fmla="*/ 252493 h 1583637"/>
                      <a:gd name="connsiteX1" fmla="*/ 1247256 w 1583637"/>
                      <a:gd name="connsiteY1" fmla="*/ 149126 h 1583637"/>
                      <a:gd name="connsiteX2" fmla="*/ 1345663 w 1583637"/>
                      <a:gd name="connsiteY2" fmla="*/ 231701 h 1583637"/>
                      <a:gd name="connsiteX3" fmla="*/ 1265256 w 1583637"/>
                      <a:gd name="connsiteY3" fmla="*/ 370961 h 1583637"/>
                      <a:gd name="connsiteX4" fmla="*/ 1393012 w 1583637"/>
                      <a:gd name="connsiteY4" fmla="*/ 592241 h 1583637"/>
                      <a:gd name="connsiteX5" fmla="*/ 1553818 w 1583637"/>
                      <a:gd name="connsiteY5" fmla="*/ 592237 h 1583637"/>
                      <a:gd name="connsiteX6" fmla="*/ 1576125 w 1583637"/>
                      <a:gd name="connsiteY6" fmla="*/ 718748 h 1583637"/>
                      <a:gd name="connsiteX7" fmla="*/ 1425015 w 1583637"/>
                      <a:gd name="connsiteY7" fmla="*/ 773743 h 1583637"/>
                      <a:gd name="connsiteX8" fmla="*/ 1380646 w 1583637"/>
                      <a:gd name="connsiteY8" fmla="*/ 1025372 h 1583637"/>
                      <a:gd name="connsiteX9" fmla="*/ 1503833 w 1583637"/>
                      <a:gd name="connsiteY9" fmla="*/ 1128733 h 1583637"/>
                      <a:gd name="connsiteX10" fmla="*/ 1439602 w 1583637"/>
                      <a:gd name="connsiteY10" fmla="*/ 1239984 h 1583637"/>
                      <a:gd name="connsiteX11" fmla="*/ 1288495 w 1583637"/>
                      <a:gd name="connsiteY11" fmla="*/ 1184982 h 1583637"/>
                      <a:gd name="connsiteX12" fmla="*/ 1092761 w 1583637"/>
                      <a:gd name="connsiteY12" fmla="*/ 1349222 h 1583637"/>
                      <a:gd name="connsiteX13" fmla="*/ 1120689 w 1583637"/>
                      <a:gd name="connsiteY13" fmla="*/ 1507584 h 1583637"/>
                      <a:gd name="connsiteX14" fmla="*/ 999974 w 1583637"/>
                      <a:gd name="connsiteY14" fmla="*/ 1551521 h 1583637"/>
                      <a:gd name="connsiteX15" fmla="*/ 919574 w 1583637"/>
                      <a:gd name="connsiteY15" fmla="*/ 1412257 h 1583637"/>
                      <a:gd name="connsiteX16" fmla="*/ 664062 w 1583637"/>
                      <a:gd name="connsiteY16" fmla="*/ 1412257 h 1583637"/>
                      <a:gd name="connsiteX17" fmla="*/ 583663 w 1583637"/>
                      <a:gd name="connsiteY17" fmla="*/ 1551521 h 1583637"/>
                      <a:gd name="connsiteX18" fmla="*/ 462948 w 1583637"/>
                      <a:gd name="connsiteY18" fmla="*/ 1507584 h 1583637"/>
                      <a:gd name="connsiteX19" fmla="*/ 490876 w 1583637"/>
                      <a:gd name="connsiteY19" fmla="*/ 1349222 h 1583637"/>
                      <a:gd name="connsiteX20" fmla="*/ 295142 w 1583637"/>
                      <a:gd name="connsiteY20" fmla="*/ 1184981 h 1583637"/>
                      <a:gd name="connsiteX21" fmla="*/ 144035 w 1583637"/>
                      <a:gd name="connsiteY21" fmla="*/ 1239984 h 1583637"/>
                      <a:gd name="connsiteX22" fmla="*/ 79804 w 1583637"/>
                      <a:gd name="connsiteY22" fmla="*/ 1128733 h 1583637"/>
                      <a:gd name="connsiteX23" fmla="*/ 202991 w 1583637"/>
                      <a:gd name="connsiteY23" fmla="*/ 1025372 h 1583637"/>
                      <a:gd name="connsiteX24" fmla="*/ 158622 w 1583637"/>
                      <a:gd name="connsiteY24" fmla="*/ 773743 h 1583637"/>
                      <a:gd name="connsiteX25" fmla="*/ 7512 w 1583637"/>
                      <a:gd name="connsiteY25" fmla="*/ 718748 h 1583637"/>
                      <a:gd name="connsiteX26" fmla="*/ 29819 w 1583637"/>
                      <a:gd name="connsiteY26" fmla="*/ 592237 h 1583637"/>
                      <a:gd name="connsiteX27" fmla="*/ 190625 w 1583637"/>
                      <a:gd name="connsiteY27" fmla="*/ 592241 h 1583637"/>
                      <a:gd name="connsiteX28" fmla="*/ 318381 w 1583637"/>
                      <a:gd name="connsiteY28" fmla="*/ 370961 h 1583637"/>
                      <a:gd name="connsiteX29" fmla="*/ 237974 w 1583637"/>
                      <a:gd name="connsiteY29" fmla="*/ 231701 h 1583637"/>
                      <a:gd name="connsiteX30" fmla="*/ 336381 w 1583637"/>
                      <a:gd name="connsiteY30" fmla="*/ 149126 h 1583637"/>
                      <a:gd name="connsiteX31" fmla="*/ 459563 w 1583637"/>
                      <a:gd name="connsiteY31" fmla="*/ 252493 h 1583637"/>
                      <a:gd name="connsiteX32" fmla="*/ 699666 w 1583637"/>
                      <a:gd name="connsiteY32" fmla="*/ 165103 h 1583637"/>
                      <a:gd name="connsiteX33" fmla="*/ 727586 w 1583637"/>
                      <a:gd name="connsiteY33" fmla="*/ 6739 h 1583637"/>
                      <a:gd name="connsiteX34" fmla="*/ 856051 w 1583637"/>
                      <a:gd name="connsiteY34" fmla="*/ 6739 h 1583637"/>
                      <a:gd name="connsiteX35" fmla="*/ 883970 w 1583637"/>
                      <a:gd name="connsiteY35" fmla="*/ 165102 h 1583637"/>
                      <a:gd name="connsiteX36" fmla="*/ 1124073 w 1583637"/>
                      <a:gd name="connsiteY36" fmla="*/ 252493 h 1583637"/>
                      <a:gd name="connsiteX37" fmla="*/ 1124074 w 1583637"/>
                      <a:gd name="connsiteY37" fmla="*/ 252493 h 158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583637" h="1583637">
                        <a:moveTo>
                          <a:pt x="1124074" y="252493"/>
                        </a:moveTo>
                        <a:lnTo>
                          <a:pt x="1247256" y="149126"/>
                        </a:lnTo>
                        <a:lnTo>
                          <a:pt x="1345663" y="231701"/>
                        </a:lnTo>
                        <a:lnTo>
                          <a:pt x="1265256" y="370961"/>
                        </a:lnTo>
                        <a:cubicBezTo>
                          <a:pt x="1322430" y="435278"/>
                          <a:pt x="1365899" y="510569"/>
                          <a:pt x="1393012" y="592241"/>
                        </a:cubicBezTo>
                        <a:lnTo>
                          <a:pt x="1553818" y="592237"/>
                        </a:lnTo>
                        <a:lnTo>
                          <a:pt x="1576125" y="718748"/>
                        </a:lnTo>
                        <a:lnTo>
                          <a:pt x="1425015" y="773743"/>
                        </a:lnTo>
                        <a:cubicBezTo>
                          <a:pt x="1427471" y="859762"/>
                          <a:pt x="1412374" y="945380"/>
                          <a:pt x="1380646" y="1025372"/>
                        </a:cubicBezTo>
                        <a:lnTo>
                          <a:pt x="1503833" y="1128733"/>
                        </a:lnTo>
                        <a:lnTo>
                          <a:pt x="1439602" y="1239984"/>
                        </a:lnTo>
                        <a:lnTo>
                          <a:pt x="1288495" y="1184982"/>
                        </a:lnTo>
                        <a:cubicBezTo>
                          <a:pt x="1235084" y="1252456"/>
                          <a:pt x="1168484" y="1308339"/>
                          <a:pt x="1092761" y="1349222"/>
                        </a:cubicBezTo>
                        <a:lnTo>
                          <a:pt x="1120689" y="1507584"/>
                        </a:lnTo>
                        <a:lnTo>
                          <a:pt x="999974" y="1551521"/>
                        </a:lnTo>
                        <a:lnTo>
                          <a:pt x="919574" y="1412257"/>
                        </a:lnTo>
                        <a:cubicBezTo>
                          <a:pt x="835287" y="1429613"/>
                          <a:pt x="748348" y="1429613"/>
                          <a:pt x="664062" y="1412257"/>
                        </a:cubicBezTo>
                        <a:lnTo>
                          <a:pt x="583663" y="1551521"/>
                        </a:lnTo>
                        <a:lnTo>
                          <a:pt x="462948" y="1507584"/>
                        </a:lnTo>
                        <a:lnTo>
                          <a:pt x="490876" y="1349222"/>
                        </a:lnTo>
                        <a:cubicBezTo>
                          <a:pt x="415153" y="1308339"/>
                          <a:pt x="348553" y="1252455"/>
                          <a:pt x="295142" y="1184981"/>
                        </a:cubicBezTo>
                        <a:lnTo>
                          <a:pt x="144035" y="1239984"/>
                        </a:lnTo>
                        <a:lnTo>
                          <a:pt x="79804" y="1128733"/>
                        </a:lnTo>
                        <a:lnTo>
                          <a:pt x="202991" y="1025372"/>
                        </a:lnTo>
                        <a:cubicBezTo>
                          <a:pt x="171263" y="945380"/>
                          <a:pt x="156166" y="859762"/>
                          <a:pt x="158622" y="773743"/>
                        </a:cubicBezTo>
                        <a:lnTo>
                          <a:pt x="7512" y="718748"/>
                        </a:lnTo>
                        <a:lnTo>
                          <a:pt x="29819" y="592237"/>
                        </a:lnTo>
                        <a:lnTo>
                          <a:pt x="190625" y="592241"/>
                        </a:lnTo>
                        <a:cubicBezTo>
                          <a:pt x="217738" y="510569"/>
                          <a:pt x="261208" y="435277"/>
                          <a:pt x="318381" y="370961"/>
                        </a:cubicBezTo>
                        <a:lnTo>
                          <a:pt x="237974" y="231701"/>
                        </a:lnTo>
                        <a:lnTo>
                          <a:pt x="336381" y="149126"/>
                        </a:lnTo>
                        <a:lnTo>
                          <a:pt x="459563" y="252493"/>
                        </a:lnTo>
                        <a:cubicBezTo>
                          <a:pt x="532831" y="207356"/>
                          <a:pt x="614527" y="177621"/>
                          <a:pt x="699666" y="165103"/>
                        </a:cubicBezTo>
                        <a:lnTo>
                          <a:pt x="727586" y="6739"/>
                        </a:lnTo>
                        <a:lnTo>
                          <a:pt x="856051" y="6739"/>
                        </a:lnTo>
                        <a:lnTo>
                          <a:pt x="883970" y="165102"/>
                        </a:lnTo>
                        <a:cubicBezTo>
                          <a:pt x="969110" y="177621"/>
                          <a:pt x="1050806" y="207356"/>
                          <a:pt x="1124073" y="252493"/>
                        </a:cubicBezTo>
                        <a:lnTo>
                          <a:pt x="1124074" y="252493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67361" tIns="411480" rIns="267361" bIns="327566" numCol="1" spcCol="1270" anchor="ctr" anchorCtr="0">
                    <a:noAutofit/>
                  </a:bodyPr>
                  <a:lstStyle/>
                  <a:p>
                    <a:pPr algn="ctr" defTabSz="100012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25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177E5EF-8BEE-4CB5-B754-438827653E79}"/>
                      </a:ext>
                    </a:extLst>
                  </p:cNvPr>
                  <p:cNvSpPr/>
                  <p:nvPr/>
                </p:nvSpPr>
                <p:spPr>
                  <a:xfrm>
                    <a:off x="1335155" y="1868251"/>
                    <a:ext cx="1464952" cy="146494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571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4B6B4E27-B72D-4DC0-B64B-9713F501B7CF}"/>
                    </a:ext>
                  </a:extLst>
                </p:cNvPr>
                <p:cNvGrpSpPr/>
                <p:nvPr/>
              </p:nvGrpSpPr>
              <p:grpSpPr>
                <a:xfrm>
                  <a:off x="4360227" y="2136652"/>
                  <a:ext cx="1384039" cy="1384036"/>
                  <a:chOff x="953424" y="1486519"/>
                  <a:chExt cx="2228412" cy="2228408"/>
                </a:xfrm>
                <a:solidFill>
                  <a:schemeClr val="accent2"/>
                </a:solidFill>
              </p:grpSpPr>
              <p:sp>
                <p:nvSpPr>
                  <p:cNvPr id="23" name="Freeform 68">
                    <a:extLst>
                      <a:ext uri="{FF2B5EF4-FFF2-40B4-BE49-F238E27FC236}">
                        <a16:creationId xmlns:a16="http://schemas.microsoft.com/office/drawing/2014/main" id="{119A67C6-1796-4A5E-A898-9876100D9627}"/>
                      </a:ext>
                    </a:extLst>
                  </p:cNvPr>
                  <p:cNvSpPr/>
                  <p:nvPr/>
                </p:nvSpPr>
                <p:spPr>
                  <a:xfrm>
                    <a:off x="953424" y="1486519"/>
                    <a:ext cx="2228412" cy="2228408"/>
                  </a:xfrm>
                  <a:custGeom>
                    <a:avLst/>
                    <a:gdLst>
                      <a:gd name="connsiteX0" fmla="*/ 1124074 w 1583637"/>
                      <a:gd name="connsiteY0" fmla="*/ 252493 h 1583637"/>
                      <a:gd name="connsiteX1" fmla="*/ 1247256 w 1583637"/>
                      <a:gd name="connsiteY1" fmla="*/ 149126 h 1583637"/>
                      <a:gd name="connsiteX2" fmla="*/ 1345663 w 1583637"/>
                      <a:gd name="connsiteY2" fmla="*/ 231701 h 1583637"/>
                      <a:gd name="connsiteX3" fmla="*/ 1265256 w 1583637"/>
                      <a:gd name="connsiteY3" fmla="*/ 370961 h 1583637"/>
                      <a:gd name="connsiteX4" fmla="*/ 1393012 w 1583637"/>
                      <a:gd name="connsiteY4" fmla="*/ 592241 h 1583637"/>
                      <a:gd name="connsiteX5" fmla="*/ 1553818 w 1583637"/>
                      <a:gd name="connsiteY5" fmla="*/ 592237 h 1583637"/>
                      <a:gd name="connsiteX6" fmla="*/ 1576125 w 1583637"/>
                      <a:gd name="connsiteY6" fmla="*/ 718748 h 1583637"/>
                      <a:gd name="connsiteX7" fmla="*/ 1425015 w 1583637"/>
                      <a:gd name="connsiteY7" fmla="*/ 773743 h 1583637"/>
                      <a:gd name="connsiteX8" fmla="*/ 1380646 w 1583637"/>
                      <a:gd name="connsiteY8" fmla="*/ 1025372 h 1583637"/>
                      <a:gd name="connsiteX9" fmla="*/ 1503833 w 1583637"/>
                      <a:gd name="connsiteY9" fmla="*/ 1128733 h 1583637"/>
                      <a:gd name="connsiteX10" fmla="*/ 1439602 w 1583637"/>
                      <a:gd name="connsiteY10" fmla="*/ 1239984 h 1583637"/>
                      <a:gd name="connsiteX11" fmla="*/ 1288495 w 1583637"/>
                      <a:gd name="connsiteY11" fmla="*/ 1184982 h 1583637"/>
                      <a:gd name="connsiteX12" fmla="*/ 1092761 w 1583637"/>
                      <a:gd name="connsiteY12" fmla="*/ 1349222 h 1583637"/>
                      <a:gd name="connsiteX13" fmla="*/ 1120689 w 1583637"/>
                      <a:gd name="connsiteY13" fmla="*/ 1507584 h 1583637"/>
                      <a:gd name="connsiteX14" fmla="*/ 999974 w 1583637"/>
                      <a:gd name="connsiteY14" fmla="*/ 1551521 h 1583637"/>
                      <a:gd name="connsiteX15" fmla="*/ 919574 w 1583637"/>
                      <a:gd name="connsiteY15" fmla="*/ 1412257 h 1583637"/>
                      <a:gd name="connsiteX16" fmla="*/ 664062 w 1583637"/>
                      <a:gd name="connsiteY16" fmla="*/ 1412257 h 1583637"/>
                      <a:gd name="connsiteX17" fmla="*/ 583663 w 1583637"/>
                      <a:gd name="connsiteY17" fmla="*/ 1551521 h 1583637"/>
                      <a:gd name="connsiteX18" fmla="*/ 462948 w 1583637"/>
                      <a:gd name="connsiteY18" fmla="*/ 1507584 h 1583637"/>
                      <a:gd name="connsiteX19" fmla="*/ 490876 w 1583637"/>
                      <a:gd name="connsiteY19" fmla="*/ 1349222 h 1583637"/>
                      <a:gd name="connsiteX20" fmla="*/ 295142 w 1583637"/>
                      <a:gd name="connsiteY20" fmla="*/ 1184981 h 1583637"/>
                      <a:gd name="connsiteX21" fmla="*/ 144035 w 1583637"/>
                      <a:gd name="connsiteY21" fmla="*/ 1239984 h 1583637"/>
                      <a:gd name="connsiteX22" fmla="*/ 79804 w 1583637"/>
                      <a:gd name="connsiteY22" fmla="*/ 1128733 h 1583637"/>
                      <a:gd name="connsiteX23" fmla="*/ 202991 w 1583637"/>
                      <a:gd name="connsiteY23" fmla="*/ 1025372 h 1583637"/>
                      <a:gd name="connsiteX24" fmla="*/ 158622 w 1583637"/>
                      <a:gd name="connsiteY24" fmla="*/ 773743 h 1583637"/>
                      <a:gd name="connsiteX25" fmla="*/ 7512 w 1583637"/>
                      <a:gd name="connsiteY25" fmla="*/ 718748 h 1583637"/>
                      <a:gd name="connsiteX26" fmla="*/ 29819 w 1583637"/>
                      <a:gd name="connsiteY26" fmla="*/ 592237 h 1583637"/>
                      <a:gd name="connsiteX27" fmla="*/ 190625 w 1583637"/>
                      <a:gd name="connsiteY27" fmla="*/ 592241 h 1583637"/>
                      <a:gd name="connsiteX28" fmla="*/ 318381 w 1583637"/>
                      <a:gd name="connsiteY28" fmla="*/ 370961 h 1583637"/>
                      <a:gd name="connsiteX29" fmla="*/ 237974 w 1583637"/>
                      <a:gd name="connsiteY29" fmla="*/ 231701 h 1583637"/>
                      <a:gd name="connsiteX30" fmla="*/ 336381 w 1583637"/>
                      <a:gd name="connsiteY30" fmla="*/ 149126 h 1583637"/>
                      <a:gd name="connsiteX31" fmla="*/ 459563 w 1583637"/>
                      <a:gd name="connsiteY31" fmla="*/ 252493 h 1583637"/>
                      <a:gd name="connsiteX32" fmla="*/ 699666 w 1583637"/>
                      <a:gd name="connsiteY32" fmla="*/ 165103 h 1583637"/>
                      <a:gd name="connsiteX33" fmla="*/ 727586 w 1583637"/>
                      <a:gd name="connsiteY33" fmla="*/ 6739 h 1583637"/>
                      <a:gd name="connsiteX34" fmla="*/ 856051 w 1583637"/>
                      <a:gd name="connsiteY34" fmla="*/ 6739 h 1583637"/>
                      <a:gd name="connsiteX35" fmla="*/ 883970 w 1583637"/>
                      <a:gd name="connsiteY35" fmla="*/ 165102 h 1583637"/>
                      <a:gd name="connsiteX36" fmla="*/ 1124073 w 1583637"/>
                      <a:gd name="connsiteY36" fmla="*/ 252493 h 1583637"/>
                      <a:gd name="connsiteX37" fmla="*/ 1124074 w 1583637"/>
                      <a:gd name="connsiteY37" fmla="*/ 252493 h 1583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1583637" h="1583637">
                        <a:moveTo>
                          <a:pt x="1124074" y="252493"/>
                        </a:moveTo>
                        <a:lnTo>
                          <a:pt x="1247256" y="149126"/>
                        </a:lnTo>
                        <a:lnTo>
                          <a:pt x="1345663" y="231701"/>
                        </a:lnTo>
                        <a:lnTo>
                          <a:pt x="1265256" y="370961"/>
                        </a:lnTo>
                        <a:cubicBezTo>
                          <a:pt x="1322430" y="435278"/>
                          <a:pt x="1365899" y="510569"/>
                          <a:pt x="1393012" y="592241"/>
                        </a:cubicBezTo>
                        <a:lnTo>
                          <a:pt x="1553818" y="592237"/>
                        </a:lnTo>
                        <a:lnTo>
                          <a:pt x="1576125" y="718748"/>
                        </a:lnTo>
                        <a:lnTo>
                          <a:pt x="1425015" y="773743"/>
                        </a:lnTo>
                        <a:cubicBezTo>
                          <a:pt x="1427471" y="859762"/>
                          <a:pt x="1412374" y="945380"/>
                          <a:pt x="1380646" y="1025372"/>
                        </a:cubicBezTo>
                        <a:lnTo>
                          <a:pt x="1503833" y="1128733"/>
                        </a:lnTo>
                        <a:lnTo>
                          <a:pt x="1439602" y="1239984"/>
                        </a:lnTo>
                        <a:lnTo>
                          <a:pt x="1288495" y="1184982"/>
                        </a:lnTo>
                        <a:cubicBezTo>
                          <a:pt x="1235084" y="1252456"/>
                          <a:pt x="1168484" y="1308339"/>
                          <a:pt x="1092761" y="1349222"/>
                        </a:cubicBezTo>
                        <a:lnTo>
                          <a:pt x="1120689" y="1507584"/>
                        </a:lnTo>
                        <a:lnTo>
                          <a:pt x="999974" y="1551521"/>
                        </a:lnTo>
                        <a:lnTo>
                          <a:pt x="919574" y="1412257"/>
                        </a:lnTo>
                        <a:cubicBezTo>
                          <a:pt x="835287" y="1429613"/>
                          <a:pt x="748348" y="1429613"/>
                          <a:pt x="664062" y="1412257"/>
                        </a:cubicBezTo>
                        <a:lnTo>
                          <a:pt x="583663" y="1551521"/>
                        </a:lnTo>
                        <a:lnTo>
                          <a:pt x="462948" y="1507584"/>
                        </a:lnTo>
                        <a:lnTo>
                          <a:pt x="490876" y="1349222"/>
                        </a:lnTo>
                        <a:cubicBezTo>
                          <a:pt x="415153" y="1308339"/>
                          <a:pt x="348553" y="1252455"/>
                          <a:pt x="295142" y="1184981"/>
                        </a:cubicBezTo>
                        <a:lnTo>
                          <a:pt x="144035" y="1239984"/>
                        </a:lnTo>
                        <a:lnTo>
                          <a:pt x="79804" y="1128733"/>
                        </a:lnTo>
                        <a:lnTo>
                          <a:pt x="202991" y="1025372"/>
                        </a:lnTo>
                        <a:cubicBezTo>
                          <a:pt x="171263" y="945380"/>
                          <a:pt x="156166" y="859762"/>
                          <a:pt x="158622" y="773743"/>
                        </a:cubicBezTo>
                        <a:lnTo>
                          <a:pt x="7512" y="718748"/>
                        </a:lnTo>
                        <a:lnTo>
                          <a:pt x="29819" y="592237"/>
                        </a:lnTo>
                        <a:lnTo>
                          <a:pt x="190625" y="592241"/>
                        </a:lnTo>
                        <a:cubicBezTo>
                          <a:pt x="217738" y="510569"/>
                          <a:pt x="261208" y="435277"/>
                          <a:pt x="318381" y="370961"/>
                        </a:cubicBezTo>
                        <a:lnTo>
                          <a:pt x="237974" y="231701"/>
                        </a:lnTo>
                        <a:lnTo>
                          <a:pt x="336381" y="149126"/>
                        </a:lnTo>
                        <a:lnTo>
                          <a:pt x="459563" y="252493"/>
                        </a:lnTo>
                        <a:cubicBezTo>
                          <a:pt x="532831" y="207356"/>
                          <a:pt x="614527" y="177621"/>
                          <a:pt x="699666" y="165103"/>
                        </a:cubicBezTo>
                        <a:lnTo>
                          <a:pt x="727586" y="6739"/>
                        </a:lnTo>
                        <a:lnTo>
                          <a:pt x="856051" y="6739"/>
                        </a:lnTo>
                        <a:lnTo>
                          <a:pt x="883970" y="165102"/>
                        </a:lnTo>
                        <a:cubicBezTo>
                          <a:pt x="969110" y="177621"/>
                          <a:pt x="1050806" y="207356"/>
                          <a:pt x="1124073" y="252493"/>
                        </a:cubicBezTo>
                        <a:lnTo>
                          <a:pt x="1124074" y="252493"/>
                        </a:lnTo>
                        <a:close/>
                      </a:path>
                    </a:pathLst>
                  </a:custGeom>
                  <a:solidFill>
                    <a:srgbClr val="CEA43A"/>
                  </a:solidFill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67361" tIns="411480" rIns="267361" bIns="327566" numCol="1" spcCol="1270" anchor="ctr" anchorCtr="0">
                    <a:noAutofit/>
                  </a:bodyPr>
                  <a:lstStyle/>
                  <a:p>
                    <a:pPr algn="ctr" defTabSz="1000125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25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AC34DD70-26DE-44CE-A31B-4FE63054F78B}"/>
                      </a:ext>
                    </a:extLst>
                  </p:cNvPr>
                  <p:cNvSpPr/>
                  <p:nvPr/>
                </p:nvSpPr>
                <p:spPr>
                  <a:xfrm>
                    <a:off x="1376346" y="1909439"/>
                    <a:ext cx="1382568" cy="1382568"/>
                  </a:xfrm>
                  <a:prstGeom prst="ellipse">
                    <a:avLst/>
                  </a:prstGeom>
                  <a:solidFill>
                    <a:srgbClr val="CEA43A"/>
                  </a:solidFill>
                  <a:ln w="571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0EBE86-0D9D-4715-8377-029F64C2AC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1851" y="3349706"/>
                <a:ext cx="1338985" cy="226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-30" dirty="0">
                    <a:latin typeface="Fira Sans Book" panose="020B0503050000020004"/>
                  </a:rPr>
                  <a:t>One Problem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CDE6C3-E1B0-4CE0-B1ED-74104A1639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8864" y="2433011"/>
                <a:ext cx="1338985" cy="22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-30" dirty="0">
                    <a:latin typeface="Fira Sans Book" panose="020B0503050000020004"/>
                  </a:rPr>
                  <a:t>Quantified</a:t>
                </a:r>
                <a:r>
                  <a:rPr lang="en-US" sz="1600" b="1" spc="-30" dirty="0"/>
                  <a:t>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BC88DE-F024-4767-BDF9-8AA33DB9C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5870" y="4651898"/>
                <a:ext cx="1338985" cy="22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spc="-30" dirty="0">
                    <a:latin typeface="Fira Sans Book" panose="020B0503050000020004"/>
                  </a:rPr>
                  <a:t>Validated</a:t>
                </a:r>
              </a:p>
            </p:txBody>
          </p:sp>
        </p:grpSp>
      </p:grpSp>
      <p:sp>
        <p:nvSpPr>
          <p:cNvPr id="36" name="Freeform 218">
            <a:extLst>
              <a:ext uri="{FF2B5EF4-FFF2-40B4-BE49-F238E27FC236}">
                <a16:creationId xmlns:a16="http://schemas.microsoft.com/office/drawing/2014/main" id="{C13E4061-2A3B-4F05-A7B7-0ECA89D72D62}"/>
              </a:ext>
            </a:extLst>
          </p:cNvPr>
          <p:cNvSpPr>
            <a:spLocks/>
          </p:cNvSpPr>
          <p:nvPr/>
        </p:nvSpPr>
        <p:spPr bwMode="auto">
          <a:xfrm>
            <a:off x="2449494" y="1562810"/>
            <a:ext cx="6781535" cy="111132"/>
          </a:xfrm>
          <a:custGeom>
            <a:avLst/>
            <a:gdLst>
              <a:gd name="T0" fmla="*/ 0 w 1215"/>
              <a:gd name="T1" fmla="*/ 0 h 88"/>
              <a:gd name="T2" fmla="*/ 1163 w 1215"/>
              <a:gd name="T3" fmla="*/ 0 h 88"/>
              <a:gd name="T4" fmla="*/ 1215 w 1215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0" y="0"/>
                </a:moveTo>
                <a:lnTo>
                  <a:pt x="1163" y="0"/>
                </a:lnTo>
                <a:lnTo>
                  <a:pt x="1215" y="88"/>
                </a:lnTo>
              </a:path>
            </a:pathLst>
          </a:custGeom>
          <a:noFill/>
          <a:ln w="57150" cap="flat">
            <a:solidFill>
              <a:srgbClr val="CEA43A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660637-925C-4A00-AAF1-D7FA5E9AE86F}"/>
              </a:ext>
            </a:extLst>
          </p:cNvPr>
          <p:cNvSpPr txBox="1"/>
          <p:nvPr/>
        </p:nvSpPr>
        <p:spPr>
          <a:xfrm>
            <a:off x="814918" y="1927432"/>
            <a:ext cx="5557933" cy="2901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3200" spc="-30" dirty="0">
                <a:latin typeface="Klinic Slab Medium"/>
              </a:rPr>
              <a:t>Quantified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Know the key metrics of the problem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How big is the problem?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Examples of metrics or data points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Number of people affected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$ spent on the problem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Amount of time lost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E5D5CDF-59A7-4061-BF5C-BC80E80E7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9" name="Google Shape;84;p16">
            <a:extLst>
              <a:ext uri="{FF2B5EF4-FFF2-40B4-BE49-F238E27FC236}">
                <a16:creationId xmlns:a16="http://schemas.microsoft.com/office/drawing/2014/main" id="{CC56F8CE-72D6-4A07-ACCC-F459883467E4}"/>
              </a:ext>
            </a:extLst>
          </p:cNvPr>
          <p:cNvSpPr txBox="1"/>
          <p:nvPr/>
        </p:nvSpPr>
        <p:spPr>
          <a:xfrm>
            <a:off x="2319338" y="495076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Problem Statement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0015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86;p16">
            <a:extLst>
              <a:ext uri="{FF2B5EF4-FFF2-40B4-BE49-F238E27FC236}">
                <a16:creationId xmlns:a16="http://schemas.microsoft.com/office/drawing/2014/main" id="{22AA85EB-56D5-FB46-A2A0-8B74DAFBF74A}"/>
              </a:ext>
            </a:extLst>
          </p:cNvPr>
          <p:cNvCxnSpPr>
            <a:cxnSpLocks/>
          </p:cNvCxnSpPr>
          <p:nvPr/>
        </p:nvCxnSpPr>
        <p:spPr>
          <a:xfrm flipH="1">
            <a:off x="6481529" y="909670"/>
            <a:ext cx="6037683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87;p16">
            <a:extLst>
              <a:ext uri="{FF2B5EF4-FFF2-40B4-BE49-F238E27FC236}">
                <a16:creationId xmlns:a16="http://schemas.microsoft.com/office/drawing/2014/main" id="{02178706-93A7-DE42-9071-528E08A7A98C}"/>
              </a:ext>
            </a:extLst>
          </p:cNvPr>
          <p:cNvSpPr/>
          <p:nvPr/>
        </p:nvSpPr>
        <p:spPr>
          <a:xfrm rot="5400000">
            <a:off x="6030223" y="863620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Google Shape;88;p16">
            <a:extLst>
              <a:ext uri="{FF2B5EF4-FFF2-40B4-BE49-F238E27FC236}">
                <a16:creationId xmlns:a16="http://schemas.microsoft.com/office/drawing/2014/main" id="{69FB1F91-5AA3-2E4C-99E5-E6E836A54ED1}"/>
              </a:ext>
            </a:extLst>
          </p:cNvPr>
          <p:cNvCxnSpPr/>
          <p:nvPr/>
        </p:nvCxnSpPr>
        <p:spPr>
          <a:xfrm>
            <a:off x="1540750" y="6391254"/>
            <a:ext cx="0" cy="18573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89;p16">
            <a:extLst>
              <a:ext uri="{FF2B5EF4-FFF2-40B4-BE49-F238E27FC236}">
                <a16:creationId xmlns:a16="http://schemas.microsoft.com/office/drawing/2014/main" id="{6CA69EAF-2DE8-5046-9781-F3DD15D69812}"/>
              </a:ext>
            </a:extLst>
          </p:cNvPr>
          <p:cNvSpPr/>
          <p:nvPr/>
        </p:nvSpPr>
        <p:spPr>
          <a:xfrm>
            <a:off x="1108600" y="6345204"/>
            <a:ext cx="864300" cy="921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20FEB9-4077-4910-A54B-D2F628008D4E}"/>
              </a:ext>
            </a:extLst>
          </p:cNvPr>
          <p:cNvGrpSpPr/>
          <p:nvPr/>
        </p:nvGrpSpPr>
        <p:grpSpPr>
          <a:xfrm>
            <a:off x="7619968" y="1376745"/>
            <a:ext cx="3614089" cy="3539794"/>
            <a:chOff x="2438401" y="1847850"/>
            <a:chExt cx="4267200" cy="4267200"/>
          </a:xfrm>
          <a:solidFill>
            <a:schemeClr val="bg2">
              <a:lumMod val="25000"/>
            </a:schemeClr>
          </a:solidFill>
        </p:grpSpPr>
        <p:sp>
          <p:nvSpPr>
            <p:cNvPr id="33" name="Freeform 202">
              <a:extLst>
                <a:ext uri="{FF2B5EF4-FFF2-40B4-BE49-F238E27FC236}">
                  <a16:creationId xmlns:a16="http://schemas.microsoft.com/office/drawing/2014/main" id="{6CCB3279-D83E-4B42-8CC5-28F429DC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8401" y="1847850"/>
              <a:ext cx="4267200" cy="4267200"/>
            </a:xfrm>
            <a:custGeom>
              <a:avLst/>
              <a:gdLst>
                <a:gd name="T0" fmla="*/ 672 w 1344"/>
                <a:gd name="T1" fmla="*/ 1344 h 1344"/>
                <a:gd name="T2" fmla="*/ 0 w 1344"/>
                <a:gd name="T3" fmla="*/ 672 h 1344"/>
                <a:gd name="T4" fmla="*/ 672 w 1344"/>
                <a:gd name="T5" fmla="*/ 0 h 1344"/>
                <a:gd name="T6" fmla="*/ 1344 w 1344"/>
                <a:gd name="T7" fmla="*/ 672 h 1344"/>
                <a:gd name="T8" fmla="*/ 672 w 1344"/>
                <a:gd name="T9" fmla="*/ 1344 h 1344"/>
                <a:gd name="T10" fmla="*/ 672 w 1344"/>
                <a:gd name="T11" fmla="*/ 40 h 1344"/>
                <a:gd name="T12" fmla="*/ 40 w 1344"/>
                <a:gd name="T13" fmla="*/ 672 h 1344"/>
                <a:gd name="T14" fmla="*/ 672 w 1344"/>
                <a:gd name="T15" fmla="*/ 1304 h 1344"/>
                <a:gd name="T16" fmla="*/ 1304 w 1344"/>
                <a:gd name="T17" fmla="*/ 672 h 1344"/>
                <a:gd name="T18" fmla="*/ 672 w 1344"/>
                <a:gd name="T19" fmla="*/ 4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1344"/>
                  </a:moveTo>
                  <a:cubicBezTo>
                    <a:pt x="301" y="1344"/>
                    <a:pt x="0" y="1042"/>
                    <a:pt x="0" y="672"/>
                  </a:cubicBezTo>
                  <a:cubicBezTo>
                    <a:pt x="0" y="301"/>
                    <a:pt x="301" y="0"/>
                    <a:pt x="672" y="0"/>
                  </a:cubicBezTo>
                  <a:cubicBezTo>
                    <a:pt x="1043" y="0"/>
                    <a:pt x="1344" y="301"/>
                    <a:pt x="1344" y="672"/>
                  </a:cubicBezTo>
                  <a:cubicBezTo>
                    <a:pt x="1344" y="1042"/>
                    <a:pt x="1043" y="1344"/>
                    <a:pt x="672" y="1344"/>
                  </a:cubicBezTo>
                  <a:close/>
                  <a:moveTo>
                    <a:pt x="672" y="40"/>
                  </a:moveTo>
                  <a:cubicBezTo>
                    <a:pt x="324" y="40"/>
                    <a:pt x="40" y="323"/>
                    <a:pt x="40" y="672"/>
                  </a:cubicBezTo>
                  <a:cubicBezTo>
                    <a:pt x="40" y="1020"/>
                    <a:pt x="324" y="1304"/>
                    <a:pt x="672" y="1304"/>
                  </a:cubicBezTo>
                  <a:cubicBezTo>
                    <a:pt x="1020" y="1304"/>
                    <a:pt x="1304" y="1020"/>
                    <a:pt x="1304" y="672"/>
                  </a:cubicBezTo>
                  <a:cubicBezTo>
                    <a:pt x="1304" y="323"/>
                    <a:pt x="1020" y="40"/>
                    <a:pt x="67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34" name="Freeform 203">
              <a:extLst>
                <a:ext uri="{FF2B5EF4-FFF2-40B4-BE49-F238E27FC236}">
                  <a16:creationId xmlns:a16="http://schemas.microsoft.com/office/drawing/2014/main" id="{50B36603-A5D2-4897-97C2-E3FFEC91C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7076" y="2676525"/>
              <a:ext cx="2609850" cy="2609850"/>
            </a:xfrm>
            <a:custGeom>
              <a:avLst/>
              <a:gdLst>
                <a:gd name="T0" fmla="*/ 411 w 822"/>
                <a:gd name="T1" fmla="*/ 822 h 822"/>
                <a:gd name="T2" fmla="*/ 0 w 822"/>
                <a:gd name="T3" fmla="*/ 411 h 822"/>
                <a:gd name="T4" fmla="*/ 411 w 822"/>
                <a:gd name="T5" fmla="*/ 0 h 822"/>
                <a:gd name="T6" fmla="*/ 822 w 822"/>
                <a:gd name="T7" fmla="*/ 411 h 822"/>
                <a:gd name="T8" fmla="*/ 411 w 822"/>
                <a:gd name="T9" fmla="*/ 822 h 822"/>
                <a:gd name="T10" fmla="*/ 411 w 822"/>
                <a:gd name="T11" fmla="*/ 40 h 822"/>
                <a:gd name="T12" fmla="*/ 40 w 822"/>
                <a:gd name="T13" fmla="*/ 411 h 822"/>
                <a:gd name="T14" fmla="*/ 411 w 822"/>
                <a:gd name="T15" fmla="*/ 782 h 822"/>
                <a:gd name="T16" fmla="*/ 782 w 822"/>
                <a:gd name="T17" fmla="*/ 411 h 822"/>
                <a:gd name="T18" fmla="*/ 411 w 822"/>
                <a:gd name="T19" fmla="*/ 4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822">
                  <a:moveTo>
                    <a:pt x="411" y="822"/>
                  </a:moveTo>
                  <a:cubicBezTo>
                    <a:pt x="184" y="822"/>
                    <a:pt x="0" y="638"/>
                    <a:pt x="0" y="411"/>
                  </a:cubicBezTo>
                  <a:cubicBezTo>
                    <a:pt x="0" y="184"/>
                    <a:pt x="184" y="0"/>
                    <a:pt x="411" y="0"/>
                  </a:cubicBezTo>
                  <a:cubicBezTo>
                    <a:pt x="638" y="0"/>
                    <a:pt x="822" y="184"/>
                    <a:pt x="822" y="411"/>
                  </a:cubicBezTo>
                  <a:cubicBezTo>
                    <a:pt x="822" y="638"/>
                    <a:pt x="638" y="822"/>
                    <a:pt x="411" y="822"/>
                  </a:cubicBezTo>
                  <a:close/>
                  <a:moveTo>
                    <a:pt x="411" y="40"/>
                  </a:moveTo>
                  <a:cubicBezTo>
                    <a:pt x="206" y="40"/>
                    <a:pt x="40" y="206"/>
                    <a:pt x="40" y="411"/>
                  </a:cubicBezTo>
                  <a:cubicBezTo>
                    <a:pt x="40" y="616"/>
                    <a:pt x="206" y="782"/>
                    <a:pt x="411" y="782"/>
                  </a:cubicBezTo>
                  <a:cubicBezTo>
                    <a:pt x="616" y="782"/>
                    <a:pt x="782" y="616"/>
                    <a:pt x="782" y="411"/>
                  </a:cubicBezTo>
                  <a:cubicBezTo>
                    <a:pt x="782" y="206"/>
                    <a:pt x="616" y="40"/>
                    <a:pt x="41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35" name="Freeform 204">
              <a:extLst>
                <a:ext uri="{FF2B5EF4-FFF2-40B4-BE49-F238E27FC236}">
                  <a16:creationId xmlns:a16="http://schemas.microsoft.com/office/drawing/2014/main" id="{9EB775B4-5C3A-4A5F-A614-2C1C4666D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151" y="2260600"/>
              <a:ext cx="3441700" cy="3438525"/>
            </a:xfrm>
            <a:custGeom>
              <a:avLst/>
              <a:gdLst>
                <a:gd name="T0" fmla="*/ 542 w 1084"/>
                <a:gd name="T1" fmla="*/ 1083 h 1083"/>
                <a:gd name="T2" fmla="*/ 0 w 1084"/>
                <a:gd name="T3" fmla="*/ 542 h 1083"/>
                <a:gd name="T4" fmla="*/ 542 w 1084"/>
                <a:gd name="T5" fmla="*/ 0 h 1083"/>
                <a:gd name="T6" fmla="*/ 1084 w 1084"/>
                <a:gd name="T7" fmla="*/ 542 h 1083"/>
                <a:gd name="T8" fmla="*/ 542 w 1084"/>
                <a:gd name="T9" fmla="*/ 1083 h 1083"/>
                <a:gd name="T10" fmla="*/ 542 w 1084"/>
                <a:gd name="T11" fmla="*/ 40 h 1083"/>
                <a:gd name="T12" fmla="*/ 40 w 1084"/>
                <a:gd name="T13" fmla="*/ 542 h 1083"/>
                <a:gd name="T14" fmla="*/ 542 w 1084"/>
                <a:gd name="T15" fmla="*/ 1043 h 1083"/>
                <a:gd name="T16" fmla="*/ 1044 w 1084"/>
                <a:gd name="T17" fmla="*/ 542 h 1083"/>
                <a:gd name="T18" fmla="*/ 542 w 1084"/>
                <a:gd name="T19" fmla="*/ 4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4" h="1083">
                  <a:moveTo>
                    <a:pt x="542" y="1083"/>
                  </a:moveTo>
                  <a:cubicBezTo>
                    <a:pt x="243" y="1083"/>
                    <a:pt x="0" y="841"/>
                    <a:pt x="0" y="542"/>
                  </a:cubicBezTo>
                  <a:cubicBezTo>
                    <a:pt x="0" y="243"/>
                    <a:pt x="243" y="0"/>
                    <a:pt x="542" y="0"/>
                  </a:cubicBezTo>
                  <a:cubicBezTo>
                    <a:pt x="841" y="0"/>
                    <a:pt x="1084" y="243"/>
                    <a:pt x="1084" y="542"/>
                  </a:cubicBezTo>
                  <a:cubicBezTo>
                    <a:pt x="1084" y="841"/>
                    <a:pt x="841" y="1083"/>
                    <a:pt x="542" y="1083"/>
                  </a:cubicBezTo>
                  <a:close/>
                  <a:moveTo>
                    <a:pt x="542" y="40"/>
                  </a:moveTo>
                  <a:cubicBezTo>
                    <a:pt x="265" y="40"/>
                    <a:pt x="40" y="265"/>
                    <a:pt x="40" y="542"/>
                  </a:cubicBezTo>
                  <a:cubicBezTo>
                    <a:pt x="40" y="818"/>
                    <a:pt x="265" y="1043"/>
                    <a:pt x="542" y="1043"/>
                  </a:cubicBezTo>
                  <a:cubicBezTo>
                    <a:pt x="819" y="1043"/>
                    <a:pt x="1044" y="818"/>
                    <a:pt x="1044" y="542"/>
                  </a:cubicBezTo>
                  <a:cubicBezTo>
                    <a:pt x="1044" y="265"/>
                    <a:pt x="819" y="40"/>
                    <a:pt x="5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B266F6-B372-445B-A2F5-DD392973A521}"/>
              </a:ext>
            </a:extLst>
          </p:cNvPr>
          <p:cNvGrpSpPr/>
          <p:nvPr/>
        </p:nvGrpSpPr>
        <p:grpSpPr>
          <a:xfrm>
            <a:off x="7347857" y="1341998"/>
            <a:ext cx="3849898" cy="3610838"/>
            <a:chOff x="3683979" y="1556185"/>
            <a:chExt cx="4545623" cy="435284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5CA264-A338-47AC-90B8-08DEB443F4D4}"/>
                </a:ext>
              </a:extLst>
            </p:cNvPr>
            <p:cNvGrpSpPr/>
            <p:nvPr/>
          </p:nvGrpSpPr>
          <p:grpSpPr>
            <a:xfrm>
              <a:off x="3962401" y="1556185"/>
              <a:ext cx="4267200" cy="4267200"/>
              <a:chOff x="2438401" y="1847850"/>
              <a:chExt cx="4267200" cy="4267200"/>
            </a:xfrm>
          </p:grpSpPr>
          <p:sp>
            <p:nvSpPr>
              <p:cNvPr id="29" name="Freeform 202">
                <a:extLst>
                  <a:ext uri="{FF2B5EF4-FFF2-40B4-BE49-F238E27FC236}">
                    <a16:creationId xmlns:a16="http://schemas.microsoft.com/office/drawing/2014/main" id="{9C9DBB0E-C7C6-4D41-92DA-A4755E138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8401" y="1847850"/>
                <a:ext cx="4267200" cy="4267200"/>
              </a:xfrm>
              <a:custGeom>
                <a:avLst/>
                <a:gdLst>
                  <a:gd name="T0" fmla="*/ 672 w 1344"/>
                  <a:gd name="T1" fmla="*/ 1344 h 1344"/>
                  <a:gd name="T2" fmla="*/ 0 w 1344"/>
                  <a:gd name="T3" fmla="*/ 672 h 1344"/>
                  <a:gd name="T4" fmla="*/ 672 w 1344"/>
                  <a:gd name="T5" fmla="*/ 0 h 1344"/>
                  <a:gd name="T6" fmla="*/ 1344 w 1344"/>
                  <a:gd name="T7" fmla="*/ 672 h 1344"/>
                  <a:gd name="T8" fmla="*/ 672 w 1344"/>
                  <a:gd name="T9" fmla="*/ 1344 h 1344"/>
                  <a:gd name="T10" fmla="*/ 672 w 1344"/>
                  <a:gd name="T11" fmla="*/ 40 h 1344"/>
                  <a:gd name="T12" fmla="*/ 40 w 1344"/>
                  <a:gd name="T13" fmla="*/ 672 h 1344"/>
                  <a:gd name="T14" fmla="*/ 672 w 1344"/>
                  <a:gd name="T15" fmla="*/ 1304 h 1344"/>
                  <a:gd name="T16" fmla="*/ 1304 w 1344"/>
                  <a:gd name="T17" fmla="*/ 672 h 1344"/>
                  <a:gd name="T18" fmla="*/ 672 w 1344"/>
                  <a:gd name="T19" fmla="*/ 40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4" h="1344">
                    <a:moveTo>
                      <a:pt x="672" y="1344"/>
                    </a:moveTo>
                    <a:cubicBezTo>
                      <a:pt x="301" y="1344"/>
                      <a:pt x="0" y="1042"/>
                      <a:pt x="0" y="672"/>
                    </a:cubicBezTo>
                    <a:cubicBezTo>
                      <a:pt x="0" y="301"/>
                      <a:pt x="301" y="0"/>
                      <a:pt x="672" y="0"/>
                    </a:cubicBezTo>
                    <a:cubicBezTo>
                      <a:pt x="1043" y="0"/>
                      <a:pt x="1344" y="301"/>
                      <a:pt x="1344" y="672"/>
                    </a:cubicBezTo>
                    <a:cubicBezTo>
                      <a:pt x="1344" y="1042"/>
                      <a:pt x="1043" y="1344"/>
                      <a:pt x="672" y="1344"/>
                    </a:cubicBezTo>
                    <a:close/>
                    <a:moveTo>
                      <a:pt x="672" y="40"/>
                    </a:moveTo>
                    <a:cubicBezTo>
                      <a:pt x="324" y="40"/>
                      <a:pt x="40" y="323"/>
                      <a:pt x="40" y="672"/>
                    </a:cubicBezTo>
                    <a:cubicBezTo>
                      <a:pt x="40" y="1020"/>
                      <a:pt x="324" y="1304"/>
                      <a:pt x="672" y="1304"/>
                    </a:cubicBezTo>
                    <a:cubicBezTo>
                      <a:pt x="1020" y="1304"/>
                      <a:pt x="1304" y="1020"/>
                      <a:pt x="1304" y="672"/>
                    </a:cubicBezTo>
                    <a:cubicBezTo>
                      <a:pt x="1304" y="323"/>
                      <a:pt x="1020" y="40"/>
                      <a:pt x="672" y="4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0" name="Freeform 203">
                <a:extLst>
                  <a:ext uri="{FF2B5EF4-FFF2-40B4-BE49-F238E27FC236}">
                    <a16:creationId xmlns:a16="http://schemas.microsoft.com/office/drawing/2014/main" id="{F1108B2D-2705-438A-8038-46B26BD8DE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6" y="2676525"/>
                <a:ext cx="2609850" cy="2609850"/>
              </a:xfrm>
              <a:custGeom>
                <a:avLst/>
                <a:gdLst>
                  <a:gd name="T0" fmla="*/ 411 w 822"/>
                  <a:gd name="T1" fmla="*/ 822 h 822"/>
                  <a:gd name="T2" fmla="*/ 0 w 822"/>
                  <a:gd name="T3" fmla="*/ 411 h 822"/>
                  <a:gd name="T4" fmla="*/ 411 w 822"/>
                  <a:gd name="T5" fmla="*/ 0 h 822"/>
                  <a:gd name="T6" fmla="*/ 822 w 822"/>
                  <a:gd name="T7" fmla="*/ 411 h 822"/>
                  <a:gd name="T8" fmla="*/ 411 w 822"/>
                  <a:gd name="T9" fmla="*/ 822 h 822"/>
                  <a:gd name="T10" fmla="*/ 411 w 822"/>
                  <a:gd name="T11" fmla="*/ 40 h 822"/>
                  <a:gd name="T12" fmla="*/ 40 w 822"/>
                  <a:gd name="T13" fmla="*/ 411 h 822"/>
                  <a:gd name="T14" fmla="*/ 411 w 822"/>
                  <a:gd name="T15" fmla="*/ 782 h 822"/>
                  <a:gd name="T16" fmla="*/ 782 w 822"/>
                  <a:gd name="T17" fmla="*/ 411 h 822"/>
                  <a:gd name="T18" fmla="*/ 411 w 822"/>
                  <a:gd name="T19" fmla="*/ 4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2" h="822">
                    <a:moveTo>
                      <a:pt x="411" y="822"/>
                    </a:moveTo>
                    <a:cubicBezTo>
                      <a:pt x="184" y="822"/>
                      <a:pt x="0" y="638"/>
                      <a:pt x="0" y="411"/>
                    </a:cubicBezTo>
                    <a:cubicBezTo>
                      <a:pt x="0" y="184"/>
                      <a:pt x="184" y="0"/>
                      <a:pt x="411" y="0"/>
                    </a:cubicBezTo>
                    <a:cubicBezTo>
                      <a:pt x="638" y="0"/>
                      <a:pt x="822" y="184"/>
                      <a:pt x="822" y="411"/>
                    </a:cubicBezTo>
                    <a:cubicBezTo>
                      <a:pt x="822" y="638"/>
                      <a:pt x="638" y="822"/>
                      <a:pt x="411" y="822"/>
                    </a:cubicBezTo>
                    <a:close/>
                    <a:moveTo>
                      <a:pt x="411" y="40"/>
                    </a:moveTo>
                    <a:cubicBezTo>
                      <a:pt x="206" y="40"/>
                      <a:pt x="40" y="206"/>
                      <a:pt x="40" y="411"/>
                    </a:cubicBezTo>
                    <a:cubicBezTo>
                      <a:pt x="40" y="616"/>
                      <a:pt x="206" y="782"/>
                      <a:pt x="411" y="782"/>
                    </a:cubicBezTo>
                    <a:cubicBezTo>
                      <a:pt x="616" y="782"/>
                      <a:pt x="782" y="616"/>
                      <a:pt x="782" y="411"/>
                    </a:cubicBezTo>
                    <a:cubicBezTo>
                      <a:pt x="782" y="206"/>
                      <a:pt x="616" y="40"/>
                      <a:pt x="411" y="40"/>
                    </a:cubicBez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  <p:sp>
            <p:nvSpPr>
              <p:cNvPr id="31" name="Freeform 204">
                <a:extLst>
                  <a:ext uri="{FF2B5EF4-FFF2-40B4-BE49-F238E27FC236}">
                    <a16:creationId xmlns:a16="http://schemas.microsoft.com/office/drawing/2014/main" id="{FB012DA4-DC1D-4279-A483-F090BD4ECE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1151" y="2260600"/>
                <a:ext cx="3441700" cy="3438525"/>
              </a:xfrm>
              <a:custGeom>
                <a:avLst/>
                <a:gdLst>
                  <a:gd name="T0" fmla="*/ 542 w 1084"/>
                  <a:gd name="T1" fmla="*/ 1083 h 1083"/>
                  <a:gd name="T2" fmla="*/ 0 w 1084"/>
                  <a:gd name="T3" fmla="*/ 542 h 1083"/>
                  <a:gd name="T4" fmla="*/ 542 w 1084"/>
                  <a:gd name="T5" fmla="*/ 0 h 1083"/>
                  <a:gd name="T6" fmla="*/ 1084 w 1084"/>
                  <a:gd name="T7" fmla="*/ 542 h 1083"/>
                  <a:gd name="T8" fmla="*/ 542 w 1084"/>
                  <a:gd name="T9" fmla="*/ 1083 h 1083"/>
                  <a:gd name="T10" fmla="*/ 542 w 1084"/>
                  <a:gd name="T11" fmla="*/ 40 h 1083"/>
                  <a:gd name="T12" fmla="*/ 40 w 1084"/>
                  <a:gd name="T13" fmla="*/ 542 h 1083"/>
                  <a:gd name="T14" fmla="*/ 542 w 1084"/>
                  <a:gd name="T15" fmla="*/ 1043 h 1083"/>
                  <a:gd name="T16" fmla="*/ 1044 w 1084"/>
                  <a:gd name="T17" fmla="*/ 542 h 1083"/>
                  <a:gd name="T18" fmla="*/ 542 w 1084"/>
                  <a:gd name="T19" fmla="*/ 40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4" h="1083">
                    <a:moveTo>
                      <a:pt x="542" y="1083"/>
                    </a:moveTo>
                    <a:cubicBezTo>
                      <a:pt x="243" y="1083"/>
                      <a:pt x="0" y="841"/>
                      <a:pt x="0" y="542"/>
                    </a:cubicBezTo>
                    <a:cubicBezTo>
                      <a:pt x="0" y="243"/>
                      <a:pt x="243" y="0"/>
                      <a:pt x="542" y="0"/>
                    </a:cubicBezTo>
                    <a:cubicBezTo>
                      <a:pt x="841" y="0"/>
                      <a:pt x="1084" y="243"/>
                      <a:pt x="1084" y="542"/>
                    </a:cubicBezTo>
                    <a:cubicBezTo>
                      <a:pt x="1084" y="841"/>
                      <a:pt x="841" y="1083"/>
                      <a:pt x="542" y="1083"/>
                    </a:cubicBezTo>
                    <a:close/>
                    <a:moveTo>
                      <a:pt x="542" y="40"/>
                    </a:moveTo>
                    <a:cubicBezTo>
                      <a:pt x="265" y="40"/>
                      <a:pt x="40" y="265"/>
                      <a:pt x="40" y="542"/>
                    </a:cubicBezTo>
                    <a:cubicBezTo>
                      <a:pt x="40" y="818"/>
                      <a:pt x="265" y="1043"/>
                      <a:pt x="542" y="1043"/>
                    </a:cubicBezTo>
                    <a:cubicBezTo>
                      <a:pt x="819" y="1043"/>
                      <a:pt x="1044" y="818"/>
                      <a:pt x="1044" y="542"/>
                    </a:cubicBezTo>
                    <a:cubicBezTo>
                      <a:pt x="1044" y="265"/>
                      <a:pt x="819" y="40"/>
                      <a:pt x="542" y="4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pc="-3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1DFA70-B49B-4F24-9F7F-65B5FAC9FD2B}"/>
                </a:ext>
              </a:extLst>
            </p:cNvPr>
            <p:cNvGrpSpPr/>
            <p:nvPr/>
          </p:nvGrpSpPr>
          <p:grpSpPr>
            <a:xfrm>
              <a:off x="3683979" y="1678790"/>
              <a:ext cx="4545623" cy="4230239"/>
              <a:chOff x="2540977" y="2136652"/>
              <a:chExt cx="3648876" cy="339571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C692A90-0290-4C6D-8763-7098D5144036}"/>
                  </a:ext>
                </a:extLst>
              </p:cNvPr>
              <p:cNvGrpSpPr/>
              <p:nvPr/>
            </p:nvGrpSpPr>
            <p:grpSpPr>
              <a:xfrm>
                <a:off x="2540977" y="2549106"/>
                <a:ext cx="2182022" cy="2182018"/>
                <a:chOff x="953424" y="1486519"/>
                <a:chExt cx="2228412" cy="2228408"/>
              </a:xfrm>
            </p:grpSpPr>
            <p:sp>
              <p:nvSpPr>
                <p:cNvPr id="27" name="Freeform 42">
                  <a:extLst>
                    <a:ext uri="{FF2B5EF4-FFF2-40B4-BE49-F238E27FC236}">
                      <a16:creationId xmlns:a16="http://schemas.microsoft.com/office/drawing/2014/main" id="{3446CB0E-6983-4AE0-8C48-3FAD8025093A}"/>
                    </a:ext>
                  </a:extLst>
                </p:cNvPr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7361" tIns="411480" rIns="267361" bIns="327566" numCol="1" spcCol="1270" anchor="ctr" anchorCtr="0">
                  <a:noAutofit/>
                </a:bodyPr>
                <a:lstStyle/>
                <a:p>
                  <a:pPr algn="ctr" defTabSz="10001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25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0FBF9CBC-BEF9-43CF-94D9-80A4753E64F7}"/>
                    </a:ext>
                  </a:extLst>
                </p:cNvPr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762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AAA07A3-D001-4287-BFD4-B56F25FB2E78}"/>
                  </a:ext>
                </a:extLst>
              </p:cNvPr>
              <p:cNvGrpSpPr/>
              <p:nvPr/>
            </p:nvGrpSpPr>
            <p:grpSpPr>
              <a:xfrm>
                <a:off x="4335865" y="3678378"/>
                <a:ext cx="1853988" cy="1853984"/>
                <a:chOff x="953424" y="1486519"/>
                <a:chExt cx="2228412" cy="2228408"/>
              </a:xfrm>
            </p:grpSpPr>
            <p:sp>
              <p:nvSpPr>
                <p:cNvPr id="25" name="Freeform 65">
                  <a:extLst>
                    <a:ext uri="{FF2B5EF4-FFF2-40B4-BE49-F238E27FC236}">
                      <a16:creationId xmlns:a16="http://schemas.microsoft.com/office/drawing/2014/main" id="{2FA5A5EB-7BD7-4CA3-BF28-FA20C7109F15}"/>
                    </a:ext>
                  </a:extLst>
                </p:cNvPr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rgbClr val="CEA43A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7361" tIns="411480" rIns="267361" bIns="327566" numCol="1" spcCol="1270" anchor="ctr" anchorCtr="0">
                  <a:noAutofit/>
                </a:bodyPr>
                <a:lstStyle/>
                <a:p>
                  <a:pPr algn="ctr" defTabSz="10001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250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177E5EF-8BEE-4CB5-B754-438827653E79}"/>
                    </a:ext>
                  </a:extLst>
                </p:cNvPr>
                <p:cNvSpPr/>
                <p:nvPr/>
              </p:nvSpPr>
              <p:spPr>
                <a:xfrm>
                  <a:off x="1335155" y="1868251"/>
                  <a:ext cx="1464952" cy="1464946"/>
                </a:xfrm>
                <a:prstGeom prst="ellipse">
                  <a:avLst/>
                </a:prstGeom>
                <a:solidFill>
                  <a:srgbClr val="CEA43A"/>
                </a:solidFill>
                <a:ln w="571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B6B4E27-B72D-4DC0-B64B-9713F501B7CF}"/>
                  </a:ext>
                </a:extLst>
              </p:cNvPr>
              <p:cNvGrpSpPr/>
              <p:nvPr/>
            </p:nvGrpSpPr>
            <p:grpSpPr>
              <a:xfrm>
                <a:off x="4360227" y="2136652"/>
                <a:ext cx="1384039" cy="1384036"/>
                <a:chOff x="953424" y="1486519"/>
                <a:chExt cx="2228412" cy="2228408"/>
              </a:xfrm>
              <a:solidFill>
                <a:schemeClr val="accent2"/>
              </a:solidFill>
            </p:grpSpPr>
            <p:sp>
              <p:nvSpPr>
                <p:cNvPr id="23" name="Freeform 68">
                  <a:extLst>
                    <a:ext uri="{FF2B5EF4-FFF2-40B4-BE49-F238E27FC236}">
                      <a16:creationId xmlns:a16="http://schemas.microsoft.com/office/drawing/2014/main" id="{119A67C6-1796-4A5E-A898-9876100D9627}"/>
                    </a:ext>
                  </a:extLst>
                </p:cNvPr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7361" tIns="411480" rIns="267361" bIns="327566" numCol="1" spcCol="1270" anchor="ctr" anchorCtr="0">
                  <a:noAutofit/>
                </a:bodyPr>
                <a:lstStyle/>
                <a:p>
                  <a:pPr algn="ctr" defTabSz="100012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250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C34DD70-26DE-44CE-A31B-4FE63054F78B}"/>
                    </a:ext>
                  </a:extLst>
                </p:cNvPr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571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0EBE86-0D9D-4715-8377-029F64C2AC80}"/>
                </a:ext>
              </a:extLst>
            </p:cNvPr>
            <p:cNvSpPr txBox="1">
              <a:spLocks/>
            </p:cNvSpPr>
            <p:nvPr/>
          </p:nvSpPr>
          <p:spPr>
            <a:xfrm>
              <a:off x="4341851" y="3349706"/>
              <a:ext cx="1338985" cy="226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-30" dirty="0">
                  <a:latin typeface="Fira Sans Book" panose="020B0503050000020004"/>
                </a:rPr>
                <a:t>One Problem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CDE6C3-E1B0-4CE0-B1ED-74104A16396D}"/>
                </a:ext>
              </a:extLst>
            </p:cNvPr>
            <p:cNvSpPr txBox="1">
              <a:spLocks/>
            </p:cNvSpPr>
            <p:nvPr/>
          </p:nvSpPr>
          <p:spPr>
            <a:xfrm>
              <a:off x="6138864" y="2433011"/>
              <a:ext cx="1338985" cy="226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-30" dirty="0">
                  <a:latin typeface="Fira Sans Book" panose="020B0503050000020004"/>
                </a:rPr>
                <a:t>Quantified</a:t>
              </a:r>
              <a:r>
                <a:rPr lang="en-US" sz="1600" b="1" spc="-30" dirty="0"/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BC88DE-F024-4767-BDF9-8AA33DB9CD34}"/>
                </a:ext>
              </a:extLst>
            </p:cNvPr>
            <p:cNvSpPr txBox="1">
              <a:spLocks/>
            </p:cNvSpPr>
            <p:nvPr/>
          </p:nvSpPr>
          <p:spPr>
            <a:xfrm>
              <a:off x="6435870" y="4651898"/>
              <a:ext cx="1338985" cy="226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spc="-30" dirty="0">
                  <a:latin typeface="Fira Sans Book" panose="020B0503050000020004"/>
                </a:rPr>
                <a:t>Validated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457BDF0-83CA-4036-AC1B-EFF1B7E8B678}"/>
              </a:ext>
            </a:extLst>
          </p:cNvPr>
          <p:cNvSpPr txBox="1"/>
          <p:nvPr/>
        </p:nvSpPr>
        <p:spPr>
          <a:xfrm>
            <a:off x="863099" y="2745464"/>
            <a:ext cx="5784987" cy="2440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3200" spc="-30" dirty="0">
                <a:latin typeface="Klinic Slab Medium"/>
              </a:rPr>
              <a:t>Validation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Statistics or data from a 3</a:t>
            </a:r>
            <a:r>
              <a:rPr lang="en-US" sz="2000" spc="-30" baseline="30000" dirty="0">
                <a:latin typeface="Fira Sans Book" panose="020B0503050000020004"/>
              </a:rPr>
              <a:t>rd</a:t>
            </a:r>
            <a:r>
              <a:rPr lang="en-US" sz="2000" spc="-30" dirty="0">
                <a:latin typeface="Fira Sans Book" panose="020B0503050000020004"/>
              </a:rPr>
              <a:t> party source</a:t>
            </a:r>
          </a:p>
          <a:p>
            <a:pPr marL="628650" lvl="1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Great resources for data: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Governing bodies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Non-profits</a:t>
            </a:r>
          </a:p>
          <a:p>
            <a:pPr marL="1085850" lvl="2" indent="-17145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spc="-30" dirty="0">
                <a:latin typeface="Fira Sans Book" panose="020B0503050000020004"/>
              </a:rPr>
              <a:t>Non-biased researchers </a:t>
            </a:r>
          </a:p>
        </p:txBody>
      </p:sp>
      <p:sp>
        <p:nvSpPr>
          <p:cNvPr id="38" name="Freeform 218">
            <a:extLst>
              <a:ext uri="{FF2B5EF4-FFF2-40B4-BE49-F238E27FC236}">
                <a16:creationId xmlns:a16="http://schemas.microsoft.com/office/drawing/2014/main" id="{D6FEFD18-6FDE-4AC5-B2A6-BEA1AB48EE31}"/>
              </a:ext>
            </a:extLst>
          </p:cNvPr>
          <p:cNvSpPr>
            <a:spLocks/>
          </p:cNvSpPr>
          <p:nvPr/>
        </p:nvSpPr>
        <p:spPr bwMode="auto">
          <a:xfrm flipV="1">
            <a:off x="2495430" y="5053711"/>
            <a:ext cx="6837633" cy="263817"/>
          </a:xfrm>
          <a:custGeom>
            <a:avLst/>
            <a:gdLst>
              <a:gd name="T0" fmla="*/ 0 w 1215"/>
              <a:gd name="T1" fmla="*/ 0 h 88"/>
              <a:gd name="T2" fmla="*/ 1163 w 1215"/>
              <a:gd name="T3" fmla="*/ 0 h 88"/>
              <a:gd name="T4" fmla="*/ 1215 w 1215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5" h="88">
                <a:moveTo>
                  <a:pt x="0" y="0"/>
                </a:moveTo>
                <a:lnTo>
                  <a:pt x="1163" y="0"/>
                </a:lnTo>
                <a:lnTo>
                  <a:pt x="1215" y="88"/>
                </a:lnTo>
              </a:path>
            </a:pathLst>
          </a:custGeom>
          <a:noFill/>
          <a:ln w="38100" cap="flat">
            <a:solidFill>
              <a:srgbClr val="CEA43A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pc="-3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D92112-276C-4185-A962-B959DDB8D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9" name="Google Shape;84;p16">
            <a:extLst>
              <a:ext uri="{FF2B5EF4-FFF2-40B4-BE49-F238E27FC236}">
                <a16:creationId xmlns:a16="http://schemas.microsoft.com/office/drawing/2014/main" id="{57C4C2DC-F012-4C72-80FE-8C07D2DC6B7C}"/>
              </a:ext>
            </a:extLst>
          </p:cNvPr>
          <p:cNvSpPr txBox="1"/>
          <p:nvPr/>
        </p:nvSpPr>
        <p:spPr>
          <a:xfrm>
            <a:off x="2319338" y="495076"/>
            <a:ext cx="59241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 panose="02040502050405020303" pitchFamily="18" charset="0"/>
                <a:ea typeface="Impact"/>
                <a:cs typeface="Impact"/>
                <a:sym typeface="Impact"/>
              </a:rPr>
              <a:t>Problem Statement</a:t>
            </a:r>
            <a:endParaRPr sz="3600" i="1" dirty="0">
              <a:solidFill>
                <a:schemeClr val="tx1"/>
              </a:solidFill>
              <a:latin typeface="Georgia" panose="02040502050405020303" pitchFamily="18" charset="0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0283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D1CD4741-7B81-9B4D-B419-5B134B301357}"/>
              </a:ext>
            </a:extLst>
          </p:cNvPr>
          <p:cNvSpPr/>
          <p:nvPr/>
        </p:nvSpPr>
        <p:spPr>
          <a:xfrm>
            <a:off x="6242960" y="536261"/>
            <a:ext cx="6486154" cy="522514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8A261-C523-D54D-955F-47D79606E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89" b="51379"/>
          <a:stretch/>
        </p:blipFill>
        <p:spPr>
          <a:xfrm>
            <a:off x="6096000" y="404046"/>
            <a:ext cx="6486155" cy="518658"/>
          </a:xfrm>
          <a:prstGeom prst="parallelogram">
            <a:avLst>
              <a:gd name="adj" fmla="val 57751"/>
            </a:avLst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35C510FD-F040-1A49-B7D9-7DDFD4CC037E}"/>
              </a:ext>
            </a:extLst>
          </p:cNvPr>
          <p:cNvSpPr/>
          <p:nvPr/>
        </p:nvSpPr>
        <p:spPr>
          <a:xfrm>
            <a:off x="-184417" y="6017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Google Shape;66;p14">
            <a:extLst>
              <a:ext uri="{FF2B5EF4-FFF2-40B4-BE49-F238E27FC236}">
                <a16:creationId xmlns:a16="http://schemas.microsoft.com/office/drawing/2014/main" id="{6BD594D8-DDC4-754D-BA91-B9BDBBF88A7A}"/>
              </a:ext>
            </a:extLst>
          </p:cNvPr>
          <p:cNvCxnSpPr>
            <a:cxnSpLocks/>
          </p:cNvCxnSpPr>
          <p:nvPr/>
        </p:nvCxnSpPr>
        <p:spPr>
          <a:xfrm>
            <a:off x="-501383" y="1691127"/>
            <a:ext cx="2253411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67;p14">
            <a:extLst>
              <a:ext uri="{FF2B5EF4-FFF2-40B4-BE49-F238E27FC236}">
                <a16:creationId xmlns:a16="http://schemas.microsoft.com/office/drawing/2014/main" id="{51697288-E5DC-5746-BBE8-D64A0CB577F9}"/>
              </a:ext>
            </a:extLst>
          </p:cNvPr>
          <p:cNvSpPr/>
          <p:nvPr/>
        </p:nvSpPr>
        <p:spPr>
          <a:xfrm>
            <a:off x="1701273" y="1433713"/>
            <a:ext cx="78000" cy="5148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3;p14">
            <a:extLst>
              <a:ext uri="{FF2B5EF4-FFF2-40B4-BE49-F238E27FC236}">
                <a16:creationId xmlns:a16="http://schemas.microsoft.com/office/drawing/2014/main" id="{7E44CE45-38AD-BA48-8543-BCEAA80701DA}"/>
              </a:ext>
            </a:extLst>
          </p:cNvPr>
          <p:cNvSpPr txBox="1"/>
          <p:nvPr/>
        </p:nvSpPr>
        <p:spPr>
          <a:xfrm>
            <a:off x="2123960" y="1324333"/>
            <a:ext cx="41190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Impact"/>
                <a:ea typeface="Impact"/>
                <a:cs typeface="Impact"/>
                <a:sym typeface="Impact"/>
              </a:rPr>
              <a:t>TABLE OF CONTENTS</a:t>
            </a:r>
            <a:endParaRPr sz="3600" dirty="0">
              <a:solidFill>
                <a:schemeClr val="tx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" name="Google Shape;64;p14">
            <a:extLst>
              <a:ext uri="{FF2B5EF4-FFF2-40B4-BE49-F238E27FC236}">
                <a16:creationId xmlns:a16="http://schemas.microsoft.com/office/drawing/2014/main" id="{023C3C69-89AC-164F-B606-03085561BCD5}"/>
              </a:ext>
            </a:extLst>
          </p:cNvPr>
          <p:cNvSpPr txBox="1"/>
          <p:nvPr/>
        </p:nvSpPr>
        <p:spPr>
          <a:xfrm>
            <a:off x="2565260" y="2321185"/>
            <a:ext cx="41190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Risk &amp;Return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Communicating Your Idea: Napkin Drawing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Communicating Your Idea: Intrigue Statement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Problem Statement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Market Segmentation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Customer Archetype</a:t>
            </a:r>
          </a:p>
        </p:txBody>
      </p:sp>
      <p:sp>
        <p:nvSpPr>
          <p:cNvPr id="11" name="Google Shape;65;p14">
            <a:extLst>
              <a:ext uri="{FF2B5EF4-FFF2-40B4-BE49-F238E27FC236}">
                <a16:creationId xmlns:a16="http://schemas.microsoft.com/office/drawing/2014/main" id="{F94CCB01-82F5-324A-872D-54D2798C8DCF}"/>
              </a:ext>
            </a:extLst>
          </p:cNvPr>
          <p:cNvSpPr txBox="1"/>
          <p:nvPr/>
        </p:nvSpPr>
        <p:spPr>
          <a:xfrm>
            <a:off x="2123960" y="2319921"/>
            <a:ext cx="4413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0</a:t>
            </a: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0</a:t>
            </a: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8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13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latin typeface="Franklin Gothic"/>
                <a:ea typeface="Franklin Gothic"/>
                <a:cs typeface="Franklin Gothic"/>
                <a:sym typeface="Franklin Gothic"/>
              </a:rPr>
              <a:t>15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29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2" name="Google Shape;64;p14">
            <a:extLst>
              <a:ext uri="{FF2B5EF4-FFF2-40B4-BE49-F238E27FC236}">
                <a16:creationId xmlns:a16="http://schemas.microsoft.com/office/drawing/2014/main" id="{9C1D5CF6-0788-C24F-AEE6-C85E35D1EFE2}"/>
              </a:ext>
            </a:extLst>
          </p:cNvPr>
          <p:cNvSpPr txBox="1"/>
          <p:nvPr/>
        </p:nvSpPr>
        <p:spPr>
          <a:xfrm>
            <a:off x="7466823" y="2319921"/>
            <a:ext cx="41190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Market Landscape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Market Sizing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Revenue Models</a:t>
            </a:r>
            <a:endParaRPr sz="1600" dirty="0">
              <a:solidFill>
                <a:srgbClr val="55596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Competitive Analysis</a:t>
            </a:r>
            <a:endParaRPr sz="1600" dirty="0">
              <a:solidFill>
                <a:srgbClr val="55596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Team</a:t>
            </a:r>
            <a:endParaRPr sz="1600" dirty="0">
              <a:solidFill>
                <a:srgbClr val="55596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Milestones</a:t>
            </a:r>
            <a:endParaRPr sz="1600" dirty="0">
              <a:solidFill>
                <a:srgbClr val="555960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3" name="Google Shape;65;p14">
            <a:extLst>
              <a:ext uri="{FF2B5EF4-FFF2-40B4-BE49-F238E27FC236}">
                <a16:creationId xmlns:a16="http://schemas.microsoft.com/office/drawing/2014/main" id="{D84D7B97-367D-B941-ACCB-BDD3920CCECC}"/>
              </a:ext>
            </a:extLst>
          </p:cNvPr>
          <p:cNvSpPr txBox="1"/>
          <p:nvPr/>
        </p:nvSpPr>
        <p:spPr>
          <a:xfrm>
            <a:off x="6949323" y="2319921"/>
            <a:ext cx="4413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Franklin Gothic"/>
                <a:ea typeface="Franklin Gothic"/>
                <a:cs typeface="Franklin Gothic"/>
                <a:sym typeface="Franklin Gothic"/>
              </a:rPr>
              <a:t>37</a:t>
            </a:r>
            <a:endParaRPr lang="en"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44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47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chemeClr val="tx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49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latin typeface="Franklin Gothic"/>
                <a:ea typeface="Franklin Gothic"/>
                <a:cs typeface="Franklin Gothic"/>
                <a:sym typeface="Franklin Gothic"/>
              </a:rPr>
              <a:t>52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latin typeface="Franklin Gothic"/>
                <a:ea typeface="Franklin Gothic"/>
                <a:cs typeface="Franklin Gothic"/>
                <a:sym typeface="Franklin Gothic"/>
              </a:rPr>
              <a:t>53</a:t>
            </a: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tx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360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3CF6C6-D8DE-474B-B089-AFBE014B9D61}"/>
              </a:ext>
            </a:extLst>
          </p:cNvPr>
          <p:cNvGrpSpPr/>
          <p:nvPr/>
        </p:nvGrpSpPr>
        <p:grpSpPr>
          <a:xfrm>
            <a:off x="8789614" y="2350270"/>
            <a:ext cx="1846389" cy="1653860"/>
            <a:chOff x="7382973" y="4354454"/>
            <a:chExt cx="1846389" cy="16538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F67BF-A045-4FD7-9111-C9C3636C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92788" y="5198636"/>
              <a:ext cx="224010" cy="8096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AAC758-F3F4-40FB-ADDD-2277721B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3424" y="4776545"/>
              <a:ext cx="224010" cy="8096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6E97CB-6B10-4427-9C67-6D9B6A71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92488" y="4804511"/>
              <a:ext cx="224010" cy="8096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A1B0C0-E26C-45F0-B4A2-1F9DF20D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9032" y="5192098"/>
              <a:ext cx="224010" cy="8096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43F640-0903-4929-B7FD-591F2A9B9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5689" y="5192098"/>
              <a:ext cx="224010" cy="809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F7F41A-8EF1-40EE-9269-6D6541202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99194" y="4365965"/>
              <a:ext cx="224010" cy="8096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00CBD5-58B1-4894-B57D-28EF67ED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82973" y="5184754"/>
              <a:ext cx="224010" cy="8096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CC62CB-B700-4403-9AF1-9B90E1146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73984" y="4783309"/>
              <a:ext cx="224010" cy="8096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6B2D6E-BD30-46B9-9A2D-C4634100A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89700" y="4787259"/>
              <a:ext cx="224010" cy="8096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C0B1BB-995D-405B-A90E-D8CE3DD68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5441" y="4354454"/>
              <a:ext cx="224010" cy="8096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FE4A79-A844-4FF0-9991-D84C185ED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430" y="4365905"/>
              <a:ext cx="224010" cy="8096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E3CF29-6AA4-470D-B869-6EA2EEA5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05352" y="4369974"/>
              <a:ext cx="224010" cy="809678"/>
            </a:xfrm>
            <a:prstGeom prst="rect">
              <a:avLst/>
            </a:prstGeom>
          </p:spPr>
        </p:pic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EA97CF3-9E8A-4253-8B40-87B04FC11C52}"/>
              </a:ext>
            </a:extLst>
          </p:cNvPr>
          <p:cNvSpPr txBox="1">
            <a:spLocks/>
          </p:cNvSpPr>
          <p:nvPr/>
        </p:nvSpPr>
        <p:spPr>
          <a:xfrm>
            <a:off x="131148" y="1406386"/>
            <a:ext cx="6778843" cy="35416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Explore all possible markets for your innovation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Consider new potential applications beyond your original thinking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Determine which customers really care about your value propositions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Identify the best first customer segment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979452-FF55-46D2-BD9D-BAB0CA59B9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26" name="Parallelogram 25">
            <a:extLst>
              <a:ext uri="{FF2B5EF4-FFF2-40B4-BE49-F238E27FC236}">
                <a16:creationId xmlns:a16="http://schemas.microsoft.com/office/drawing/2014/main" id="{AFBB1D6D-3B5E-4811-B889-758DD8E3ED1A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334AB745-BA2F-4B0B-8486-FA789CB9B31F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oogle Shape;193;p21">
            <a:extLst>
              <a:ext uri="{FF2B5EF4-FFF2-40B4-BE49-F238E27FC236}">
                <a16:creationId xmlns:a16="http://schemas.microsoft.com/office/drawing/2014/main" id="{A22AAB58-C33B-489E-ADA1-1E3DDDF61B89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72621" y="738036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Exploring customer sets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3685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3BBCFBF-8C5F-49FD-AD91-B7F0633F1544}"/>
              </a:ext>
            </a:extLst>
          </p:cNvPr>
          <p:cNvGrpSpPr/>
          <p:nvPr/>
        </p:nvGrpSpPr>
        <p:grpSpPr>
          <a:xfrm>
            <a:off x="2770688" y="1555949"/>
            <a:ext cx="6710235" cy="4086170"/>
            <a:chOff x="1801608" y="1568859"/>
            <a:chExt cx="8375502" cy="467542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A51D87-61E0-4AD3-A342-0BB04574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3538" y="2807198"/>
              <a:ext cx="208062" cy="7520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2D8080-AA34-4D7B-8776-7BBC00C9C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69456" y="2415156"/>
              <a:ext cx="208062" cy="7520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6D0646-C74F-4F42-9605-93A06B85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7497" y="2441132"/>
              <a:ext cx="208062" cy="7520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13CC1A-2C25-4D30-87BD-3F36B4176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427" y="2801126"/>
              <a:ext cx="208062" cy="75203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8FE994-0437-40F5-8ABE-676F1249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7135" y="2801126"/>
              <a:ext cx="208062" cy="752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BB3AC4-F885-41A8-A94B-99F4DE75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9488" y="2033806"/>
              <a:ext cx="208062" cy="752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E054FB6-AFAC-46C5-B369-844BC3AE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898" y="2794305"/>
              <a:ext cx="208062" cy="7520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8DEBAD2-5698-41E3-A446-11EAF00AF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1066" y="2421439"/>
              <a:ext cx="208062" cy="7520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87FBD90-ECCA-414F-953C-4AA81367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186" y="2425108"/>
              <a:ext cx="208062" cy="752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CE62EE3-40DD-4997-B9E2-0C026CB97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57091" y="2023115"/>
              <a:ext cx="208062" cy="7520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CBCA99D-3BEA-4441-A7FA-7AEDD81A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8170" y="2033750"/>
              <a:ext cx="208062" cy="7520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616489E-6C57-44DF-9E63-22A58842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3338" y="2022034"/>
              <a:ext cx="208062" cy="7520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6D57E5-6771-4729-AFB8-3DDC4019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5249" y="2791175"/>
              <a:ext cx="208062" cy="7520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004010B-357A-4E50-8B7B-807974220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2354" y="2441132"/>
              <a:ext cx="208062" cy="7520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239903A-AEF3-4CF0-845F-37CA20CF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8110" y="2791175"/>
              <a:ext cx="208062" cy="75203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E449067-0846-447C-99FF-BD476C6B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6177" y="2020259"/>
              <a:ext cx="208062" cy="75203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03B93C0-B300-4F86-8730-4E6696B94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4239" y="2441132"/>
              <a:ext cx="208062" cy="75203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F0BB269-8430-4317-BC84-82197F6C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3627" y="2020259"/>
              <a:ext cx="208062" cy="75203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C683BF3-486A-457B-9D01-0F21BFFE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739" y="2443951"/>
              <a:ext cx="208062" cy="75203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06A2A1-D66E-4435-A439-63FB62473793}"/>
                </a:ext>
              </a:extLst>
            </p:cNvPr>
            <p:cNvSpPr txBox="1"/>
            <p:nvPr/>
          </p:nvSpPr>
          <p:spPr>
            <a:xfrm>
              <a:off x="4823538" y="1568859"/>
              <a:ext cx="2347601" cy="52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Market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2C63115-3B43-4575-80CB-BF09BE343C90}"/>
                </a:ext>
              </a:extLst>
            </p:cNvPr>
            <p:cNvCxnSpPr/>
            <p:nvPr/>
          </p:nvCxnSpPr>
          <p:spPr>
            <a:xfrm flipH="1">
              <a:off x="3466597" y="3207989"/>
              <a:ext cx="1306928" cy="120421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EC2333-765B-4135-A839-ED41A2160C8A}"/>
                </a:ext>
              </a:extLst>
            </p:cNvPr>
            <p:cNvCxnSpPr/>
            <p:nvPr/>
          </p:nvCxnSpPr>
          <p:spPr>
            <a:xfrm flipH="1">
              <a:off x="5322286" y="3543211"/>
              <a:ext cx="5025" cy="93849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811DB1-AC81-4E3A-A199-9288853898A9}"/>
                </a:ext>
              </a:extLst>
            </p:cNvPr>
            <p:cNvCxnSpPr/>
            <p:nvPr/>
          </p:nvCxnSpPr>
          <p:spPr>
            <a:xfrm>
              <a:off x="6836385" y="3543211"/>
              <a:ext cx="12203" cy="93663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267978-057D-41EE-9054-683F71D8AD67}"/>
                </a:ext>
              </a:extLst>
            </p:cNvPr>
            <p:cNvGrpSpPr/>
            <p:nvPr/>
          </p:nvGrpSpPr>
          <p:grpSpPr>
            <a:xfrm>
              <a:off x="6361306" y="4576827"/>
              <a:ext cx="1015116" cy="1174394"/>
              <a:chOff x="633224" y="3969455"/>
              <a:chExt cx="1092922" cy="1264409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5E12E3F6-72F2-436B-B9B3-E6BDDF631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224" y="4424190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049899D-B0A4-45EB-9D42-DE52C32F0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410" y="3971366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A32C2A3-E00C-4B43-BFD0-33F36F165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8680" y="4422588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A8140F2-C7C0-484A-8BB9-A40F06B02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8126" y="3969455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565D071-A87A-4FD6-B406-2A71A7A96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02136" y="4422588"/>
                <a:ext cx="224010" cy="809674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39CDD8-7C70-484B-A0B1-F592307E652A}"/>
                </a:ext>
              </a:extLst>
            </p:cNvPr>
            <p:cNvSpPr txBox="1"/>
            <p:nvPr/>
          </p:nvSpPr>
          <p:spPr>
            <a:xfrm>
              <a:off x="1801608" y="3466877"/>
              <a:ext cx="2347601" cy="70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/>
                <a:t>Segment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FA9FAD-CB15-4479-8A70-B87FD97DE1F2}"/>
                </a:ext>
              </a:extLst>
            </p:cNvPr>
            <p:cNvSpPr txBox="1"/>
            <p:nvPr/>
          </p:nvSpPr>
          <p:spPr>
            <a:xfrm>
              <a:off x="4121966" y="5786471"/>
              <a:ext cx="2347601" cy="4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Segment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CDF10C-11F0-40C2-9A56-B780B20E21AE}"/>
                </a:ext>
              </a:extLst>
            </p:cNvPr>
            <p:cNvSpPr txBox="1"/>
            <p:nvPr/>
          </p:nvSpPr>
          <p:spPr>
            <a:xfrm>
              <a:off x="5757092" y="5783652"/>
              <a:ext cx="2347601" cy="4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Segment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A37E104-86A5-4238-A8B1-E862C14E44FA}"/>
                </a:ext>
              </a:extLst>
            </p:cNvPr>
            <p:cNvSpPr txBox="1"/>
            <p:nvPr/>
          </p:nvSpPr>
          <p:spPr>
            <a:xfrm>
              <a:off x="7829509" y="3472341"/>
              <a:ext cx="2347601" cy="70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/>
                <a:t>Segment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813BF6C-C515-4E5B-BFEC-E1CB4C28D551}"/>
                </a:ext>
              </a:extLst>
            </p:cNvPr>
            <p:cNvGrpSpPr/>
            <p:nvPr/>
          </p:nvGrpSpPr>
          <p:grpSpPr>
            <a:xfrm>
              <a:off x="4820139" y="4548006"/>
              <a:ext cx="1031062" cy="1232034"/>
              <a:chOff x="4634904" y="4758131"/>
              <a:chExt cx="1110090" cy="132646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D1E91391-4541-4E65-8FF0-A87A2D3F8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34904" y="5212864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874D437-A46A-4337-897F-FE9454B99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46089" y="4760042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750FF12-04E7-409F-AE14-499FDF118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60360" y="5211262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F738403C-0F8E-43AD-BAF5-14F4AFD13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79806" y="4758131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5A87601-2B53-4C90-895B-AA7F43F6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3815" y="5211262"/>
                <a:ext cx="241179" cy="871734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BC88E7B-C253-4C2D-BC6D-09DF8FC92FEA}"/>
                </a:ext>
              </a:extLst>
            </p:cNvPr>
            <p:cNvGrpSpPr/>
            <p:nvPr/>
          </p:nvGrpSpPr>
          <p:grpSpPr>
            <a:xfrm>
              <a:off x="2560870" y="4208865"/>
              <a:ext cx="1015115" cy="1174392"/>
              <a:chOff x="7453621" y="3952205"/>
              <a:chExt cx="1092921" cy="1264407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577F11F-4C98-4715-B096-9D2D3C3B8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53621" y="4406938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1FC1308-82F5-40AE-B1BC-5D45E594F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7" y="3954116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59D9D91-89E9-4C97-BFDA-2448F22BC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B8B3A43-2DAF-4A33-A0BB-313D85983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3" y="3952205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E318E9F-1993-4325-898D-83FD473CA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22533" y="4405336"/>
                <a:ext cx="224009" cy="809674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451569-42C0-40D6-B715-16307FFA34AB}"/>
                </a:ext>
              </a:extLst>
            </p:cNvPr>
            <p:cNvGrpSpPr/>
            <p:nvPr/>
          </p:nvGrpSpPr>
          <p:grpSpPr>
            <a:xfrm>
              <a:off x="8520125" y="4208865"/>
              <a:ext cx="807054" cy="1174392"/>
              <a:chOff x="2963089" y="4781920"/>
              <a:chExt cx="868912" cy="1264407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FEB3E94-FF8C-45D7-9E59-7A9A1C90C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3089" y="5236653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6B506F6-821D-4B17-88CA-91F7EE32E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74275" y="4783831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8304A1F-BB99-4CC7-867A-8A544BBBF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8545" y="5235051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B5E2F98-05C5-4C18-A497-BF51F9509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07991" y="4781920"/>
                <a:ext cx="224010" cy="809674"/>
              </a:xfrm>
              <a:prstGeom prst="rect">
                <a:avLst/>
              </a:prstGeom>
            </p:spPr>
          </p:pic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1702BB-42DB-4E2F-AC1A-18FCE81B8015}"/>
                </a:ext>
              </a:extLst>
            </p:cNvPr>
            <p:cNvCxnSpPr/>
            <p:nvPr/>
          </p:nvCxnSpPr>
          <p:spPr>
            <a:xfrm>
              <a:off x="7293939" y="3207987"/>
              <a:ext cx="1306928" cy="120421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53C99B78-DA5F-4C60-99E5-37861BF8E7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82" name="Parallelogram 81">
            <a:extLst>
              <a:ext uri="{FF2B5EF4-FFF2-40B4-BE49-F238E27FC236}">
                <a16:creationId xmlns:a16="http://schemas.microsoft.com/office/drawing/2014/main" id="{AA2FEDD9-6233-4102-AE9A-F29F479B48A0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29703DC5-2BD1-44CB-B58E-B4EC138F53FC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193;p21">
            <a:extLst>
              <a:ext uri="{FF2B5EF4-FFF2-40B4-BE49-F238E27FC236}">
                <a16:creationId xmlns:a16="http://schemas.microsoft.com/office/drawing/2014/main" id="{11E64452-312D-47AB-9EB1-36AFC0B3D39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580982" y="720781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Exploring customer sets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066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arallelogram 82">
            <a:extLst>
              <a:ext uri="{FF2B5EF4-FFF2-40B4-BE49-F238E27FC236}">
                <a16:creationId xmlns:a16="http://schemas.microsoft.com/office/drawing/2014/main" id="{668316AB-9253-4B0F-97AB-1DEC7652977F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723397" y="717638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Business to Consumer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BBCFBF-8C5F-49FD-AD91-B7F0633F1544}"/>
              </a:ext>
            </a:extLst>
          </p:cNvPr>
          <p:cNvGrpSpPr/>
          <p:nvPr/>
        </p:nvGrpSpPr>
        <p:grpSpPr>
          <a:xfrm>
            <a:off x="4718671" y="1859245"/>
            <a:ext cx="5699300" cy="3816707"/>
            <a:chOff x="1801608" y="1510734"/>
            <a:chExt cx="8375502" cy="508570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A51D87-61E0-4AD3-A342-0BB04574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3538" y="2807198"/>
              <a:ext cx="208062" cy="7520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2D8080-AA34-4D7B-8776-7BBC00C9C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69456" y="2415156"/>
              <a:ext cx="208062" cy="7520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6D0646-C74F-4F42-9605-93A06B85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7497" y="2441132"/>
              <a:ext cx="208062" cy="7520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13CC1A-2C25-4D30-87BD-3F36B4176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427" y="2801126"/>
              <a:ext cx="208062" cy="75203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8FE994-0437-40F5-8ABE-676F1249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7135" y="2801126"/>
              <a:ext cx="208062" cy="752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5BB3AC4-F885-41A8-A94B-99F4DE75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9488" y="2033806"/>
              <a:ext cx="208062" cy="752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E054FB6-AFAC-46C5-B369-844BC3AE7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898" y="2794305"/>
              <a:ext cx="208062" cy="7520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8DEBAD2-5698-41E3-A446-11EAF00AF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1066" y="2421439"/>
              <a:ext cx="208062" cy="7520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87FBD90-ECCA-414F-953C-4AA81367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186" y="2425108"/>
              <a:ext cx="208062" cy="752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CE62EE3-40DD-4997-B9E2-0C026CB97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57091" y="2023115"/>
              <a:ext cx="208062" cy="7520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CBCA99D-3BEA-4441-A7FA-7AEDD81A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8170" y="2033750"/>
              <a:ext cx="208062" cy="7520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616489E-6C57-44DF-9E63-22A58842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3338" y="2022034"/>
              <a:ext cx="208062" cy="7520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C6D57E5-6771-4729-AFB8-3DDC40198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5249" y="2791175"/>
              <a:ext cx="208062" cy="7520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004010B-357A-4E50-8B7B-807974220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2354" y="2441132"/>
              <a:ext cx="208062" cy="7520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239903A-AEF3-4CF0-845F-37CA20CF9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8110" y="2791175"/>
              <a:ext cx="208062" cy="75203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E449067-0846-447C-99FF-BD476C6B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6177" y="2020259"/>
              <a:ext cx="208062" cy="75203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03B93C0-B300-4F86-8730-4E6696B94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4239" y="2441132"/>
              <a:ext cx="208062" cy="75203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F0BB269-8430-4317-BC84-82197F6C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3627" y="2020259"/>
              <a:ext cx="208062" cy="75203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C683BF3-486A-457B-9D01-0F21BFFE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739" y="2443951"/>
              <a:ext cx="208062" cy="75203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06A2A1-D66E-4435-A439-63FB62473793}"/>
                </a:ext>
              </a:extLst>
            </p:cNvPr>
            <p:cNvSpPr txBox="1"/>
            <p:nvPr/>
          </p:nvSpPr>
          <p:spPr>
            <a:xfrm>
              <a:off x="4823538" y="1510734"/>
              <a:ext cx="2347601" cy="52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Individuals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2C63115-3B43-4575-80CB-BF09BE343C90}"/>
                </a:ext>
              </a:extLst>
            </p:cNvPr>
            <p:cNvCxnSpPr/>
            <p:nvPr/>
          </p:nvCxnSpPr>
          <p:spPr>
            <a:xfrm flipH="1">
              <a:off x="3466597" y="3207989"/>
              <a:ext cx="1306928" cy="120421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EC2333-765B-4135-A839-ED41A2160C8A}"/>
                </a:ext>
              </a:extLst>
            </p:cNvPr>
            <p:cNvCxnSpPr/>
            <p:nvPr/>
          </p:nvCxnSpPr>
          <p:spPr>
            <a:xfrm flipH="1">
              <a:off x="5322286" y="3543211"/>
              <a:ext cx="5025" cy="93849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E811DB1-AC81-4E3A-A199-9288853898A9}"/>
                </a:ext>
              </a:extLst>
            </p:cNvPr>
            <p:cNvCxnSpPr/>
            <p:nvPr/>
          </p:nvCxnSpPr>
          <p:spPr>
            <a:xfrm>
              <a:off x="6836385" y="3543211"/>
              <a:ext cx="12203" cy="93663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267978-057D-41EE-9054-683F71D8AD67}"/>
                </a:ext>
              </a:extLst>
            </p:cNvPr>
            <p:cNvGrpSpPr/>
            <p:nvPr/>
          </p:nvGrpSpPr>
          <p:grpSpPr>
            <a:xfrm>
              <a:off x="6361306" y="4576827"/>
              <a:ext cx="1015116" cy="1174394"/>
              <a:chOff x="633224" y="3969455"/>
              <a:chExt cx="1092922" cy="1264409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5E12E3F6-72F2-436B-B9B3-E6BDDF631B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224" y="4424190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B049899D-B0A4-45EB-9D42-DE52C32F0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410" y="3971366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A32C2A3-E00C-4B43-BFD0-33F36F165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8680" y="4422588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A8140F2-C7C0-484A-8BB9-A40F06B02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8126" y="3969455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565D071-A87A-4FD6-B406-2A71A7A967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02136" y="4422588"/>
                <a:ext cx="224010" cy="809674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39CDD8-7C70-484B-A0B1-F592307E652A}"/>
                </a:ext>
              </a:extLst>
            </p:cNvPr>
            <p:cNvSpPr txBox="1"/>
            <p:nvPr/>
          </p:nvSpPr>
          <p:spPr>
            <a:xfrm>
              <a:off x="1801608" y="3466877"/>
              <a:ext cx="2347601" cy="704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/>
                <a:t>Families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9FA9FAD-CB15-4479-8A70-B87FD97DE1F2}"/>
                </a:ext>
              </a:extLst>
            </p:cNvPr>
            <p:cNvSpPr txBox="1"/>
            <p:nvPr/>
          </p:nvSpPr>
          <p:spPr>
            <a:xfrm>
              <a:off x="4121966" y="5786471"/>
              <a:ext cx="2347601" cy="80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Business Travelers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CDF10C-11F0-40C2-9A56-B780B20E21AE}"/>
                </a:ext>
              </a:extLst>
            </p:cNvPr>
            <p:cNvSpPr txBox="1"/>
            <p:nvPr/>
          </p:nvSpPr>
          <p:spPr>
            <a:xfrm>
              <a:off x="5757092" y="5783652"/>
              <a:ext cx="2347601" cy="45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Friends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A37E104-86A5-4238-A8B1-E862C14E44FA}"/>
                </a:ext>
              </a:extLst>
            </p:cNvPr>
            <p:cNvSpPr txBox="1"/>
            <p:nvPr/>
          </p:nvSpPr>
          <p:spPr>
            <a:xfrm>
              <a:off x="7829509" y="3472341"/>
              <a:ext cx="2347601" cy="704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2000" dirty="0"/>
                <a:t>Couples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813BF6C-C515-4E5B-BFEC-E1CB4C28D551}"/>
                </a:ext>
              </a:extLst>
            </p:cNvPr>
            <p:cNvGrpSpPr/>
            <p:nvPr/>
          </p:nvGrpSpPr>
          <p:grpSpPr>
            <a:xfrm>
              <a:off x="4820139" y="4548006"/>
              <a:ext cx="1031062" cy="1232034"/>
              <a:chOff x="4634904" y="4758131"/>
              <a:chExt cx="1110090" cy="132646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D1E91391-4541-4E65-8FF0-A87A2D3F8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34904" y="5212864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874D437-A46A-4337-897F-FE9454B99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46089" y="4760042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750FF12-04E7-409F-AE14-499FDF118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60360" y="5211262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F738403C-0F8E-43AD-BAF5-14F4AFD13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79806" y="4758131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5A87601-2B53-4C90-895B-AA7F43F66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3815" y="5211262"/>
                <a:ext cx="241179" cy="871734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BC88E7B-C253-4C2D-BC6D-09DF8FC92FEA}"/>
                </a:ext>
              </a:extLst>
            </p:cNvPr>
            <p:cNvGrpSpPr/>
            <p:nvPr/>
          </p:nvGrpSpPr>
          <p:grpSpPr>
            <a:xfrm>
              <a:off x="2560870" y="4208865"/>
              <a:ext cx="1015115" cy="1174392"/>
              <a:chOff x="7453621" y="3952205"/>
              <a:chExt cx="1092921" cy="1264407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2577F11F-4C98-4715-B096-9D2D3C3B8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53621" y="4406938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1FC1308-82F5-40AE-B1BC-5D45E594F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7" y="3954116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59D9D91-89E9-4C97-BFDA-2448F22BC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B8B3A43-2DAF-4A33-A0BB-313D85983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3" y="3952205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EE318E9F-1993-4325-898D-83FD473CA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22533" y="4405336"/>
                <a:ext cx="224009" cy="809674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E451569-42C0-40D6-B715-16307FFA34AB}"/>
                </a:ext>
              </a:extLst>
            </p:cNvPr>
            <p:cNvGrpSpPr/>
            <p:nvPr/>
          </p:nvGrpSpPr>
          <p:grpSpPr>
            <a:xfrm>
              <a:off x="8520125" y="4208865"/>
              <a:ext cx="807054" cy="1174392"/>
              <a:chOff x="2963089" y="4781920"/>
              <a:chExt cx="868912" cy="1264407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FEB3E94-FF8C-45D7-9E59-7A9A1C90C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3089" y="5236653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86B506F6-821D-4B17-88CA-91F7EE32E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74275" y="4783831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8304A1F-BB99-4CC7-867A-8A544BBBF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8545" y="5235051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B5E2F98-05C5-4C18-A497-BF51F9509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07991" y="4781920"/>
                <a:ext cx="224010" cy="809674"/>
              </a:xfrm>
              <a:prstGeom prst="rect">
                <a:avLst/>
              </a:prstGeom>
            </p:spPr>
          </p:pic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31702BB-42DB-4E2F-AC1A-18FCE81B8015}"/>
                </a:ext>
              </a:extLst>
            </p:cNvPr>
            <p:cNvCxnSpPr/>
            <p:nvPr/>
          </p:nvCxnSpPr>
          <p:spPr>
            <a:xfrm>
              <a:off x="7293939" y="3207987"/>
              <a:ext cx="1306928" cy="120421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8" name="Picture 2" descr="Image result for airbnb logo">
            <a:extLst>
              <a:ext uri="{FF2B5EF4-FFF2-40B4-BE49-F238E27FC236}">
                <a16:creationId xmlns:a16="http://schemas.microsoft.com/office/drawing/2014/main" id="{D25451DC-AA4A-430A-9D38-5F326DE4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8" y="2472265"/>
            <a:ext cx="1577111" cy="15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084D0DB-0D28-4347-83E4-1EDA58CBA9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84" name="Parallelogram 83">
            <a:extLst>
              <a:ext uri="{FF2B5EF4-FFF2-40B4-BE49-F238E27FC236}">
                <a16:creationId xmlns:a16="http://schemas.microsoft.com/office/drawing/2014/main" id="{EC2DF03E-1F57-4D69-A1AA-65E76C3AD75E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193;p21">
            <a:extLst>
              <a:ext uri="{FF2B5EF4-FFF2-40B4-BE49-F238E27FC236}">
                <a16:creationId xmlns:a16="http://schemas.microsoft.com/office/drawing/2014/main" id="{781ECA05-B3DC-4430-B696-5784FD270540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063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B3B71FCF-4C6F-489C-8E13-2E4E1BF07360}"/>
              </a:ext>
            </a:extLst>
          </p:cNvPr>
          <p:cNvGrpSpPr/>
          <p:nvPr/>
        </p:nvGrpSpPr>
        <p:grpSpPr>
          <a:xfrm>
            <a:off x="3072240" y="2515683"/>
            <a:ext cx="2562562" cy="1538975"/>
            <a:chOff x="1709371" y="3070110"/>
            <a:chExt cx="2562562" cy="1538975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EBEF606-2F14-41DB-B9D4-10A2E89E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3170" y="3857049"/>
              <a:ext cx="208062" cy="75203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6E4A853-7D9A-4A2A-B9B6-EC721DC4D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89088" y="3465007"/>
              <a:ext cx="208062" cy="75203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D4770BA-68F1-4FE0-90D1-EE65000A5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07129" y="3490983"/>
              <a:ext cx="208062" cy="752036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55CA708-5A34-44DB-BED3-8CC4A48BD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80059" y="3850977"/>
              <a:ext cx="208062" cy="75203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44FCFB6-394C-4E15-BC06-B132B206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6767" y="3850977"/>
              <a:ext cx="208062" cy="752036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3BF7817-26C6-419E-8ED9-1FFFEF314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9120" y="3083657"/>
              <a:ext cx="208062" cy="752036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3EF8602-7380-4E12-AD47-970282E8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2530" y="3844156"/>
              <a:ext cx="208062" cy="75203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626F051-6001-46AA-98A8-72AE9C3EA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70698" y="3471290"/>
              <a:ext cx="208062" cy="752036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306C05C-ACF5-4416-93FC-82E5C227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6818" y="3474959"/>
              <a:ext cx="208062" cy="752036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377BC47-EC31-4E7E-BE06-249310EC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6723" y="3072966"/>
              <a:ext cx="208062" cy="75203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3142C5D-A674-423E-9A1F-A3422BB4F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7802" y="3083601"/>
              <a:ext cx="208062" cy="75203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3900492-9A0A-43EF-97E3-CC500B1CB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2970" y="3071885"/>
              <a:ext cx="208062" cy="752036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618B5DBF-83AF-40D6-A3C0-9D86D8CCA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64881" y="3841026"/>
              <a:ext cx="208062" cy="752036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8F9B9DE9-BC16-4DAF-A93F-640636B80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1986" y="3490983"/>
              <a:ext cx="208062" cy="752036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AC06A9F-9197-465A-B97A-60647B905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7742" y="3841026"/>
              <a:ext cx="208062" cy="752036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91E3959-CC4E-4BDE-B0C4-943F1A08D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55809" y="3070110"/>
              <a:ext cx="208062" cy="75203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C010ACF-D222-46D8-A106-569FCD508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3871" y="3490983"/>
              <a:ext cx="208062" cy="752036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B2A7327-B91B-44D9-97EA-BDE6EA421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3259" y="3070110"/>
              <a:ext cx="208062" cy="752036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A58E7A96-5B84-4AEF-BEBE-B9BC1CE1F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9371" y="3493802"/>
              <a:ext cx="208062" cy="752036"/>
            </a:xfrm>
            <a:prstGeom prst="rect">
              <a:avLst/>
            </a:prstGeom>
          </p:spPr>
        </p:pic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886A9A47-25D3-4A7E-BCB8-0E452A478D5D}"/>
              </a:ext>
            </a:extLst>
          </p:cNvPr>
          <p:cNvSpPr txBox="1"/>
          <p:nvPr/>
        </p:nvSpPr>
        <p:spPr>
          <a:xfrm>
            <a:off x="3005153" y="234278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Size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9DE7AB1-C460-4560-8F35-573F213F8F8D}"/>
              </a:ext>
            </a:extLst>
          </p:cNvPr>
          <p:cNvSpPr txBox="1"/>
          <p:nvPr/>
        </p:nvSpPr>
        <p:spPr>
          <a:xfrm>
            <a:off x="3072240" y="302195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Type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FC3A099-E6CA-4AD4-9647-CD56784B1B15}"/>
              </a:ext>
            </a:extLst>
          </p:cNvPr>
          <p:cNvSpPr txBox="1"/>
          <p:nvPr/>
        </p:nvSpPr>
        <p:spPr>
          <a:xfrm>
            <a:off x="3374322" y="3654549"/>
            <a:ext cx="91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Industry</a:t>
            </a:r>
          </a:p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A92F13-1C3A-435A-956A-A8A7E9AA4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5" name="Parallelogram 34">
            <a:extLst>
              <a:ext uri="{FF2B5EF4-FFF2-40B4-BE49-F238E27FC236}">
                <a16:creationId xmlns:a16="http://schemas.microsoft.com/office/drawing/2014/main" id="{016777D0-5ACE-4869-B03B-ED46370486F5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DF6EE649-FA28-44C9-94D2-83105090E39C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93;p21">
            <a:extLst>
              <a:ext uri="{FF2B5EF4-FFF2-40B4-BE49-F238E27FC236}">
                <a16:creationId xmlns:a16="http://schemas.microsoft.com/office/drawing/2014/main" id="{DBD3AAA3-E7B8-4629-8D6C-C268C4BD9FC0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72621" y="769439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Ways to Segment the Market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587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241280A9-5325-42CC-BEFD-258DE3DD6EF6}"/>
              </a:ext>
            </a:extLst>
          </p:cNvPr>
          <p:cNvGrpSpPr/>
          <p:nvPr/>
        </p:nvGrpSpPr>
        <p:grpSpPr>
          <a:xfrm>
            <a:off x="292334" y="1264812"/>
            <a:ext cx="11230229" cy="4512673"/>
            <a:chOff x="-2224660" y="1508125"/>
            <a:chExt cx="13440537" cy="513166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05AF73D-49BD-4A71-AB1E-BE6BBB8F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39383" y="3469742"/>
              <a:ext cx="116690" cy="42177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49EE317-111A-4115-90DA-6DA1D43D3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49262" y="3249868"/>
              <a:ext cx="116690" cy="4217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9D017E4-A661-438D-B56C-9DFC76A2F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35043" y="3264438"/>
              <a:ext cx="116690" cy="42177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F9818EE-92D2-4F03-8535-0E492AAFB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6367" y="3466337"/>
              <a:ext cx="116690" cy="4217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D4A9DDF-6BC6-4DE8-9AF8-4E223ED56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67641" y="3466337"/>
              <a:ext cx="116690" cy="42177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04BA8CD-A2C1-46A6-81D3-39570CF91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2720" y="3035990"/>
              <a:ext cx="116690" cy="4217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91F958E-CA26-4820-9D04-74D3CAB13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5903" y="3462511"/>
              <a:ext cx="116690" cy="4217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2360F8E-304F-4440-95A9-0ED42181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63286" y="3253394"/>
              <a:ext cx="116690" cy="42177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9F0043F-3D16-44C9-A4C7-36C082432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9839" y="3255449"/>
              <a:ext cx="116690" cy="42177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4DBB6FA-FA82-434A-AFCD-6BE6C5FD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54496" y="3029994"/>
              <a:ext cx="116690" cy="42177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BD8C5C0-A5DB-4B11-B54D-04663C432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68222" y="3035959"/>
              <a:ext cx="116690" cy="4217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0E03131-C458-4B11-8860-328319531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9849" y="3029388"/>
              <a:ext cx="116690" cy="4217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FC5CD4B-8B5E-4089-9556-BE146E65D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96530" y="3460756"/>
              <a:ext cx="116690" cy="42177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0A7420-8742-4891-B69C-14D13091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1466" y="3264438"/>
              <a:ext cx="116690" cy="4217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7FD2EBC-5D68-4381-B225-5E1C3896E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6863" y="3460756"/>
              <a:ext cx="116690" cy="42177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A825E79-5DCE-4F7A-9BB1-77C84DE6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5779" y="3028392"/>
              <a:ext cx="116690" cy="42177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8313AC1-539B-4A48-8D4F-A6246AD22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2469" y="3264436"/>
              <a:ext cx="116690" cy="42177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2E314BF-9451-4DE6-B1DB-58E1B7B3A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26312" y="3028392"/>
              <a:ext cx="116690" cy="42177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1AFC841-002A-46C7-AA97-7D2425D15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11963" y="3266019"/>
              <a:ext cx="116690" cy="421771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434D1B5-F59D-4672-8A01-3D1B0633B98F}"/>
                </a:ext>
              </a:extLst>
            </p:cNvPr>
            <p:cNvCxnSpPr/>
            <p:nvPr/>
          </p:nvCxnSpPr>
          <p:spPr>
            <a:xfrm flipH="1">
              <a:off x="1494168" y="3767465"/>
              <a:ext cx="986440" cy="577525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2D4E26-17B3-4E33-88F8-199136F91B42}"/>
                </a:ext>
              </a:extLst>
            </p:cNvPr>
            <p:cNvCxnSpPr/>
            <p:nvPr/>
          </p:nvCxnSpPr>
          <p:spPr>
            <a:xfrm>
              <a:off x="2881121" y="3900479"/>
              <a:ext cx="1611" cy="588396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824E94-59AA-41FA-A489-D9B7098B2F7B}"/>
                </a:ext>
              </a:extLst>
            </p:cNvPr>
            <p:cNvCxnSpPr/>
            <p:nvPr/>
          </p:nvCxnSpPr>
          <p:spPr>
            <a:xfrm flipV="1">
              <a:off x="3934308" y="3065915"/>
              <a:ext cx="811776" cy="26356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79DD662-A1FF-4C42-B99E-E173509CAB33}"/>
                </a:ext>
              </a:extLst>
            </p:cNvPr>
            <p:cNvCxnSpPr/>
            <p:nvPr/>
          </p:nvCxnSpPr>
          <p:spPr>
            <a:xfrm>
              <a:off x="3790814" y="3754924"/>
              <a:ext cx="730270" cy="66345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7B69387-45D4-40E7-8482-1C77B2AF7669}"/>
                </a:ext>
              </a:extLst>
            </p:cNvPr>
            <p:cNvGrpSpPr/>
            <p:nvPr/>
          </p:nvGrpSpPr>
          <p:grpSpPr>
            <a:xfrm>
              <a:off x="4485093" y="4336746"/>
              <a:ext cx="452631" cy="658652"/>
              <a:chOff x="633224" y="3969455"/>
              <a:chExt cx="868912" cy="1264409"/>
            </a:xfrm>
          </p:grpSpPr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0C3E1664-08C4-4435-B327-83C17ACE3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224" y="4424190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4C7B1185-78C0-4682-8085-A1C24CF36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410" y="3971366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C14191D6-5EBC-4950-88BF-CEE9B42B9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8680" y="4422588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968490A-2297-49C4-AD30-4348FC9F0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8126" y="3969455"/>
                <a:ext cx="224010" cy="80967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4C6384-BCAA-4B67-B690-F2803B055840}"/>
                </a:ext>
              </a:extLst>
            </p:cNvPr>
            <p:cNvSpPr txBox="1"/>
            <p:nvPr/>
          </p:nvSpPr>
          <p:spPr>
            <a:xfrm>
              <a:off x="588874" y="2554697"/>
              <a:ext cx="1316637" cy="3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Public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8AF3E41-1783-4C32-8B07-E8AA72C13531}"/>
                </a:ext>
              </a:extLst>
            </p:cNvPr>
            <p:cNvSpPr txBox="1"/>
            <p:nvPr/>
          </p:nvSpPr>
          <p:spPr>
            <a:xfrm>
              <a:off x="2202079" y="5179807"/>
              <a:ext cx="1316637" cy="3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Startups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CA6362-1177-4BFD-87A2-F8B2F39A8E52}"/>
                </a:ext>
              </a:extLst>
            </p:cNvPr>
            <p:cNvSpPr txBox="1"/>
            <p:nvPr/>
          </p:nvSpPr>
          <p:spPr>
            <a:xfrm>
              <a:off x="4044538" y="4940199"/>
              <a:ext cx="1316637" cy="3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Corporate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B0BDFDB-8B3B-469E-B4AF-E01A691C0080}"/>
                </a:ext>
              </a:extLst>
            </p:cNvPr>
            <p:cNvSpPr txBox="1"/>
            <p:nvPr/>
          </p:nvSpPr>
          <p:spPr>
            <a:xfrm>
              <a:off x="4274709" y="2334299"/>
              <a:ext cx="1516878" cy="63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Small Business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ABC2DE5-B000-47C3-8D5C-7BDA45D75451}"/>
                </a:ext>
              </a:extLst>
            </p:cNvPr>
            <p:cNvGrpSpPr/>
            <p:nvPr/>
          </p:nvGrpSpPr>
          <p:grpSpPr>
            <a:xfrm>
              <a:off x="957234" y="4134105"/>
              <a:ext cx="452631" cy="658650"/>
              <a:chOff x="4643488" y="4789161"/>
              <a:chExt cx="868912" cy="1264407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CB0CBAFB-33D3-47ED-84B2-A50A656CA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43488" y="5243894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E01824DD-9EF9-4809-9890-33EE6E984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54674" y="4791072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4249200F-49FD-46E4-B42E-8A8191CC9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68944" y="5242292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7BF101AA-B90D-412A-99B1-04D1FEE76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88390" y="4789161"/>
                <a:ext cx="224010" cy="809674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09E8FFE-B41B-455D-A224-8D7409F29FF4}"/>
                </a:ext>
              </a:extLst>
            </p:cNvPr>
            <p:cNvGrpSpPr/>
            <p:nvPr/>
          </p:nvGrpSpPr>
          <p:grpSpPr>
            <a:xfrm>
              <a:off x="1009496" y="2855028"/>
              <a:ext cx="452631" cy="658650"/>
              <a:chOff x="7453621" y="3952205"/>
              <a:chExt cx="868912" cy="1264407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400E8A0D-E86A-4E95-BD01-5FB3916E2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53621" y="4406938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70D5FFFD-6E51-49F2-9097-066E5D420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7" y="3954116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9F998E4A-FED5-4110-9D3B-4D550650C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1A27148A-9B23-4C3B-AA4D-0FB342D55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3" y="3952205"/>
                <a:ext cx="224010" cy="809674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DCB5E29-D7EF-44AD-953B-9F2BD32CD99A}"/>
                </a:ext>
              </a:extLst>
            </p:cNvPr>
            <p:cNvGrpSpPr/>
            <p:nvPr/>
          </p:nvGrpSpPr>
          <p:grpSpPr>
            <a:xfrm>
              <a:off x="4717269" y="2947475"/>
              <a:ext cx="452631" cy="658650"/>
              <a:chOff x="2963089" y="4781920"/>
              <a:chExt cx="868912" cy="1264407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4E08731D-DECE-44AF-80FC-BD97FFFDB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3089" y="5236653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12392D6A-3BCF-4243-A739-A7FACE18B5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74275" y="4783831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BE5D673E-A0FC-4E35-A828-BF920E49A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8545" y="5235051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222FF8DC-EF7D-4A6C-92F4-ED639BEDA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07991" y="4781920"/>
                <a:ext cx="224010" cy="809674"/>
              </a:xfrm>
              <a:prstGeom prst="rect">
                <a:avLst/>
              </a:prstGeom>
            </p:spPr>
          </p:pic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44BD96F-CABF-439D-9D31-0AE331399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67217" y="4201908"/>
              <a:ext cx="116690" cy="42177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4978D26-5909-4199-8318-33F94B8A6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77097" y="3982034"/>
              <a:ext cx="116690" cy="42177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1C21B36-52C0-4DCB-AECE-1CA52CD00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62877" y="3996604"/>
              <a:ext cx="116690" cy="42177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94BED80-F5A2-4332-AEAA-3EDF5CD0C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4201" y="4198503"/>
              <a:ext cx="116690" cy="42177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101CB7F-63BC-4433-B544-833D749B5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5476" y="4198503"/>
              <a:ext cx="116690" cy="42177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78183663-2AF4-46E9-A157-B5F32C83D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70554" y="3768158"/>
              <a:ext cx="116690" cy="42177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EF1418C-1D6A-41B8-BF82-556101D9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53738" y="4194677"/>
              <a:ext cx="116690" cy="421775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5780FF3-A4C5-4A3E-B501-317390E7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91120" y="3985558"/>
              <a:ext cx="116690" cy="42177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4071796-947C-41F6-AE4E-83CC4A18A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7673" y="3987615"/>
              <a:ext cx="116690" cy="421775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175C8E7D-2323-4764-B985-7BC85D7FA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2330" y="3762160"/>
              <a:ext cx="116690" cy="42177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FDC54A6-B5F3-429F-B00D-F00567AB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6056" y="3768125"/>
              <a:ext cx="116690" cy="421775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62643AB-EB78-42BC-A05B-783ACFC5A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17684" y="3761556"/>
              <a:ext cx="116690" cy="4217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B09085F-F02F-4944-93E0-A8B643E85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24364" y="4192922"/>
              <a:ext cx="116690" cy="42177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6FF5ECA-C170-4D6E-8E85-3EDDDC537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29301" y="3996602"/>
              <a:ext cx="116690" cy="42177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F988876-75F0-41FB-9CE6-A21D2A6B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44697" y="4192922"/>
              <a:ext cx="116690" cy="421775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5FCCE03-2AB0-4AA0-B7D4-DC63181E5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43613" y="3760558"/>
              <a:ext cx="116690" cy="421775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C171691-17B7-4E4B-9300-DBF5C63E9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60304" y="3996602"/>
              <a:ext cx="116690" cy="42177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3C8872E4-24A8-4A5E-ACC9-DEA7BD7F6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54147" y="3760558"/>
              <a:ext cx="116690" cy="421775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EBA290A7-0039-4D5D-8FD7-51F54471B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39797" y="3998183"/>
              <a:ext cx="116690" cy="421775"/>
            </a:xfrm>
            <a:prstGeom prst="rect">
              <a:avLst/>
            </a:prstGeom>
          </p:spPr>
        </p:pic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4CA7CF0-B8D9-44AB-97E2-A51F613A0515}"/>
                </a:ext>
              </a:extLst>
            </p:cNvPr>
            <p:cNvCxnSpPr/>
            <p:nvPr/>
          </p:nvCxnSpPr>
          <p:spPr>
            <a:xfrm flipH="1">
              <a:off x="6633863" y="4364423"/>
              <a:ext cx="1015003" cy="191454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B54672E-193D-4F48-A0AC-BFD594840D5A}"/>
                </a:ext>
              </a:extLst>
            </p:cNvPr>
            <p:cNvCxnSpPr/>
            <p:nvPr/>
          </p:nvCxnSpPr>
          <p:spPr>
            <a:xfrm flipH="1">
              <a:off x="7945370" y="4692767"/>
              <a:ext cx="68207" cy="670011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70E8CD6-B259-477B-B483-5A6DEEB28873}"/>
                </a:ext>
              </a:extLst>
            </p:cNvPr>
            <p:cNvCxnSpPr/>
            <p:nvPr/>
          </p:nvCxnSpPr>
          <p:spPr>
            <a:xfrm>
              <a:off x="9249705" y="4181759"/>
              <a:ext cx="1355006" cy="727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560A085-FA4A-4C41-B9A1-25290EBDDA76}"/>
                </a:ext>
              </a:extLst>
            </p:cNvPr>
            <p:cNvCxnSpPr/>
            <p:nvPr/>
          </p:nvCxnSpPr>
          <p:spPr>
            <a:xfrm>
              <a:off x="9080104" y="4691574"/>
              <a:ext cx="628348" cy="790155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74233E3-9F7B-4273-AF7D-F1F8BFDAB5D8}"/>
                </a:ext>
              </a:extLst>
            </p:cNvPr>
            <p:cNvGrpSpPr/>
            <p:nvPr/>
          </p:nvGrpSpPr>
          <p:grpSpPr>
            <a:xfrm>
              <a:off x="10678663" y="3996602"/>
              <a:ext cx="342620" cy="657817"/>
              <a:chOff x="844410" y="3969455"/>
              <a:chExt cx="657726" cy="1262807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71EE282D-0A22-4310-A00E-FF5EC2ACA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410" y="3971366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D9A22F77-902A-48CB-9A2F-F00C06A6C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8680" y="4422588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0B64D083-FB7B-47CA-B718-FE32F9260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8126" y="3969455"/>
                <a:ext cx="224010" cy="809678"/>
              </a:xfrm>
              <a:prstGeom prst="rect">
                <a:avLst/>
              </a:prstGeom>
            </p:spPr>
          </p:pic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516087B-5B9C-4692-ABC3-3809D97262A1}"/>
                </a:ext>
              </a:extLst>
            </p:cNvPr>
            <p:cNvSpPr txBox="1"/>
            <p:nvPr/>
          </p:nvSpPr>
          <p:spPr>
            <a:xfrm>
              <a:off x="5755742" y="4000946"/>
              <a:ext cx="1316637" cy="3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Energy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C3F1672-ED66-45D3-96DE-BC641BE38A5F}"/>
                </a:ext>
              </a:extLst>
            </p:cNvPr>
            <p:cNvSpPr txBox="1"/>
            <p:nvPr/>
          </p:nvSpPr>
          <p:spPr>
            <a:xfrm>
              <a:off x="7294449" y="6044110"/>
              <a:ext cx="1316637" cy="3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Ag Tech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168C583-6FD3-4780-98F1-1C0D2DABE8EA}"/>
                </a:ext>
              </a:extLst>
            </p:cNvPr>
            <p:cNvSpPr txBox="1"/>
            <p:nvPr/>
          </p:nvSpPr>
          <p:spPr>
            <a:xfrm>
              <a:off x="9231192" y="6002081"/>
              <a:ext cx="1316637" cy="637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E-commerce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D528D42-7D1D-4FD8-A8BD-9633642E4701}"/>
                </a:ext>
              </a:extLst>
            </p:cNvPr>
            <p:cNvSpPr txBox="1"/>
            <p:nvPr/>
          </p:nvSpPr>
          <p:spPr>
            <a:xfrm>
              <a:off x="9803481" y="3398958"/>
              <a:ext cx="1412396" cy="38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IT/Software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DFA314C0-96B3-4C9B-96A7-6AFE0CAAD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5409" y="5407190"/>
              <a:ext cx="116691" cy="421772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56AF67AE-3707-4D61-86C3-11676B2A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87025" y="5642238"/>
              <a:ext cx="116690" cy="421772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E86ACEB1-C33D-4DBD-AFB9-CAE7CB773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01339" y="5406195"/>
              <a:ext cx="116691" cy="421772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F027016E-4BCB-461F-9EFA-2282732E4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603" y="4388244"/>
              <a:ext cx="116691" cy="421772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627CEF08-1666-47D8-B41E-8B689458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2219" y="4623292"/>
              <a:ext cx="116690" cy="421772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820A1E4F-D317-405B-A413-211512FCB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46533" y="4387249"/>
              <a:ext cx="116691" cy="421772"/>
            </a:xfrm>
            <a:prstGeom prst="rect">
              <a:avLst/>
            </a:prstGeom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A4A3A57-AB5C-43CD-BC2A-109CB61E050B}"/>
                </a:ext>
              </a:extLst>
            </p:cNvPr>
            <p:cNvGrpSpPr/>
            <p:nvPr/>
          </p:nvGrpSpPr>
          <p:grpSpPr>
            <a:xfrm>
              <a:off x="9650107" y="2131744"/>
              <a:ext cx="338317" cy="657655"/>
              <a:chOff x="2963089" y="4783831"/>
              <a:chExt cx="649465" cy="1262496"/>
            </a:xfrm>
          </p:grpSpPr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6DA80A01-7A3E-4BAF-92E5-54003295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3089" y="5236653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14FD96D3-9719-436C-9A13-4B79E74C2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74275" y="4783831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F01026D2-7D1F-4A90-A8BF-BED3DE6A1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8545" y="5235051"/>
                <a:ext cx="224009" cy="809674"/>
              </a:xfrm>
              <a:prstGeom prst="rect">
                <a:avLst/>
              </a:prstGeom>
            </p:spPr>
          </p:pic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26FE2DA-A6BA-4DFB-8615-8817498EDF22}"/>
                </a:ext>
              </a:extLst>
            </p:cNvPr>
            <p:cNvSpPr txBox="1"/>
            <p:nvPr/>
          </p:nvSpPr>
          <p:spPr>
            <a:xfrm>
              <a:off x="2288082" y="1848373"/>
              <a:ext cx="1626579" cy="1107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</a:rPr>
                <a:t>Companies</a:t>
              </a:r>
            </a:p>
            <a:p>
              <a:pPr algn="ctr"/>
              <a:r>
                <a:rPr lang="en-US" sz="2000" b="1" dirty="0">
                  <a:latin typeface="+mj-lt"/>
                </a:rPr>
                <a:t>(By Size/Type)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E89E369-0A4A-4416-8470-FD987CDBBF63}"/>
                </a:ext>
              </a:extLst>
            </p:cNvPr>
            <p:cNvSpPr txBox="1"/>
            <p:nvPr/>
          </p:nvSpPr>
          <p:spPr>
            <a:xfrm>
              <a:off x="7604613" y="2529705"/>
              <a:ext cx="1626579" cy="1107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</a:rPr>
                <a:t>Companies </a:t>
              </a:r>
            </a:p>
            <a:p>
              <a:pPr algn="ctr"/>
              <a:r>
                <a:rPr lang="en-US" sz="2000" b="1" dirty="0">
                  <a:latin typeface="+mj-lt"/>
                </a:rPr>
                <a:t>(By Industry)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CA68774-61AA-4497-A624-1928B6707C68}"/>
                </a:ext>
              </a:extLst>
            </p:cNvPr>
            <p:cNvCxnSpPr/>
            <p:nvPr/>
          </p:nvCxnSpPr>
          <p:spPr>
            <a:xfrm flipH="1" flipV="1">
              <a:off x="1517132" y="2990998"/>
              <a:ext cx="853812" cy="376276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FD356AD-D6AD-409A-A3FE-BB040147847D}"/>
                </a:ext>
              </a:extLst>
            </p:cNvPr>
            <p:cNvSpPr txBox="1"/>
            <p:nvPr/>
          </p:nvSpPr>
          <p:spPr>
            <a:xfrm>
              <a:off x="536295" y="4812800"/>
              <a:ext cx="1316637" cy="36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Private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D6FC1F0-9ACA-41BF-A501-3AF4CBDD870F}"/>
                </a:ext>
              </a:extLst>
            </p:cNvPr>
            <p:cNvGrpSpPr/>
            <p:nvPr/>
          </p:nvGrpSpPr>
          <p:grpSpPr>
            <a:xfrm>
              <a:off x="2648741" y="4531427"/>
              <a:ext cx="452630" cy="658649"/>
              <a:chOff x="7453621" y="3952205"/>
              <a:chExt cx="868910" cy="1264405"/>
            </a:xfrm>
          </p:grpSpPr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588D7507-E07F-4030-88F9-4BEC73531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53621" y="4406938"/>
                <a:ext cx="224009" cy="809672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5A6D7727-F44D-4548-8752-E720A8969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6" y="3954115"/>
                <a:ext cx="224009" cy="809673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1BD552C9-86B1-4005-A8D7-8876EF320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2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74258BB1-F2FA-454C-BA5C-5146C3B5E2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2" y="3952205"/>
                <a:ext cx="224009" cy="809673"/>
              </a:xfrm>
              <a:prstGeom prst="rect">
                <a:avLst/>
              </a:prstGeom>
            </p:spPr>
          </p:pic>
        </p:grp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AEA34B9-34C4-422E-BD4B-C12FBF17052E}"/>
                </a:ext>
              </a:extLst>
            </p:cNvPr>
            <p:cNvCxnSpPr/>
            <p:nvPr/>
          </p:nvCxnSpPr>
          <p:spPr>
            <a:xfrm flipH="1" flipV="1">
              <a:off x="7467109" y="2553517"/>
              <a:ext cx="542548" cy="53605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BD9333C-2C3C-4B56-83E9-936FCD619E0C}"/>
                </a:ext>
              </a:extLst>
            </p:cNvPr>
            <p:cNvCxnSpPr/>
            <p:nvPr/>
          </p:nvCxnSpPr>
          <p:spPr>
            <a:xfrm flipV="1">
              <a:off x="8865674" y="2577678"/>
              <a:ext cx="731037" cy="510847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F81D088-D16B-40CD-BFF0-79B55D58F768}"/>
                </a:ext>
              </a:extLst>
            </p:cNvPr>
            <p:cNvSpPr txBox="1"/>
            <p:nvPr/>
          </p:nvSpPr>
          <p:spPr>
            <a:xfrm>
              <a:off x="6714534" y="1633188"/>
              <a:ext cx="1686357" cy="38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Manufacturing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96C70D-9A2C-4716-B258-F7113E99B70C}"/>
                </a:ext>
              </a:extLst>
            </p:cNvPr>
            <p:cNvSpPr txBox="1"/>
            <p:nvPr/>
          </p:nvSpPr>
          <p:spPr>
            <a:xfrm>
              <a:off x="9135433" y="1508125"/>
              <a:ext cx="1412396" cy="38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Engineering</a:t>
              </a: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30D91D82-201D-42BB-8E4E-3BBD24C33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4488" y="2010982"/>
              <a:ext cx="116691" cy="421772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9DACB606-6E3F-4DC7-A6C7-E060FA93B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6104" y="2246030"/>
              <a:ext cx="116690" cy="421772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B9EE92F-60DC-4A20-9F23-F1637F5D1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50418" y="2009987"/>
              <a:ext cx="116691" cy="421772"/>
            </a:xfrm>
            <a:prstGeom prst="rect">
              <a:avLst/>
            </a:prstGeom>
          </p:spPr>
        </p:pic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41C81DB-7D19-4A74-BE28-2980D08E2815}"/>
                </a:ext>
              </a:extLst>
            </p:cNvPr>
            <p:cNvGrpSpPr/>
            <p:nvPr/>
          </p:nvGrpSpPr>
          <p:grpSpPr>
            <a:xfrm>
              <a:off x="9776957" y="5386296"/>
              <a:ext cx="342620" cy="657814"/>
              <a:chOff x="7664806" y="3952205"/>
              <a:chExt cx="657725" cy="1262803"/>
            </a:xfrm>
          </p:grpSpPr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C7B3BD7E-8AEE-4A8B-B3C9-65962F876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6" y="3954115"/>
                <a:ext cx="224009" cy="809673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8FECA65E-DF2C-4A5B-8E09-0F0560D94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2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DD64822D-5D13-4C7D-BA11-B83C73C5B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2" y="3952205"/>
                <a:ext cx="224009" cy="809673"/>
              </a:xfrm>
              <a:prstGeom prst="rect">
                <a:avLst/>
              </a:prstGeom>
            </p:spPr>
          </p:pic>
        </p:grpSp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51573792-B509-41EA-9C34-E525084A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01741" y="2247617"/>
              <a:ext cx="116690" cy="421772"/>
            </a:xfrm>
            <a:prstGeom prst="rect">
              <a:avLst/>
            </a:prstGeom>
          </p:spPr>
        </p:pic>
        <p:pic>
          <p:nvPicPr>
            <p:cNvPr id="135" name="Picture 2" descr="Image result for slack logo">
              <a:extLst>
                <a:ext uri="{FF2B5EF4-FFF2-40B4-BE49-F238E27FC236}">
                  <a16:creationId xmlns:a16="http://schemas.microsoft.com/office/drawing/2014/main" id="{FDDF7400-B46D-4E7C-B290-A67E08012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4660" y="3687790"/>
              <a:ext cx="2674556" cy="767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5" name="Picture 164">
            <a:extLst>
              <a:ext uri="{FF2B5EF4-FFF2-40B4-BE49-F238E27FC236}">
                <a16:creationId xmlns:a16="http://schemas.microsoft.com/office/drawing/2014/main" id="{1C3EED51-4784-40F8-9E81-CCC6EF9946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69" name="Parallelogram 168">
            <a:extLst>
              <a:ext uri="{FF2B5EF4-FFF2-40B4-BE49-F238E27FC236}">
                <a16:creationId xmlns:a16="http://schemas.microsoft.com/office/drawing/2014/main" id="{D348C9C7-8044-41D4-B3E8-A34B7697B4DF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Parallelogram 169">
            <a:extLst>
              <a:ext uri="{FF2B5EF4-FFF2-40B4-BE49-F238E27FC236}">
                <a16:creationId xmlns:a16="http://schemas.microsoft.com/office/drawing/2014/main" id="{ADD1AA3B-F889-4652-9BA6-C86076D22B38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Google Shape;193;p21">
            <a:extLst>
              <a:ext uri="{FF2B5EF4-FFF2-40B4-BE49-F238E27FC236}">
                <a16:creationId xmlns:a16="http://schemas.microsoft.com/office/drawing/2014/main" id="{06A2728F-00FB-4092-8A8A-044B6F56BE8D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718963" y="734394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Business to Business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8707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3CF6C6-D8DE-474B-B089-AFBE014B9D61}"/>
              </a:ext>
            </a:extLst>
          </p:cNvPr>
          <p:cNvGrpSpPr/>
          <p:nvPr/>
        </p:nvGrpSpPr>
        <p:grpSpPr>
          <a:xfrm>
            <a:off x="4526072" y="2264936"/>
            <a:ext cx="1846389" cy="1653860"/>
            <a:chOff x="7382973" y="4354454"/>
            <a:chExt cx="1846389" cy="16538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2F67BF-A045-4FD7-9111-C9C3636C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92788" y="5198636"/>
              <a:ext cx="224010" cy="8096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AAC758-F3F4-40FB-ADDD-2277721BB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3424" y="4776545"/>
              <a:ext cx="224010" cy="80967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6E97CB-6B10-4427-9C67-6D9B6A71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92488" y="4804511"/>
              <a:ext cx="224010" cy="8096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A1B0C0-E26C-45F0-B4A2-1F9DF20D6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9032" y="5192098"/>
              <a:ext cx="224010" cy="80967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43F640-0903-4929-B7FD-591F2A9B9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65689" y="5192098"/>
              <a:ext cx="224010" cy="8096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F7F41A-8EF1-40EE-9269-6D6541202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99194" y="4365965"/>
              <a:ext cx="224010" cy="8096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00CBD5-58B1-4894-B57D-28EF67ED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82973" y="5184754"/>
              <a:ext cx="224010" cy="8096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CC62CB-B700-4403-9AF1-9B90E1146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73984" y="4783309"/>
              <a:ext cx="224010" cy="8096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6B2D6E-BD30-46B9-9A2D-C4634100A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89700" y="4787259"/>
              <a:ext cx="224010" cy="8096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C0B1BB-995D-405B-A90E-D8CE3DD68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5441" y="4354454"/>
              <a:ext cx="224010" cy="8096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2FE4A79-A844-4FF0-9991-D84C185ED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75430" y="4365905"/>
              <a:ext cx="224010" cy="80967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E3CF29-6AA4-470D-B869-6EA2EEA5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05352" y="4369974"/>
              <a:ext cx="224010" cy="809678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C1F5AB-5F2C-4FDC-98F3-49CEBF40D61F}"/>
              </a:ext>
            </a:extLst>
          </p:cNvPr>
          <p:cNvSpPr txBox="1"/>
          <p:nvPr/>
        </p:nvSpPr>
        <p:spPr>
          <a:xfrm>
            <a:off x="4382340" y="1549873"/>
            <a:ext cx="234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Market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8B4813-E52C-4822-81AA-4E8340B37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29" name="Parallelogram 28">
            <a:extLst>
              <a:ext uri="{FF2B5EF4-FFF2-40B4-BE49-F238E27FC236}">
                <a16:creationId xmlns:a16="http://schemas.microsoft.com/office/drawing/2014/main" id="{11AEA928-B2BA-4F39-BA4A-F4826101993B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02F5330-00A2-4F1D-9FAA-AA113514F581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193;p21">
            <a:extLst>
              <a:ext uri="{FF2B5EF4-FFF2-40B4-BE49-F238E27FC236}">
                <a16:creationId xmlns:a16="http://schemas.microsoft.com/office/drawing/2014/main" id="{89F94421-D2C6-4E11-9847-8B42AB9EB97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72621" y="721643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Build Your Customer Segment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6614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ED4392A-F96F-49CF-A872-804F549DE1EB}"/>
              </a:ext>
            </a:extLst>
          </p:cNvPr>
          <p:cNvGrpSpPr/>
          <p:nvPr/>
        </p:nvGrpSpPr>
        <p:grpSpPr>
          <a:xfrm>
            <a:off x="2775762" y="1498141"/>
            <a:ext cx="6064946" cy="3844754"/>
            <a:chOff x="2560870" y="1568859"/>
            <a:chExt cx="6766309" cy="470750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D1CAFAA-1B7A-409F-A4CB-0C351E68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3538" y="2807198"/>
              <a:ext cx="208062" cy="75203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350198F-3365-412F-8D40-D917308F9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69456" y="2415156"/>
              <a:ext cx="208062" cy="7520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6631B8A-C282-432C-9358-A247FA11B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7497" y="2441132"/>
              <a:ext cx="208062" cy="7520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DAFA6E-4EE0-4089-AE7F-5102E0FC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427" y="2801126"/>
              <a:ext cx="208062" cy="7520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5E08712-1876-4362-AF27-7533E832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7135" y="2801126"/>
              <a:ext cx="208062" cy="75203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1CD427-EF11-4861-AB6A-584607F9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9488" y="2033806"/>
              <a:ext cx="208062" cy="752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1CCC81B-E25C-4496-BC35-AC9741616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898" y="2794305"/>
              <a:ext cx="208062" cy="752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64F408-EDB3-464E-8BB5-43098DEFF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1066" y="2421439"/>
              <a:ext cx="208062" cy="7520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FCDD1FE-4025-4B55-ADEC-8B2797D0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186" y="2425108"/>
              <a:ext cx="208062" cy="7520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0B155F6-65E0-4583-B1B4-DB96C536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57091" y="2023115"/>
              <a:ext cx="208062" cy="752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4024B81-A538-4A00-884F-64E0130F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8170" y="2033750"/>
              <a:ext cx="208062" cy="7520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FED036C-4D8B-4BD0-ADB9-D853B41C4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3338" y="2022034"/>
              <a:ext cx="208062" cy="7520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69D7B5B-B325-4FFD-8189-5FF24784B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5249" y="2791175"/>
              <a:ext cx="208062" cy="7520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82E18F-E98E-404F-951C-AF8EF8056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2354" y="2441132"/>
              <a:ext cx="208062" cy="7520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6A05AF2-959C-4413-96C9-FC644DA2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8110" y="2791175"/>
              <a:ext cx="208062" cy="7520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5757027-784D-49E9-9AAF-9CA15F04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6177" y="2020259"/>
              <a:ext cx="208062" cy="75203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FF8B8AC-A370-466A-A28D-ED416D57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4239" y="2441132"/>
              <a:ext cx="208062" cy="75203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AA7C6CB-3700-4D1D-8A44-22CFA6939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3627" y="2020259"/>
              <a:ext cx="208062" cy="75203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8FC59AB-D4F1-4A4A-A2FB-480B00AA8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739" y="2443951"/>
              <a:ext cx="208062" cy="7520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538342-77DC-4411-AA19-B039A9C83DB0}"/>
                </a:ext>
              </a:extLst>
            </p:cNvPr>
            <p:cNvSpPr txBox="1"/>
            <p:nvPr/>
          </p:nvSpPr>
          <p:spPr>
            <a:xfrm>
              <a:off x="4823538" y="1568859"/>
              <a:ext cx="2347601" cy="56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Market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3A8D8FB-174F-4F22-8ABF-FD4E38155715}"/>
                </a:ext>
              </a:extLst>
            </p:cNvPr>
            <p:cNvCxnSpPr/>
            <p:nvPr/>
          </p:nvCxnSpPr>
          <p:spPr>
            <a:xfrm flipH="1">
              <a:off x="3466597" y="3207989"/>
              <a:ext cx="1306928" cy="120421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96B99E-66C0-491D-AFF0-A2761DBF4977}"/>
                </a:ext>
              </a:extLst>
            </p:cNvPr>
            <p:cNvCxnSpPr/>
            <p:nvPr/>
          </p:nvCxnSpPr>
          <p:spPr>
            <a:xfrm flipH="1">
              <a:off x="5322286" y="3543211"/>
              <a:ext cx="5025" cy="938492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528414-C6C2-42AB-BC1D-B1259C097ADC}"/>
                </a:ext>
              </a:extLst>
            </p:cNvPr>
            <p:cNvCxnSpPr/>
            <p:nvPr/>
          </p:nvCxnSpPr>
          <p:spPr>
            <a:xfrm>
              <a:off x="6836385" y="3543211"/>
              <a:ext cx="12203" cy="93663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A21249C-7068-4BE3-B850-DB3D49833581}"/>
                </a:ext>
              </a:extLst>
            </p:cNvPr>
            <p:cNvGrpSpPr/>
            <p:nvPr/>
          </p:nvGrpSpPr>
          <p:grpSpPr>
            <a:xfrm>
              <a:off x="6361306" y="4576827"/>
              <a:ext cx="1015116" cy="1174394"/>
              <a:chOff x="633224" y="3969455"/>
              <a:chExt cx="1092922" cy="1264409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C6E44D2C-A02E-4C49-B16D-56BB2D730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224" y="4424190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73C3673E-F960-4BA5-BC62-D3F783C70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410" y="3971366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CFD4FCB-8E40-406F-88DF-7AB88664B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8680" y="4422588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96EBE5D-D237-498E-94FC-A41EEF009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8126" y="3969455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F1DBE5E-6945-4669-9823-A4BCEC528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02136" y="4422588"/>
                <a:ext cx="224010" cy="809674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22E473-92BE-4D57-BCE5-1C7CF4FCE46C}"/>
                </a:ext>
              </a:extLst>
            </p:cNvPr>
            <p:cNvSpPr txBox="1"/>
            <p:nvPr/>
          </p:nvSpPr>
          <p:spPr>
            <a:xfrm>
              <a:off x="4121966" y="5786471"/>
              <a:ext cx="2347601" cy="48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Segment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9F885A-ECD6-4FF6-9DB7-257C80A92A4A}"/>
                </a:ext>
              </a:extLst>
            </p:cNvPr>
            <p:cNvSpPr txBox="1"/>
            <p:nvPr/>
          </p:nvSpPr>
          <p:spPr>
            <a:xfrm>
              <a:off x="5757091" y="5783651"/>
              <a:ext cx="2347601" cy="48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Segment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DA19F30-454A-4C66-87E1-F0EA6624AFEC}"/>
                </a:ext>
              </a:extLst>
            </p:cNvPr>
            <p:cNvGrpSpPr/>
            <p:nvPr/>
          </p:nvGrpSpPr>
          <p:grpSpPr>
            <a:xfrm>
              <a:off x="4820139" y="4548006"/>
              <a:ext cx="1031062" cy="1232034"/>
              <a:chOff x="4634904" y="4758131"/>
              <a:chExt cx="1110090" cy="1326467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CF7BB13-A6E4-4ABC-AA4D-6168D92F2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34904" y="5212864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29B8120-9E4B-46CB-92C0-8BD4E20A5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46089" y="4760042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59B9A0-3090-4898-B3AF-F9314A8B2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60360" y="5211262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C6F1681-0EDB-4918-931C-0B7BF7D9F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79806" y="4758131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00708B-3A8D-47C6-864A-F61537EC7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3815" y="5211262"/>
                <a:ext cx="241179" cy="871734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4C24DBC-742E-49B2-93CF-8A78C8214EFF}"/>
                </a:ext>
              </a:extLst>
            </p:cNvPr>
            <p:cNvGrpSpPr/>
            <p:nvPr/>
          </p:nvGrpSpPr>
          <p:grpSpPr>
            <a:xfrm>
              <a:off x="2560870" y="4208865"/>
              <a:ext cx="1015115" cy="1174392"/>
              <a:chOff x="7453621" y="3952205"/>
              <a:chExt cx="1092921" cy="126440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BCD9F1A-D7E7-4F55-B065-69B8825BE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53621" y="4406938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2CF4E6C-2CE3-42C2-ACBF-B6C676BD4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7" y="3954116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CDF583A-53FB-4B98-A177-1B72AC83A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BE4FB7E-A36A-43E8-A4FA-2B500C68E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3" y="3952205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188F0D7-EC70-4C71-8415-8A2021BB5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22533" y="4405336"/>
                <a:ext cx="224009" cy="809674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01BB9FA-26E3-4FB2-A213-ED1425CBA5F7}"/>
                </a:ext>
              </a:extLst>
            </p:cNvPr>
            <p:cNvGrpSpPr/>
            <p:nvPr/>
          </p:nvGrpSpPr>
          <p:grpSpPr>
            <a:xfrm>
              <a:off x="8520125" y="4208865"/>
              <a:ext cx="807054" cy="1174392"/>
              <a:chOff x="2963089" y="4781920"/>
              <a:chExt cx="868912" cy="126440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D97C2BA2-2368-44E3-85AA-9D0F081FA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3089" y="5236653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6DE7191-B726-4E31-AA1A-7DE32D448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74275" y="4783831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1FB814E-94F7-4ADD-9DA8-85F5DE1D6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8545" y="5235051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ECF7ED4-B18E-41BC-AECE-E19C33335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07991" y="4781920"/>
                <a:ext cx="224010" cy="809674"/>
              </a:xfrm>
              <a:prstGeom prst="rect">
                <a:avLst/>
              </a:prstGeom>
            </p:spPr>
          </p:pic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FDA0F69-A602-4448-A665-7DD7824ACEDA}"/>
                </a:ext>
              </a:extLst>
            </p:cNvPr>
            <p:cNvCxnSpPr/>
            <p:nvPr/>
          </p:nvCxnSpPr>
          <p:spPr>
            <a:xfrm>
              <a:off x="7293939" y="3207987"/>
              <a:ext cx="1306928" cy="1204213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6C9ABDB-FFE8-4B3D-9A18-537238CA196C}"/>
              </a:ext>
            </a:extLst>
          </p:cNvPr>
          <p:cNvSpPr txBox="1"/>
          <p:nvPr/>
        </p:nvSpPr>
        <p:spPr>
          <a:xfrm>
            <a:off x="7394493" y="4820976"/>
            <a:ext cx="210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Segment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BCAB37-F997-4228-9EB2-85CF10B4FA9F}"/>
              </a:ext>
            </a:extLst>
          </p:cNvPr>
          <p:cNvSpPr txBox="1"/>
          <p:nvPr/>
        </p:nvSpPr>
        <p:spPr>
          <a:xfrm>
            <a:off x="2134614" y="4695806"/>
            <a:ext cx="210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Segment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8CFC7EB-C5DA-485C-8369-4D40B1189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81" name="Parallelogram 80">
            <a:extLst>
              <a:ext uri="{FF2B5EF4-FFF2-40B4-BE49-F238E27FC236}">
                <a16:creationId xmlns:a16="http://schemas.microsoft.com/office/drawing/2014/main" id="{64A6EE59-7C4A-48CB-B4D6-E4DAB994DD9A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BD5E53CB-BCBC-4033-94CC-7DAA810EC33B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193;p21">
            <a:extLst>
              <a:ext uri="{FF2B5EF4-FFF2-40B4-BE49-F238E27FC236}">
                <a16:creationId xmlns:a16="http://schemas.microsoft.com/office/drawing/2014/main" id="{83ECB559-6E4F-4603-A8C4-7ED3F9D273D7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94493" y="735210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Build Your Customer Segment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326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ED4392A-F96F-49CF-A872-804F549DE1EB}"/>
              </a:ext>
            </a:extLst>
          </p:cNvPr>
          <p:cNvGrpSpPr/>
          <p:nvPr/>
        </p:nvGrpSpPr>
        <p:grpSpPr>
          <a:xfrm>
            <a:off x="2688940" y="1557208"/>
            <a:ext cx="6064946" cy="3844754"/>
            <a:chOff x="2560870" y="1568859"/>
            <a:chExt cx="6766309" cy="470750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D1CAFAA-1B7A-409F-A4CB-0C351E68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3538" y="2807198"/>
              <a:ext cx="208062" cy="75203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350198F-3365-412F-8D40-D917308F9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69456" y="2415156"/>
              <a:ext cx="208062" cy="7520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6631B8A-C282-432C-9358-A247FA11B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7497" y="2441132"/>
              <a:ext cx="208062" cy="7520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FDAFA6E-4EE0-4089-AE7F-5102E0FC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60427" y="2801126"/>
              <a:ext cx="208062" cy="7520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5E08712-1876-4362-AF27-7533E832B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7135" y="2801126"/>
              <a:ext cx="208062" cy="75203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1CD427-EF11-4861-AB6A-584607F9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79488" y="2033806"/>
              <a:ext cx="208062" cy="752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1CCC81B-E25C-4496-BC35-AC9741616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2898" y="2794305"/>
              <a:ext cx="208062" cy="752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64F408-EDB3-464E-8BB5-43098DEFF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51066" y="2421439"/>
              <a:ext cx="208062" cy="7520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FCDD1FE-4025-4B55-ADEC-8B2797D06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186" y="2425108"/>
              <a:ext cx="208062" cy="75203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0B155F6-65E0-4583-B1B4-DB96C536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57091" y="2023115"/>
              <a:ext cx="208062" cy="752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4024B81-A538-4A00-884F-64E0130F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8170" y="2033750"/>
              <a:ext cx="208062" cy="7520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FED036C-4D8B-4BD0-ADB9-D853B41C4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33338" y="2022034"/>
              <a:ext cx="208062" cy="7520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69D7B5B-B325-4FFD-8189-5FF24784B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5249" y="2791175"/>
              <a:ext cx="208062" cy="7520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82E18F-E98E-404F-951C-AF8EF8056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32354" y="2441132"/>
              <a:ext cx="208062" cy="7520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6A05AF2-959C-4413-96C9-FC644DA2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8110" y="2791175"/>
              <a:ext cx="208062" cy="7520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5757027-784D-49E9-9AAF-9CA15F04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36177" y="2020259"/>
              <a:ext cx="208062" cy="75203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FF8B8AC-A370-466A-A28D-ED416D570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4239" y="2441132"/>
              <a:ext cx="208062" cy="75203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AA7C6CB-3700-4D1D-8A44-22CFA6939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93627" y="2020259"/>
              <a:ext cx="208062" cy="75203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8FC59AB-D4F1-4A4A-A2FB-480B00AA8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739" y="2443951"/>
              <a:ext cx="208062" cy="752036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538342-77DC-4411-AA19-B039A9C83DB0}"/>
                </a:ext>
              </a:extLst>
            </p:cNvPr>
            <p:cNvSpPr txBox="1"/>
            <p:nvPr/>
          </p:nvSpPr>
          <p:spPr>
            <a:xfrm>
              <a:off x="4823538" y="1568859"/>
              <a:ext cx="2347601" cy="56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Market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3A8D8FB-174F-4F22-8ABF-FD4E38155715}"/>
                </a:ext>
              </a:extLst>
            </p:cNvPr>
            <p:cNvCxnSpPr/>
            <p:nvPr/>
          </p:nvCxnSpPr>
          <p:spPr>
            <a:xfrm flipH="1">
              <a:off x="3466597" y="3207989"/>
              <a:ext cx="1306928" cy="120421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96B99E-66C0-491D-AFF0-A2761DBF4977}"/>
                </a:ext>
              </a:extLst>
            </p:cNvPr>
            <p:cNvCxnSpPr/>
            <p:nvPr/>
          </p:nvCxnSpPr>
          <p:spPr>
            <a:xfrm flipH="1">
              <a:off x="5322286" y="3543211"/>
              <a:ext cx="5025" cy="938492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B528414-C6C2-42AB-BC1D-B1259C097ADC}"/>
                </a:ext>
              </a:extLst>
            </p:cNvPr>
            <p:cNvCxnSpPr/>
            <p:nvPr/>
          </p:nvCxnSpPr>
          <p:spPr>
            <a:xfrm>
              <a:off x="6836385" y="3543211"/>
              <a:ext cx="12203" cy="93663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A21249C-7068-4BE3-B850-DB3D49833581}"/>
                </a:ext>
              </a:extLst>
            </p:cNvPr>
            <p:cNvGrpSpPr/>
            <p:nvPr/>
          </p:nvGrpSpPr>
          <p:grpSpPr>
            <a:xfrm>
              <a:off x="6361306" y="4576827"/>
              <a:ext cx="1015116" cy="1174394"/>
              <a:chOff x="633224" y="3969455"/>
              <a:chExt cx="1092922" cy="1264409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C6E44D2C-A02E-4C49-B16D-56BB2D730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224" y="4424190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73C3673E-F960-4BA5-BC62-D3F783C704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4410" y="3971366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0CFD4FCB-8E40-406F-88DF-7AB88664B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8680" y="4422588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796EBE5D-D237-498E-94FC-A41EEF009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78126" y="3969455"/>
                <a:ext cx="224010" cy="809678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FF1DBE5E-6945-4669-9823-A4BCEC528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502136" y="4422588"/>
                <a:ext cx="224010" cy="809674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22E473-92BE-4D57-BCE5-1C7CF4FCE46C}"/>
                </a:ext>
              </a:extLst>
            </p:cNvPr>
            <p:cNvSpPr txBox="1"/>
            <p:nvPr/>
          </p:nvSpPr>
          <p:spPr>
            <a:xfrm>
              <a:off x="4121966" y="5786471"/>
              <a:ext cx="2347601" cy="48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Segment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9F885A-ECD6-4FF6-9DB7-257C80A92A4A}"/>
                </a:ext>
              </a:extLst>
            </p:cNvPr>
            <p:cNvSpPr txBox="1"/>
            <p:nvPr/>
          </p:nvSpPr>
          <p:spPr>
            <a:xfrm>
              <a:off x="5757091" y="5783651"/>
              <a:ext cx="2347601" cy="489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Segment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DA19F30-454A-4C66-87E1-F0EA6624AFEC}"/>
                </a:ext>
              </a:extLst>
            </p:cNvPr>
            <p:cNvGrpSpPr/>
            <p:nvPr/>
          </p:nvGrpSpPr>
          <p:grpSpPr>
            <a:xfrm>
              <a:off x="4820139" y="4548006"/>
              <a:ext cx="1031062" cy="1232034"/>
              <a:chOff x="4634904" y="4758131"/>
              <a:chExt cx="1110090" cy="1326467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CF7BB13-A6E4-4ABC-AA4D-6168D92F2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34904" y="5212864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29B8120-9E4B-46CB-92C0-8BD4E20A51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46089" y="4760042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59B9A0-3090-4898-B3AF-F9314A8B2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60360" y="5211262"/>
                <a:ext cx="241179" cy="87173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8C6F1681-0EDB-4918-931C-0B7BF7D9F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279806" y="4758131"/>
                <a:ext cx="241180" cy="871734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5000708B-3A8D-47C6-864A-F61537EC7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3815" y="5211262"/>
                <a:ext cx="241179" cy="871734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4C24DBC-742E-49B2-93CF-8A78C8214EFF}"/>
                </a:ext>
              </a:extLst>
            </p:cNvPr>
            <p:cNvGrpSpPr/>
            <p:nvPr/>
          </p:nvGrpSpPr>
          <p:grpSpPr>
            <a:xfrm>
              <a:off x="2560870" y="4208865"/>
              <a:ext cx="1015115" cy="1174392"/>
              <a:chOff x="7453621" y="3952205"/>
              <a:chExt cx="1092921" cy="126440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BCD9F1A-D7E7-4F55-B065-69B8825BE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53621" y="4406938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52CF4E6C-2CE3-42C2-ACBF-B6C676BD4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64807" y="3954116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CDF583A-53FB-4B98-A177-1B72AC83A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79077" y="4405336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BBE4FB7E-A36A-43E8-A4FA-2B500C68E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98523" y="3952205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C188F0D7-EC70-4C71-8415-8A2021BB5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22533" y="4405336"/>
                <a:ext cx="224009" cy="809674"/>
              </a:xfrm>
              <a:prstGeom prst="rect">
                <a:avLst/>
              </a:prstGeom>
            </p:spPr>
          </p:pic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01BB9FA-26E3-4FB2-A213-ED1425CBA5F7}"/>
                </a:ext>
              </a:extLst>
            </p:cNvPr>
            <p:cNvGrpSpPr/>
            <p:nvPr/>
          </p:nvGrpSpPr>
          <p:grpSpPr>
            <a:xfrm>
              <a:off x="8520125" y="4208865"/>
              <a:ext cx="807054" cy="1174392"/>
              <a:chOff x="2963089" y="4781920"/>
              <a:chExt cx="868912" cy="126440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D97C2BA2-2368-44E3-85AA-9D0F081FA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63089" y="5236653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6DE7191-B726-4E31-AA1A-7DE32D448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74275" y="4783831"/>
                <a:ext cx="224010" cy="809674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1FB814E-94F7-4ADD-9DA8-85F5DE1D6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88545" y="5235051"/>
                <a:ext cx="224009" cy="809674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ECF7ED4-B18E-41BC-AECE-E19C33335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07991" y="4781920"/>
                <a:ext cx="224010" cy="809674"/>
              </a:xfrm>
              <a:prstGeom prst="rect">
                <a:avLst/>
              </a:prstGeom>
            </p:spPr>
          </p:pic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FDA0F69-A602-4448-A665-7DD7824ACEDA}"/>
                </a:ext>
              </a:extLst>
            </p:cNvPr>
            <p:cNvCxnSpPr/>
            <p:nvPr/>
          </p:nvCxnSpPr>
          <p:spPr>
            <a:xfrm>
              <a:off x="7293939" y="3207987"/>
              <a:ext cx="1306928" cy="1204213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6C9ABDB-FFE8-4B3D-9A18-537238CA196C}"/>
              </a:ext>
            </a:extLst>
          </p:cNvPr>
          <p:cNvSpPr txBox="1"/>
          <p:nvPr/>
        </p:nvSpPr>
        <p:spPr>
          <a:xfrm>
            <a:off x="7394493" y="4935834"/>
            <a:ext cx="210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Segment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BCAB37-F997-4228-9EB2-85CF10B4FA9F}"/>
              </a:ext>
            </a:extLst>
          </p:cNvPr>
          <p:cNvSpPr txBox="1"/>
          <p:nvPr/>
        </p:nvSpPr>
        <p:spPr>
          <a:xfrm>
            <a:off x="2065123" y="4926661"/>
            <a:ext cx="210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Segment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6D2934-A18F-4AD3-86FB-FEEE90AE212F}"/>
              </a:ext>
            </a:extLst>
          </p:cNvPr>
          <p:cNvSpPr/>
          <p:nvPr/>
        </p:nvSpPr>
        <p:spPr>
          <a:xfrm>
            <a:off x="2030548" y="3133169"/>
            <a:ext cx="2158818" cy="2448943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6F291A6-87DD-4893-BE8F-BDE284B5B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82" name="Parallelogram 81">
            <a:extLst>
              <a:ext uri="{FF2B5EF4-FFF2-40B4-BE49-F238E27FC236}">
                <a16:creationId xmlns:a16="http://schemas.microsoft.com/office/drawing/2014/main" id="{ACF458E3-93A8-44CF-B6AC-00C84712A53A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253C9D95-6BB9-4B6D-9AA0-6E26B1FA8E56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193;p21">
            <a:extLst>
              <a:ext uri="{FF2B5EF4-FFF2-40B4-BE49-F238E27FC236}">
                <a16:creationId xmlns:a16="http://schemas.microsoft.com/office/drawing/2014/main" id="{683DB231-82C5-44A6-990C-205457D3A19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5" name="Google Shape;215;p22">
            <a:extLst>
              <a:ext uri="{FF2B5EF4-FFF2-40B4-BE49-F238E27FC236}">
                <a16:creationId xmlns:a16="http://schemas.microsoft.com/office/drawing/2014/main" id="{DF25BFAC-9DA8-4D61-BA4A-2DE5D8D2CB76}"/>
              </a:ext>
            </a:extLst>
          </p:cNvPr>
          <p:cNvSpPr txBox="1"/>
          <p:nvPr/>
        </p:nvSpPr>
        <p:spPr>
          <a:xfrm>
            <a:off x="7394493" y="735210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Build Your Customer Segment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813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393EC3D-88FA-4C7C-A313-A1D508E58E60}"/>
              </a:ext>
            </a:extLst>
          </p:cNvPr>
          <p:cNvGrpSpPr/>
          <p:nvPr/>
        </p:nvGrpSpPr>
        <p:grpSpPr>
          <a:xfrm>
            <a:off x="3318884" y="2561018"/>
            <a:ext cx="9179846" cy="1942349"/>
            <a:chOff x="3508735" y="2880397"/>
            <a:chExt cx="9179846" cy="19423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3ADDAD-039D-46C3-9284-A0378B8B1C00}"/>
                </a:ext>
              </a:extLst>
            </p:cNvPr>
            <p:cNvSpPr txBox="1"/>
            <p:nvPr/>
          </p:nvSpPr>
          <p:spPr>
            <a:xfrm>
              <a:off x="3508735" y="2880397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Urgency!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8427F6-AB95-44BB-8C45-15E4A776037A}"/>
                </a:ext>
              </a:extLst>
            </p:cNvPr>
            <p:cNvSpPr txBox="1"/>
            <p:nvPr/>
          </p:nvSpPr>
          <p:spPr>
            <a:xfrm>
              <a:off x="3518384" y="3444707"/>
              <a:ext cx="91440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Barriers to Entry</a:t>
              </a:r>
              <a:r>
                <a:rPr lang="en-US" sz="2400" dirty="0"/>
                <a:t> </a:t>
              </a:r>
            </a:p>
            <a:p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3AE6CE-E6ED-4212-BC84-12FA1DE3161B}"/>
                </a:ext>
              </a:extLst>
            </p:cNvPr>
            <p:cNvSpPr txBox="1"/>
            <p:nvPr/>
          </p:nvSpPr>
          <p:spPr>
            <a:xfrm>
              <a:off x="3544582" y="4022527"/>
              <a:ext cx="914399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Access to Customers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B16E31-F7D0-4192-803E-9689E2646C5F}"/>
              </a:ext>
            </a:extLst>
          </p:cNvPr>
          <p:cNvGrpSpPr/>
          <p:nvPr/>
        </p:nvGrpSpPr>
        <p:grpSpPr>
          <a:xfrm>
            <a:off x="3318884" y="2529497"/>
            <a:ext cx="1381746" cy="1622971"/>
            <a:chOff x="4634904" y="4758131"/>
            <a:chExt cx="1110090" cy="13264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3F066AE-15D3-487E-A315-6D911B72C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4904" y="5212864"/>
              <a:ext cx="241179" cy="87173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F773BF7-AABF-4E29-A0AB-48BD37AEB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46089" y="4760042"/>
              <a:ext cx="241180" cy="87173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AF73280-BC06-4DDB-9D61-261921231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60360" y="5211262"/>
              <a:ext cx="241179" cy="8717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9B562CC-5B89-4A21-B578-F64C2946D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9806" y="4758131"/>
              <a:ext cx="241180" cy="87173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7FD15AD-39FD-4971-9B49-48F25269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03815" y="5211262"/>
              <a:ext cx="241179" cy="87173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8EDEC0-AE61-45ED-A983-EDCFDE9F7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2A300EBE-079E-415C-A72E-EF8A16DB0214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8A696058-682C-48A9-BD4C-12170DEEBADE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93;p21">
            <a:extLst>
              <a:ext uri="{FF2B5EF4-FFF2-40B4-BE49-F238E27FC236}">
                <a16:creationId xmlns:a16="http://schemas.microsoft.com/office/drawing/2014/main" id="{021382A7-14A9-4FFB-827D-A8532000E16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Segmentation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237390" y="73043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Ways to Select a Target Market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79972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AF89EB-A0B1-44C3-B9FB-495B280DC6B1}"/>
              </a:ext>
            </a:extLst>
          </p:cNvPr>
          <p:cNvSpPr txBox="1">
            <a:spLocks/>
          </p:cNvSpPr>
          <p:nvPr/>
        </p:nvSpPr>
        <p:spPr>
          <a:xfrm>
            <a:off x="1086924" y="2472743"/>
            <a:ext cx="9962526" cy="41794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Narrow the market segment 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Identify their pains, decision making process and people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Understand the target customer environment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Be an expert in your target customer segment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Identify INDIVIDUAL PEOPLE involved in the decision to buy.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A80FA-9ACD-4301-8B8A-5FCD57075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D58A939-30A8-43F9-8DC0-F6CD9AE5A4DB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95166FFC-10C9-41CA-BBB5-24DD39775E4E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93;p21">
            <a:extLst>
              <a:ext uri="{FF2B5EF4-FFF2-40B4-BE49-F238E27FC236}">
                <a16:creationId xmlns:a16="http://schemas.microsoft.com/office/drawing/2014/main" id="{DF990096-E36C-480B-B1F4-6208D55E0B70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Customer Archetype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275757" y="738507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Defining Your Target Customer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264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5;p17">
            <a:extLst>
              <a:ext uri="{FF2B5EF4-FFF2-40B4-BE49-F238E27FC236}">
                <a16:creationId xmlns:a16="http://schemas.microsoft.com/office/drawing/2014/main" id="{23384489-B24D-D444-AB4D-5953762D1490}"/>
              </a:ext>
            </a:extLst>
          </p:cNvPr>
          <p:cNvCxnSpPr/>
          <p:nvPr/>
        </p:nvCxnSpPr>
        <p:spPr>
          <a:xfrm>
            <a:off x="2504142" y="-514826"/>
            <a:ext cx="0" cy="104079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D031E5C-A8F8-46A1-A8EC-DCEDCF99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0331" y="178601"/>
            <a:ext cx="4359180" cy="28708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24D034-4D0C-4314-926F-7163E731F6D1}"/>
              </a:ext>
            </a:extLst>
          </p:cNvPr>
          <p:cNvSpPr txBox="1"/>
          <p:nvPr/>
        </p:nvSpPr>
        <p:spPr>
          <a:xfrm>
            <a:off x="1653268" y="4509798"/>
            <a:ext cx="702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CA076C6-A9A8-4E60-ADA4-D5D56CC4B5F4}"/>
              </a:ext>
            </a:extLst>
          </p:cNvPr>
          <p:cNvSpPr/>
          <p:nvPr/>
        </p:nvSpPr>
        <p:spPr>
          <a:xfrm>
            <a:off x="6065646" y="3932047"/>
            <a:ext cx="2313208" cy="22370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5355CE-BD82-4AB1-B4B1-CFA605F66965}"/>
              </a:ext>
            </a:extLst>
          </p:cNvPr>
          <p:cNvSpPr/>
          <p:nvPr/>
        </p:nvSpPr>
        <p:spPr>
          <a:xfrm>
            <a:off x="4786996" y="2476186"/>
            <a:ext cx="2313208" cy="223701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3268C60-829E-426F-8B2F-26E8E06E7970}"/>
              </a:ext>
            </a:extLst>
          </p:cNvPr>
          <p:cNvSpPr/>
          <p:nvPr/>
        </p:nvSpPr>
        <p:spPr>
          <a:xfrm>
            <a:off x="7409629" y="2476186"/>
            <a:ext cx="2313208" cy="223701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0D5E34-30CB-43C8-B2C0-DA8ECBDBC9B7}"/>
              </a:ext>
            </a:extLst>
          </p:cNvPr>
          <p:cNvGrpSpPr/>
          <p:nvPr/>
        </p:nvGrpSpPr>
        <p:grpSpPr>
          <a:xfrm>
            <a:off x="6080823" y="1229695"/>
            <a:ext cx="4357531" cy="2237014"/>
            <a:chOff x="6080823" y="1229695"/>
            <a:chExt cx="4357531" cy="22370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91D66D-373F-4394-98F3-C03F77F97293}"/>
                </a:ext>
              </a:extLst>
            </p:cNvPr>
            <p:cNvSpPr/>
            <p:nvPr/>
          </p:nvSpPr>
          <p:spPr>
            <a:xfrm>
              <a:off x="6080823" y="1229695"/>
              <a:ext cx="2313208" cy="2237014"/>
            </a:xfrm>
            <a:prstGeom prst="ellipse">
              <a:avLst/>
            </a:prstGeom>
            <a:solidFill>
              <a:srgbClr val="CEA4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Google Shape;117;p17">
              <a:extLst>
                <a:ext uri="{FF2B5EF4-FFF2-40B4-BE49-F238E27FC236}">
                  <a16:creationId xmlns:a16="http://schemas.microsoft.com/office/drawing/2014/main" id="{22848746-A143-4ECE-B086-C95F9B4860C7}"/>
                </a:ext>
              </a:extLst>
            </p:cNvPr>
            <p:cNvSpPr txBox="1"/>
            <p:nvPr/>
          </p:nvSpPr>
          <p:spPr>
            <a:xfrm>
              <a:off x="6319354" y="2026961"/>
              <a:ext cx="41190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Franklin Gothic Demi Cond" panose="020B0603020102020204" pitchFamily="34" charset="0"/>
                  <a:ea typeface="Impact"/>
                  <a:cs typeface="Impact"/>
                  <a:sym typeface="Impact"/>
                </a:rPr>
                <a:t>Technology Risk</a:t>
              </a:r>
            </a:p>
          </p:txBody>
        </p:sp>
      </p:grpSp>
      <p:sp>
        <p:nvSpPr>
          <p:cNvPr id="44" name="Google Shape;117;p17">
            <a:extLst>
              <a:ext uri="{FF2B5EF4-FFF2-40B4-BE49-F238E27FC236}">
                <a16:creationId xmlns:a16="http://schemas.microsoft.com/office/drawing/2014/main" id="{5BB89E98-2F9E-4BEA-AFAE-104708840BB9}"/>
              </a:ext>
            </a:extLst>
          </p:cNvPr>
          <p:cNvSpPr txBox="1"/>
          <p:nvPr/>
        </p:nvSpPr>
        <p:spPr>
          <a:xfrm>
            <a:off x="7748606" y="3332642"/>
            <a:ext cx="4119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Market Risk</a:t>
            </a:r>
          </a:p>
        </p:txBody>
      </p:sp>
      <p:sp>
        <p:nvSpPr>
          <p:cNvPr id="45" name="Google Shape;117;p17">
            <a:extLst>
              <a:ext uri="{FF2B5EF4-FFF2-40B4-BE49-F238E27FC236}">
                <a16:creationId xmlns:a16="http://schemas.microsoft.com/office/drawing/2014/main" id="{0049699B-A215-48B6-BEA3-254C9B0EF5AF}"/>
              </a:ext>
            </a:extLst>
          </p:cNvPr>
          <p:cNvSpPr txBox="1"/>
          <p:nvPr/>
        </p:nvSpPr>
        <p:spPr>
          <a:xfrm>
            <a:off x="5040704" y="3322353"/>
            <a:ext cx="4119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Financial Risk</a:t>
            </a:r>
          </a:p>
        </p:txBody>
      </p:sp>
      <p:sp>
        <p:nvSpPr>
          <p:cNvPr id="50" name="Google Shape;117;p17">
            <a:extLst>
              <a:ext uri="{FF2B5EF4-FFF2-40B4-BE49-F238E27FC236}">
                <a16:creationId xmlns:a16="http://schemas.microsoft.com/office/drawing/2014/main" id="{EC74ADD7-F4BD-4ABE-98CE-E3021E5F1578}"/>
              </a:ext>
            </a:extLst>
          </p:cNvPr>
          <p:cNvSpPr txBox="1"/>
          <p:nvPr/>
        </p:nvSpPr>
        <p:spPr>
          <a:xfrm>
            <a:off x="6419732" y="4817740"/>
            <a:ext cx="4119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People Risk</a:t>
            </a:r>
          </a:p>
        </p:txBody>
      </p:sp>
    </p:spTree>
    <p:extLst>
      <p:ext uri="{BB962C8B-B14F-4D97-AF65-F5344CB8AC3E}">
        <p14:creationId xmlns:p14="http://schemas.microsoft.com/office/powerpoint/2010/main" val="180748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D4A84B-9341-47D6-B755-91C6BD88A5A2}"/>
              </a:ext>
            </a:extLst>
          </p:cNvPr>
          <p:cNvGrpSpPr/>
          <p:nvPr/>
        </p:nvGrpSpPr>
        <p:grpSpPr>
          <a:xfrm>
            <a:off x="3477561" y="1943562"/>
            <a:ext cx="3911296" cy="3208824"/>
            <a:chOff x="3211641" y="1650143"/>
            <a:chExt cx="5273192" cy="387854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37AF6D-E8B3-4313-8249-AC7E13DE1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5330" y="1650145"/>
              <a:ext cx="250771" cy="9064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39EC38-D0D5-40E6-992A-ADF31571D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5695" y="1650144"/>
              <a:ext cx="250771" cy="90640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35B60AD-6B13-4DF3-BED2-688DD110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9026" y="1650144"/>
              <a:ext cx="250771" cy="90640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D0ECD3-D8F3-43FB-A850-50FB0BC9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70874" y="1650143"/>
              <a:ext cx="250771" cy="9064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77DE92-3765-432D-8395-810D85D1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2722" y="1650143"/>
              <a:ext cx="250771" cy="906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D42091-D733-4548-81D2-722351C5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81999" y="1650143"/>
              <a:ext cx="250771" cy="906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33E0C4-E01C-4633-AD2E-CC6CFDFE1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9108" y="1650145"/>
              <a:ext cx="250771" cy="906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2EDB2E-7B98-4367-95A7-7BF698840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9473" y="1650144"/>
              <a:ext cx="250771" cy="9064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8EBFA0-D3CD-4D9B-B167-65B497A44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72804" y="1650144"/>
              <a:ext cx="250771" cy="9064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794DA2-CF2D-46A9-93D4-38558F84C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4652" y="1650143"/>
              <a:ext cx="250771" cy="90640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D78E7D-7088-4ED6-8973-7896CBDEE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6500" y="1650143"/>
              <a:ext cx="250771" cy="9064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B8CFECE-95F4-49D5-93AE-83E8A601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05777" y="1650143"/>
              <a:ext cx="250771" cy="9064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DE160D4-A55D-4203-9B66-569B77A96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7393" y="1650145"/>
              <a:ext cx="250771" cy="9064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383DE0-A15B-42AF-9A02-C737D31D2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77758" y="1650144"/>
              <a:ext cx="250771" cy="9064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540F15-5AAB-4E28-A72B-C4058EA5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01089" y="1650144"/>
              <a:ext cx="250771" cy="90640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EDA8806-ABF8-404C-9353-983C218C7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22937" y="1650143"/>
              <a:ext cx="250771" cy="9064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7C808E-4A8D-46E3-9B6D-0D686B808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44785" y="1650143"/>
              <a:ext cx="250771" cy="90640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216D31-4D74-4AD0-BCE8-0CE8D42C8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34062" y="1650143"/>
              <a:ext cx="250771" cy="90640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B2AEC84-F638-400C-8D2B-3AD8A64E0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7840" y="1650143"/>
              <a:ext cx="250771" cy="90640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CBAA78-DA55-4AA9-929D-AD9E1619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0471" y="2626296"/>
              <a:ext cx="250771" cy="90640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D0BA03B-38C9-40CD-873C-89EC0F9B6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0836" y="2626295"/>
              <a:ext cx="250771" cy="9064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62C7E5-92CA-4735-BA37-F88DD3B63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4167" y="2626295"/>
              <a:ext cx="250771" cy="90640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6115A87-D8AC-4552-A3BC-FBF285CFE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6015" y="2626294"/>
              <a:ext cx="250771" cy="90640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F9ABF94-1BEF-41F7-83D8-62BDFC209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7863" y="2626294"/>
              <a:ext cx="250771" cy="90640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864EA8A-B47D-472A-A0C7-189852DA2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77140" y="2626294"/>
              <a:ext cx="250771" cy="90640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8C035E5-8BD9-411D-B7F5-BF4D4184B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4249" y="2626296"/>
              <a:ext cx="250771" cy="90640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1B24753-0AC4-48EC-910F-27F8CC0F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4614" y="2626295"/>
              <a:ext cx="250771" cy="90640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D828CF-2327-41E8-80F8-ECB33133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7945" y="2626295"/>
              <a:ext cx="250771" cy="90640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6B3552C-E5FC-4428-9304-86C5FF772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9793" y="2626294"/>
              <a:ext cx="250771" cy="90640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A75E6FB-8C8B-418A-A466-52E5E31A3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1641" y="2626294"/>
              <a:ext cx="250771" cy="90640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AD62934-5265-4985-86E2-1799C7AF0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00918" y="2626294"/>
              <a:ext cx="250771" cy="90640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98D6137-F03B-48E9-9AB9-56A2A593C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2534" y="2626296"/>
              <a:ext cx="250771" cy="9064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FCC89F3-2291-4B1F-924E-91FEC29AB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72899" y="2626295"/>
              <a:ext cx="250771" cy="90640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D531C6F-9026-48FF-89BB-3AF0C333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6230" y="2626295"/>
              <a:ext cx="250771" cy="90640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9853639-33E9-4812-A7F8-75543AFD7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18078" y="2626294"/>
              <a:ext cx="250771" cy="9064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C636EF-C823-46D2-9C4C-CEFC760D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9926" y="2626294"/>
              <a:ext cx="250771" cy="90640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86CA8A8-59F2-482C-8C0E-59CBF8954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9203" y="2626294"/>
              <a:ext cx="250771" cy="90640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3657AB3-4E9C-4BBF-921D-95F434B09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2981" y="2626294"/>
              <a:ext cx="250771" cy="90640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BFF84FD-3C9F-400E-A90F-7A94E7E7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0471" y="3624293"/>
              <a:ext cx="250771" cy="90640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92C26C5-7C6A-4A9F-979C-145D7359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0836" y="3624292"/>
              <a:ext cx="250771" cy="90640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84D6DEB-D6EB-4E9D-B708-C4B766CBC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4167" y="3624292"/>
              <a:ext cx="250771" cy="90640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355A44C-BCAB-4745-9543-D68EE45B4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6015" y="3624291"/>
              <a:ext cx="250771" cy="90640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FD74538-735E-4E60-A7DA-D737A280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7863" y="3624291"/>
              <a:ext cx="250771" cy="906401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24F25CC-B50B-429C-89B5-09C8ED68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77140" y="3624291"/>
              <a:ext cx="250771" cy="90640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2B16220-0A63-43CA-B4EE-095D91AFA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4249" y="3624293"/>
              <a:ext cx="250771" cy="90640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CD9A1C7-B0B8-4C43-A4E0-A09F78E75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4614" y="3624292"/>
              <a:ext cx="250771" cy="90640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C84D77-4CD9-45A8-85BD-F1EF032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7945" y="3624292"/>
              <a:ext cx="250771" cy="90640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113271F-56A1-4793-A784-8468C7FA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9793" y="3624291"/>
              <a:ext cx="250771" cy="90640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5E497BC-C47A-491D-98AF-9E7F50B68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1641" y="3624291"/>
              <a:ext cx="250771" cy="90640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A966C8B-E680-4C1F-912A-7932AFB4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00918" y="3624291"/>
              <a:ext cx="250771" cy="906401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058281F-BF09-4F2F-B974-66D3B772C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2534" y="3624293"/>
              <a:ext cx="250771" cy="90640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804D0E2-A4AD-4382-8A38-A3FCD240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72899" y="3624292"/>
              <a:ext cx="250771" cy="90640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7F6D037-9EA1-4ECF-8381-FAE11615B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6230" y="3624292"/>
              <a:ext cx="250771" cy="90640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8CAD7BA-C84C-4229-AC4D-CF2927B7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18078" y="3624291"/>
              <a:ext cx="250771" cy="90640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37432EF-1934-4333-8FE5-167782179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9926" y="3624291"/>
              <a:ext cx="250771" cy="90640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480F93D-E8ED-4D36-8FA7-1368A435E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9203" y="3624291"/>
              <a:ext cx="250771" cy="906401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A11E6B3-C80F-4836-B292-7E3524DF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2981" y="3624291"/>
              <a:ext cx="250771" cy="90640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D4C974B-5E5A-446F-8EB1-179938CE1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0471" y="4622290"/>
              <a:ext cx="250771" cy="90640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200344E-E347-426B-BB2C-B5145559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0836" y="4622289"/>
              <a:ext cx="250771" cy="90640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6ED3AB6-44F5-4380-B390-F02911CF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4167" y="4622289"/>
              <a:ext cx="250771" cy="90640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4AE25B0B-5024-4AC6-9CA6-5DF5DE551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66015" y="4622288"/>
              <a:ext cx="250771" cy="90640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F5D3ADF-B5B2-4264-A85A-18A5C94E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87863" y="4622288"/>
              <a:ext cx="250771" cy="90640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765FC81-E14B-4729-8618-C0BA31EC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77140" y="4622288"/>
              <a:ext cx="250771" cy="90640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ACE86F9-8F37-4B9A-AD79-39CB62C9A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4249" y="4622290"/>
              <a:ext cx="250771" cy="90640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3BE0815-27B4-440E-B1A3-D5B5C24F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44614" y="4622289"/>
              <a:ext cx="250771" cy="90640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2E0CDA98-76C2-427F-80F5-3C2E3C92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67945" y="4622289"/>
              <a:ext cx="250771" cy="90640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920B59DC-F1EC-4B9F-8B95-773867B7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89793" y="4622288"/>
              <a:ext cx="250771" cy="90640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298445F-595C-499E-9408-85E51BA27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11641" y="4622288"/>
              <a:ext cx="250771" cy="90640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362BB44-845A-45F8-A72B-8A8621929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00918" y="4622288"/>
              <a:ext cx="250771" cy="90640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63D778F-AAD6-44F7-87DE-C0B36B7A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2534" y="4622290"/>
              <a:ext cx="250771" cy="90640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6E8F4FD-9A55-4EAF-B08B-55D00DD3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72899" y="4622289"/>
              <a:ext cx="250771" cy="906401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8798FA6-559C-4376-BFF8-066904D62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6230" y="4622289"/>
              <a:ext cx="250771" cy="906401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DB8453B9-ED25-4759-9B7B-FDF35930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18078" y="4622288"/>
              <a:ext cx="250771" cy="90640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9FCC461-3C66-4A1B-B1C1-415665F1D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9926" y="4622288"/>
              <a:ext cx="250771" cy="90640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724704E-B197-4D05-88AB-CD6B8A69C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29203" y="4622288"/>
              <a:ext cx="250771" cy="90640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B45245AC-F8C3-439E-A82A-2E01309BE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52981" y="4622288"/>
              <a:ext cx="250771" cy="90640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7C872DC-AEB4-4E3D-AC42-D7CA2EE4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0835" y="1650143"/>
              <a:ext cx="250771" cy="906401"/>
            </a:xfrm>
            <a:prstGeom prst="rect">
              <a:avLst/>
            </a:prstGeom>
          </p:spPr>
        </p:pic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BC1E3503-76CF-41EE-9D62-EDD310251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91" name="Parallelogram 90">
            <a:extLst>
              <a:ext uri="{FF2B5EF4-FFF2-40B4-BE49-F238E27FC236}">
                <a16:creationId xmlns:a16="http://schemas.microsoft.com/office/drawing/2014/main" id="{322A1BC2-C6B6-405D-90F9-55AC5E63E59A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654A21CB-F974-4AF9-97B5-1F2FD2395AE1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193;p21">
            <a:extLst>
              <a:ext uri="{FF2B5EF4-FFF2-40B4-BE49-F238E27FC236}">
                <a16:creationId xmlns:a16="http://schemas.microsoft.com/office/drawing/2014/main" id="{3C476E81-1FFF-464C-992E-058E12AAF708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Target Customer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76728" y="742505"/>
            <a:ext cx="7496384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Narrow the Segment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66437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72A4DF4D-C03A-45BF-AC8C-E2274FB3376B}"/>
              </a:ext>
            </a:extLst>
          </p:cNvPr>
          <p:cNvGrpSpPr/>
          <p:nvPr/>
        </p:nvGrpSpPr>
        <p:grpSpPr>
          <a:xfrm>
            <a:off x="757976" y="1374624"/>
            <a:ext cx="10492853" cy="4700846"/>
            <a:chOff x="416803" y="1650143"/>
            <a:chExt cx="10874521" cy="491143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4D9AAE-128B-4330-9CD3-673095B4AAF4}"/>
                </a:ext>
              </a:extLst>
            </p:cNvPr>
            <p:cNvSpPr txBox="1"/>
            <p:nvPr/>
          </p:nvSpPr>
          <p:spPr>
            <a:xfrm>
              <a:off x="2036628" y="2689053"/>
              <a:ext cx="13046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Macro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32220D0-9C4B-42E3-97D5-77EF31BA2DE8}"/>
                </a:ext>
              </a:extLst>
            </p:cNvPr>
            <p:cNvSpPr txBox="1"/>
            <p:nvPr/>
          </p:nvSpPr>
          <p:spPr>
            <a:xfrm>
              <a:off x="8410637" y="2689053"/>
              <a:ext cx="12058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</a:rPr>
                <a:t>Micro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9E63052-F38C-47D6-93E7-44554066510F}"/>
                </a:ext>
              </a:extLst>
            </p:cNvPr>
            <p:cNvSpPr txBox="1"/>
            <p:nvPr/>
          </p:nvSpPr>
          <p:spPr>
            <a:xfrm>
              <a:off x="416803" y="3460141"/>
              <a:ext cx="1802920" cy="482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Geographic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02A5966-B326-40B9-8EA5-4E20BA5DE29A}"/>
                </a:ext>
              </a:extLst>
            </p:cNvPr>
            <p:cNvSpPr txBox="1"/>
            <p:nvPr/>
          </p:nvSpPr>
          <p:spPr>
            <a:xfrm>
              <a:off x="3001284" y="3458574"/>
              <a:ext cx="194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latin typeface="+mj-lt"/>
                </a:rPr>
                <a:t>Demographic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60089DB-8319-413F-9868-35E4B508020E}"/>
                </a:ext>
              </a:extLst>
            </p:cNvPr>
            <p:cNvSpPr txBox="1"/>
            <p:nvPr/>
          </p:nvSpPr>
          <p:spPr>
            <a:xfrm>
              <a:off x="3001284" y="3460141"/>
              <a:ext cx="194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Demographic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EB496A3-9F47-4B8F-9883-2E02E673D3F8}"/>
                </a:ext>
              </a:extLst>
            </p:cNvPr>
            <p:cNvSpPr txBox="1"/>
            <p:nvPr/>
          </p:nvSpPr>
          <p:spPr>
            <a:xfrm>
              <a:off x="6668789" y="3428674"/>
              <a:ext cx="137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accent2"/>
                  </a:solidFill>
                  <a:latin typeface="+mj-lt"/>
                </a:rPr>
                <a:t>Behavior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1C98A41-6039-4EA9-818F-D2A209343A86}"/>
                </a:ext>
              </a:extLst>
            </p:cNvPr>
            <p:cNvSpPr txBox="1"/>
            <p:nvPr/>
          </p:nvSpPr>
          <p:spPr>
            <a:xfrm>
              <a:off x="6668789" y="3428674"/>
              <a:ext cx="1372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Behavior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ECC504D-477C-4823-AA10-B67B6101A884}"/>
                </a:ext>
              </a:extLst>
            </p:cNvPr>
            <p:cNvSpPr txBox="1"/>
            <p:nvPr/>
          </p:nvSpPr>
          <p:spPr>
            <a:xfrm>
              <a:off x="606661" y="3987055"/>
              <a:ext cx="1802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Location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Region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Urban/Rural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Size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692BE3-1FFD-4D8D-B15C-F53B240EAF59}"/>
                </a:ext>
              </a:extLst>
            </p:cNvPr>
            <p:cNvSpPr txBox="1"/>
            <p:nvPr/>
          </p:nvSpPr>
          <p:spPr>
            <a:xfrm>
              <a:off x="606661" y="3979199"/>
              <a:ext cx="1802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Location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Region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Urban/Rural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Size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4F00329-B2AE-4805-A467-6D850062ACB8}"/>
                </a:ext>
              </a:extLst>
            </p:cNvPr>
            <p:cNvSpPr txBox="1"/>
            <p:nvPr/>
          </p:nvSpPr>
          <p:spPr>
            <a:xfrm>
              <a:off x="3169140" y="3988380"/>
              <a:ext cx="1802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Gender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Occupation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Education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3E87347-B18D-4D42-8817-BBA5426CD48C}"/>
                </a:ext>
              </a:extLst>
            </p:cNvPr>
            <p:cNvSpPr txBox="1"/>
            <p:nvPr/>
          </p:nvSpPr>
          <p:spPr>
            <a:xfrm>
              <a:off x="3170463" y="3989705"/>
              <a:ext cx="1802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Gender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Occupation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Education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7C9FD84-68F2-4BC4-9ACE-8FCF7751333A}"/>
                </a:ext>
              </a:extLst>
            </p:cNvPr>
            <p:cNvSpPr txBox="1"/>
            <p:nvPr/>
          </p:nvSpPr>
          <p:spPr>
            <a:xfrm>
              <a:off x="6455659" y="3987055"/>
              <a:ext cx="23466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Benefits Sought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Life Cycle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Buying Process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Ease of Integration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Buyer-Seller Relationship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E88A5FF-860D-4E93-A7FE-A7270F357B5B}"/>
                </a:ext>
              </a:extLst>
            </p:cNvPr>
            <p:cNvSpPr txBox="1"/>
            <p:nvPr/>
          </p:nvSpPr>
          <p:spPr>
            <a:xfrm>
              <a:off x="6454037" y="3980413"/>
              <a:ext cx="25598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Benefits Sought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Life Cycle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Buying Process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Ease of Integration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Buyer-Seller Relationship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88FE4FB-2C5F-40AF-BE0F-3CE674F98871}"/>
                </a:ext>
              </a:extLst>
            </p:cNvPr>
            <p:cNvSpPr txBox="1"/>
            <p:nvPr/>
          </p:nvSpPr>
          <p:spPr>
            <a:xfrm>
              <a:off x="9488404" y="3987055"/>
              <a:ext cx="18029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Personality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Lifestyle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Values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Attitudes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/>
                  </a:solidFill>
                </a:rPr>
                <a:t>Opinions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4ABF0F4-664D-45D1-828E-D74E5AF56E25}"/>
                </a:ext>
              </a:extLst>
            </p:cNvPr>
            <p:cNvSpPr txBox="1"/>
            <p:nvPr/>
          </p:nvSpPr>
          <p:spPr>
            <a:xfrm>
              <a:off x="9486247" y="3983401"/>
              <a:ext cx="18029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Personality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Lifestyle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Values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Attitudes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EA43A"/>
                  </a:solidFill>
                </a:rPr>
                <a:t>Opinions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94B6F37-3058-41B4-9EFC-AF65D7083BD9}"/>
                </a:ext>
              </a:extLst>
            </p:cNvPr>
            <p:cNvSpPr txBox="1"/>
            <p:nvPr/>
          </p:nvSpPr>
          <p:spPr>
            <a:xfrm>
              <a:off x="970108" y="5533226"/>
              <a:ext cx="3437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 Industry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0E04BBF-E84F-4193-AA9C-5C88FE425F18}"/>
                </a:ext>
              </a:extLst>
            </p:cNvPr>
            <p:cNvSpPr txBox="1"/>
            <p:nvPr/>
          </p:nvSpPr>
          <p:spPr>
            <a:xfrm>
              <a:off x="7261245" y="5638243"/>
              <a:ext cx="3437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 Purchasing Criteria</a:t>
              </a:r>
            </a:p>
            <a:p>
              <a:pPr algn="ctr"/>
              <a:r>
                <a:rPr lang="en-US" dirty="0"/>
                <a:t>+ Decision Makers</a:t>
              </a:r>
            </a:p>
            <a:p>
              <a:pPr algn="ctr"/>
              <a:r>
                <a:rPr lang="en-US" dirty="0"/>
                <a:t>+ Requirements (Referrals, </a:t>
              </a:r>
              <a:r>
                <a:rPr lang="en-US" dirty="0" err="1"/>
                <a:t>etc</a:t>
              </a:r>
              <a:r>
                <a:rPr lang="en-US" dirty="0"/>
                <a:t>) 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6109035-9296-419B-9A17-0D5D13C5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20835" y="1650143"/>
              <a:ext cx="250771" cy="906401"/>
            </a:xfrm>
            <a:prstGeom prst="rect">
              <a:avLst/>
            </a:prstGeom>
          </p:spPr>
        </p:pic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894F0F9-61A3-4BA9-ADD2-8E6A81833FDC}"/>
                </a:ext>
              </a:extLst>
            </p:cNvPr>
            <p:cNvCxnSpPr/>
            <p:nvPr/>
          </p:nvCxnSpPr>
          <p:spPr>
            <a:xfrm>
              <a:off x="5846220" y="2689053"/>
              <a:ext cx="0" cy="3872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AD47CAFB-A5BD-432B-A630-501D00E8BB95}"/>
              </a:ext>
            </a:extLst>
          </p:cNvPr>
          <p:cNvSpPr txBox="1"/>
          <p:nvPr/>
        </p:nvSpPr>
        <p:spPr>
          <a:xfrm>
            <a:off x="9434658" y="3087694"/>
            <a:ext cx="203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Psychographic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27AABCD-C2A4-46FB-8DEE-EF4F2B1E7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5" name="Parallelogram 34">
            <a:extLst>
              <a:ext uri="{FF2B5EF4-FFF2-40B4-BE49-F238E27FC236}">
                <a16:creationId xmlns:a16="http://schemas.microsoft.com/office/drawing/2014/main" id="{7D816126-094F-49EF-A61D-C81079980CFF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60EC05F0-B041-453B-AE77-D3A4EBCCDD2E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93;p21">
            <a:extLst>
              <a:ext uri="{FF2B5EF4-FFF2-40B4-BE49-F238E27FC236}">
                <a16:creationId xmlns:a16="http://schemas.microsoft.com/office/drawing/2014/main" id="{B962FF7D-5F00-4D79-BD8B-18E0617B3487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Target Customer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" name="Google Shape;215;p22">
            <a:extLst>
              <a:ext uri="{FF2B5EF4-FFF2-40B4-BE49-F238E27FC236}">
                <a16:creationId xmlns:a16="http://schemas.microsoft.com/office/drawing/2014/main" id="{6EE00F57-F499-4B3E-AFA9-129DF204C62B}"/>
              </a:ext>
            </a:extLst>
          </p:cNvPr>
          <p:cNvSpPr txBox="1"/>
          <p:nvPr/>
        </p:nvSpPr>
        <p:spPr>
          <a:xfrm>
            <a:off x="7376728" y="742505"/>
            <a:ext cx="7496384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Narrow the Segment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53677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0"/>
          <p:cNvSpPr txBox="1"/>
          <p:nvPr/>
        </p:nvSpPr>
        <p:spPr>
          <a:xfrm>
            <a:off x="529936" y="341678"/>
            <a:ext cx="2979074" cy="48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44" name="Google Shape;1044;p30"/>
          <p:cNvGrpSpPr/>
          <p:nvPr/>
        </p:nvGrpSpPr>
        <p:grpSpPr>
          <a:xfrm>
            <a:off x="569116" y="1733363"/>
            <a:ext cx="10470356" cy="4273794"/>
            <a:chOff x="569116" y="1733363"/>
            <a:chExt cx="10470356" cy="4273794"/>
          </a:xfrm>
        </p:grpSpPr>
        <p:sp>
          <p:nvSpPr>
            <p:cNvPr id="1045" name="Google Shape;1045;p30"/>
            <p:cNvSpPr txBox="1"/>
            <p:nvPr/>
          </p:nvSpPr>
          <p:spPr>
            <a:xfrm>
              <a:off x="4369593" y="2095500"/>
              <a:ext cx="224385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Geographic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United States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Urban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0"/>
            <p:cNvSpPr txBox="1"/>
            <p:nvPr/>
          </p:nvSpPr>
          <p:spPr>
            <a:xfrm>
              <a:off x="7972419" y="2074783"/>
              <a:ext cx="2665844" cy="1354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Demographic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Male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16-24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Student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0"/>
            <p:cNvSpPr txBox="1"/>
            <p:nvPr/>
          </p:nvSpPr>
          <p:spPr>
            <a:xfrm>
              <a:off x="7238995" y="4098942"/>
              <a:ext cx="3800477" cy="1354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Psychographic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Outgoing/techie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Likes to try new things/early adopter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Good quality technology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0"/>
            <p:cNvSpPr txBox="1"/>
            <p:nvPr/>
          </p:nvSpPr>
          <p:spPr>
            <a:xfrm>
              <a:off x="3771900" y="4098942"/>
              <a:ext cx="3467095" cy="1908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Behavior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Fun/Entertainment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Show off to friends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Christmas gift/birthday money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Continued support and new product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49" name="Google Shape;104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9116" y="1733363"/>
              <a:ext cx="3381375" cy="251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0" name="Google Shape;1050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9116" y="1733363"/>
              <a:ext cx="3381375" cy="251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39100709-222F-4437-AC95-94F8F81F838F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0A33170B-E60D-445D-88E3-94A4BFCD57FF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93;p21">
            <a:extLst>
              <a:ext uri="{FF2B5EF4-FFF2-40B4-BE49-F238E27FC236}">
                <a16:creationId xmlns:a16="http://schemas.microsoft.com/office/drawing/2014/main" id="{AA4E3F5E-8B6A-46FE-BE48-E05045A73A1F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B2C Example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Google Shape;215;p22">
            <a:extLst>
              <a:ext uri="{FF2B5EF4-FFF2-40B4-BE49-F238E27FC236}">
                <a16:creationId xmlns:a16="http://schemas.microsoft.com/office/drawing/2014/main" id="{139F1C70-F204-4E53-A728-C0582147E535}"/>
              </a:ext>
            </a:extLst>
          </p:cNvPr>
          <p:cNvSpPr txBox="1"/>
          <p:nvPr/>
        </p:nvSpPr>
        <p:spPr>
          <a:xfrm>
            <a:off x="7376728" y="742505"/>
            <a:ext cx="7496384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Virtual Reality Headset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2FB6E0-D19D-493D-B8D6-0BF684F4F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8796EBB9-9E46-4815-8C62-50EE7258E003}"/>
              </a:ext>
            </a:extLst>
          </p:cNvPr>
          <p:cNvGrpSpPr/>
          <p:nvPr/>
        </p:nvGrpSpPr>
        <p:grpSpPr>
          <a:xfrm>
            <a:off x="3771899" y="1601394"/>
            <a:ext cx="7610475" cy="4093429"/>
            <a:chOff x="3771899" y="1913728"/>
            <a:chExt cx="7610475" cy="40934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F48B6-C998-482F-93D2-5F4A03F8664A}"/>
                </a:ext>
              </a:extLst>
            </p:cNvPr>
            <p:cNvSpPr txBox="1"/>
            <p:nvPr/>
          </p:nvSpPr>
          <p:spPr>
            <a:xfrm>
              <a:off x="5800723" y="1913728"/>
              <a:ext cx="355282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Macro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Universities/Colleges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United States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Research institutions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Biology Labs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15K Students</a:t>
              </a: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D91D6D-FBF9-4C1E-9E25-34BFFF9C204A}"/>
                </a:ext>
              </a:extLst>
            </p:cNvPr>
            <p:cNvSpPr txBox="1"/>
            <p:nvPr/>
          </p:nvSpPr>
          <p:spPr>
            <a:xfrm>
              <a:off x="3771899" y="4098942"/>
              <a:ext cx="7610475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Micro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High level of magnification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Easy training process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Established lab/well funded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Purchase approval by faculty researcher + graduate student influence</a:t>
              </a:r>
            </a:p>
            <a:p>
              <a:pPr algn="ctr"/>
              <a:r>
                <a:rPr lang="en-US" dirty="0">
                  <a:latin typeface="Fira Sans Book" panose="020B0503050000020004" pitchFamily="34" charset="0"/>
                </a:rPr>
                <a:t>Maintenance package included</a:t>
              </a:r>
            </a:p>
          </p:txBody>
        </p:sp>
      </p:grpSp>
      <p:pic>
        <p:nvPicPr>
          <p:cNvPr id="49" name="Picture 4">
            <a:extLst>
              <a:ext uri="{FF2B5EF4-FFF2-40B4-BE49-F238E27FC236}">
                <a16:creationId xmlns:a16="http://schemas.microsoft.com/office/drawing/2014/main" id="{9E551A7D-27C5-4A4E-B44B-629A118C4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1913728"/>
            <a:ext cx="2850596" cy="3516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8358B-0D36-4E66-8A7B-39EC35C67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2A1EC2C6-B50E-495D-8B59-84772242A541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3C15119F-6FB7-48FD-9E20-F02494F35D48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93;p21">
            <a:extLst>
              <a:ext uri="{FF2B5EF4-FFF2-40B4-BE49-F238E27FC236}">
                <a16:creationId xmlns:a16="http://schemas.microsoft.com/office/drawing/2014/main" id="{C6495D50-1646-4110-8F4E-1A2E39B133DA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B2B Example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215;p22">
            <a:extLst>
              <a:ext uri="{FF2B5EF4-FFF2-40B4-BE49-F238E27FC236}">
                <a16:creationId xmlns:a16="http://schemas.microsoft.com/office/drawing/2014/main" id="{8F80CF8D-19C0-4EB0-9CCB-74A88C51F5B9}"/>
              </a:ext>
            </a:extLst>
          </p:cNvPr>
          <p:cNvSpPr txBox="1"/>
          <p:nvPr/>
        </p:nvSpPr>
        <p:spPr>
          <a:xfrm>
            <a:off x="7634181" y="736233"/>
            <a:ext cx="7496385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Electron Microscope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47588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2"/>
          <p:cNvSpPr txBox="1"/>
          <p:nvPr/>
        </p:nvSpPr>
        <p:spPr>
          <a:xfrm>
            <a:off x="2039355" y="1794082"/>
            <a:ext cx="795749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Who is Involved in the Buying Decision?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2" name="Google Shape;1082;p32"/>
          <p:cNvGrpSpPr/>
          <p:nvPr/>
        </p:nvGrpSpPr>
        <p:grpSpPr>
          <a:xfrm>
            <a:off x="5549034" y="2804367"/>
            <a:ext cx="5432442" cy="2049854"/>
            <a:chOff x="3059400" y="4172097"/>
            <a:chExt cx="5432442" cy="2049854"/>
          </a:xfrm>
        </p:grpSpPr>
        <p:sp>
          <p:nvSpPr>
            <p:cNvPr id="1083" name="Google Shape;1083;p32"/>
            <p:cNvSpPr txBox="1"/>
            <p:nvPr/>
          </p:nvSpPr>
          <p:spPr>
            <a:xfrm>
              <a:off x="4111149" y="4172097"/>
              <a:ext cx="373313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Economic Buyer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 txBox="1"/>
            <p:nvPr/>
          </p:nvSpPr>
          <p:spPr>
            <a:xfrm>
              <a:off x="4183138" y="5242959"/>
              <a:ext cx="31849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Decision Maker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 txBox="1"/>
            <p:nvPr/>
          </p:nvSpPr>
          <p:spPr>
            <a:xfrm>
              <a:off x="3059400" y="5821841"/>
              <a:ext cx="54324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Person who makes the final decision to buy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 txBox="1"/>
            <p:nvPr/>
          </p:nvSpPr>
          <p:spPr>
            <a:xfrm>
              <a:off x="3706957" y="4731070"/>
              <a:ext cx="41373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Person who pays for the purchase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32"/>
          <p:cNvGrpSpPr/>
          <p:nvPr/>
        </p:nvGrpSpPr>
        <p:grpSpPr>
          <a:xfrm>
            <a:off x="116592" y="2804183"/>
            <a:ext cx="5432442" cy="2311372"/>
            <a:chOff x="3189498" y="1761237"/>
            <a:chExt cx="5432442" cy="2311372"/>
          </a:xfrm>
        </p:grpSpPr>
        <p:sp>
          <p:nvSpPr>
            <p:cNvPr id="1088" name="Google Shape;1088;p32"/>
            <p:cNvSpPr txBox="1"/>
            <p:nvPr/>
          </p:nvSpPr>
          <p:spPr>
            <a:xfrm>
              <a:off x="4423368" y="1761237"/>
              <a:ext cx="27045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End User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2"/>
            <p:cNvSpPr txBox="1"/>
            <p:nvPr/>
          </p:nvSpPr>
          <p:spPr>
            <a:xfrm>
              <a:off x="3682456" y="2782894"/>
              <a:ext cx="4146992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Influencer/Saboteur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2"/>
            <p:cNvSpPr txBox="1"/>
            <p:nvPr/>
          </p:nvSpPr>
          <p:spPr>
            <a:xfrm>
              <a:off x="3682456" y="2290792"/>
              <a:ext cx="413733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Person who uses the product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2"/>
            <p:cNvSpPr txBox="1"/>
            <p:nvPr/>
          </p:nvSpPr>
          <p:spPr>
            <a:xfrm>
              <a:off x="3189498" y="3364723"/>
              <a:ext cx="54324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ira Sans"/>
                  <a:ea typeface="Fira Sans"/>
                  <a:cs typeface="Fira Sans"/>
                  <a:sym typeface="Fira Sans"/>
                </a:rPr>
                <a:t>People around the buyer who may influence the purchasing decision in a positive or negative way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8F8F07DF-4060-41D9-AAF5-B016554DD873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232370F-0CEC-4DE4-8BC0-3B9F203E6DD6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93;p21">
            <a:extLst>
              <a:ext uri="{FF2B5EF4-FFF2-40B4-BE49-F238E27FC236}">
                <a16:creationId xmlns:a16="http://schemas.microsoft.com/office/drawing/2014/main" id="{0D0647BA-D5D3-4104-9740-6CBA65333A2F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Customer Types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15;p22">
            <a:extLst>
              <a:ext uri="{FF2B5EF4-FFF2-40B4-BE49-F238E27FC236}">
                <a16:creationId xmlns:a16="http://schemas.microsoft.com/office/drawing/2014/main" id="{1DDBDA28-B10E-4599-A35F-F086E6C87274}"/>
              </a:ext>
            </a:extLst>
          </p:cNvPr>
          <p:cNvSpPr txBox="1"/>
          <p:nvPr/>
        </p:nvSpPr>
        <p:spPr>
          <a:xfrm>
            <a:off x="7634181" y="736233"/>
            <a:ext cx="7496385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Explore the Roles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4D4CC3-42BD-410D-9E07-5F55AC1808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C3A7568-215D-452C-B2E5-510B06B2B739}"/>
              </a:ext>
            </a:extLst>
          </p:cNvPr>
          <p:cNvGrpSpPr/>
          <p:nvPr/>
        </p:nvGrpSpPr>
        <p:grpSpPr>
          <a:xfrm>
            <a:off x="3318775" y="1211843"/>
            <a:ext cx="8763488" cy="5083033"/>
            <a:chOff x="3318775" y="1482838"/>
            <a:chExt cx="8763488" cy="50830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2BCC8B-1BC3-46B0-A1A0-4FFF31AB51F6}"/>
                </a:ext>
              </a:extLst>
            </p:cNvPr>
            <p:cNvSpPr txBox="1"/>
            <p:nvPr/>
          </p:nvSpPr>
          <p:spPr>
            <a:xfrm>
              <a:off x="9377757" y="1482838"/>
              <a:ext cx="2704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Decision Maker</a:t>
              </a:r>
            </a:p>
            <a:p>
              <a:pPr algn="ctr"/>
              <a:r>
                <a:rPr lang="en-US" sz="2000" dirty="0">
                  <a:latin typeface="Fira Sans Book" panose="020B0503050000020004" pitchFamily="34" charset="0"/>
                </a:rPr>
                <a:t>Mom</a:t>
              </a:r>
            </a:p>
          </p:txBody>
        </p:sp>
        <p:pic>
          <p:nvPicPr>
            <p:cNvPr id="26" name="Picture 2" descr="Successful Male Asian Student royalty-free stock photo">
              <a:extLst>
                <a:ext uri="{FF2B5EF4-FFF2-40B4-BE49-F238E27FC236}">
                  <a16:creationId xmlns:a16="http://schemas.microsoft.com/office/drawing/2014/main" id="{CE0D293E-14FD-41F2-B4AB-47347AC51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130" y="1997918"/>
              <a:ext cx="2168065" cy="3250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Senior woman smiling, portrait royalty-free stock photo">
              <a:extLst>
                <a:ext uri="{FF2B5EF4-FFF2-40B4-BE49-F238E27FC236}">
                  <a16:creationId xmlns:a16="http://schemas.microsoft.com/office/drawing/2014/main" id="{7DC3F8C1-D8E1-4C6A-823F-F781049AF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5000" y="2248194"/>
              <a:ext cx="1893161" cy="283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brother and sister royalty-free stock photo">
              <a:extLst>
                <a:ext uri="{FF2B5EF4-FFF2-40B4-BE49-F238E27FC236}">
                  <a16:creationId xmlns:a16="http://schemas.microsoft.com/office/drawing/2014/main" id="{7861DBD9-C479-4AE4-8F44-51372446F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389" y="3885518"/>
              <a:ext cx="1785157" cy="2680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7D61B2-8F3C-4FC5-9425-C65F8F56B473}"/>
                </a:ext>
              </a:extLst>
            </p:cNvPr>
            <p:cNvSpPr txBox="1"/>
            <p:nvPr/>
          </p:nvSpPr>
          <p:spPr>
            <a:xfrm>
              <a:off x="3318775" y="2691156"/>
              <a:ext cx="2704506" cy="12618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800" dirty="0">
                  <a:latin typeface="Klinic Slab Medium"/>
                </a:rPr>
                <a:t>Influencers: Saboteurs?</a:t>
              </a:r>
            </a:p>
            <a:p>
              <a:pPr algn="ctr"/>
              <a:r>
                <a:rPr lang="en-US" sz="2000" dirty="0">
                  <a:latin typeface="Fira Sans Book" panose="020B0503050000020004" pitchFamily="34" charset="0"/>
                </a:rPr>
                <a:t>Little Siblings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8875A87-A905-4441-AF7B-D50386B2C875}"/>
                </a:ext>
              </a:extLst>
            </p:cNvPr>
            <p:cNvCxnSpPr/>
            <p:nvPr/>
          </p:nvCxnSpPr>
          <p:spPr>
            <a:xfrm flipH="1" flipV="1">
              <a:off x="7476547" y="4419600"/>
              <a:ext cx="543503" cy="4478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8BECFA1-E20B-4179-925A-823649758AF9}"/>
                </a:ext>
              </a:extLst>
            </p:cNvPr>
            <p:cNvCxnSpPr/>
            <p:nvPr/>
          </p:nvCxnSpPr>
          <p:spPr>
            <a:xfrm flipV="1">
              <a:off x="9495398" y="4413842"/>
              <a:ext cx="543503" cy="44788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0CF2E2-16A3-4AC0-A2B8-66197931ED9E}"/>
                </a:ext>
              </a:extLst>
            </p:cNvPr>
            <p:cNvSpPr txBox="1"/>
            <p:nvPr/>
          </p:nvSpPr>
          <p:spPr>
            <a:xfrm>
              <a:off x="7476547" y="4913486"/>
              <a:ext cx="2704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Economic Buyers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FC31D13-4C78-405C-939E-2BF5F4EA16D8}"/>
              </a:ext>
            </a:extLst>
          </p:cNvPr>
          <p:cNvSpPr txBox="1"/>
          <p:nvPr/>
        </p:nvSpPr>
        <p:spPr>
          <a:xfrm>
            <a:off x="164230" y="1704216"/>
            <a:ext cx="2704506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latin typeface="Klinic Slab Medium"/>
              </a:rPr>
              <a:t>Influencers:</a:t>
            </a:r>
            <a:endParaRPr lang="en-US" sz="2800" dirty="0">
              <a:latin typeface="Klinic Slab Medium" pitchFamily="50" charset="0"/>
            </a:endParaRPr>
          </a:p>
          <a:p>
            <a:pPr algn="ctr"/>
            <a:r>
              <a:rPr lang="en-US" sz="2800" dirty="0">
                <a:latin typeface="Klinic Slab Medium"/>
              </a:rPr>
              <a:t>Recommenders</a:t>
            </a:r>
          </a:p>
          <a:p>
            <a:pPr algn="ctr"/>
            <a:r>
              <a:rPr lang="en-US" sz="2000" dirty="0">
                <a:latin typeface="Fira Sans Book" panose="020B0503050000020004" pitchFamily="34" charset="0"/>
              </a:rPr>
              <a:t>Friends</a:t>
            </a:r>
          </a:p>
        </p:txBody>
      </p:sp>
      <p:pic>
        <p:nvPicPr>
          <p:cNvPr id="35" name="Picture 4" descr="Happy students royalty-free stock photo">
            <a:extLst>
              <a:ext uri="{FF2B5EF4-FFF2-40B4-BE49-F238E27FC236}">
                <a16:creationId xmlns:a16="http://schemas.microsoft.com/office/drawing/2014/main" id="{BB892E51-ACE3-485D-AC6E-48AFEF91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3" y="3075834"/>
            <a:ext cx="3019555" cy="25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F9376D-9C6D-4AD0-84A1-6649099E18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9" name="Parallelogram 38">
            <a:extLst>
              <a:ext uri="{FF2B5EF4-FFF2-40B4-BE49-F238E27FC236}">
                <a16:creationId xmlns:a16="http://schemas.microsoft.com/office/drawing/2014/main" id="{74807AD2-581E-4860-A367-2EA69114ED9D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456862AE-0C8E-42B9-8AFB-F4E9504A8F4D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193;p21">
            <a:extLst>
              <a:ext uri="{FF2B5EF4-FFF2-40B4-BE49-F238E27FC236}">
                <a16:creationId xmlns:a16="http://schemas.microsoft.com/office/drawing/2014/main" id="{9F34C398-4DAC-4D98-9599-1AD58E83AAE6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Customer Types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215;p22">
            <a:extLst>
              <a:ext uri="{FF2B5EF4-FFF2-40B4-BE49-F238E27FC236}">
                <a16:creationId xmlns:a16="http://schemas.microsoft.com/office/drawing/2014/main" id="{8F80CF8D-19C0-4EB0-9CCB-74A88C51F5B9}"/>
              </a:ext>
            </a:extLst>
          </p:cNvPr>
          <p:cNvSpPr txBox="1"/>
          <p:nvPr/>
        </p:nvSpPr>
        <p:spPr>
          <a:xfrm>
            <a:off x="7621194" y="713404"/>
            <a:ext cx="7496384" cy="2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Virtual reality Headset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71599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2B8297E-7042-4328-87E6-8CA99F724A7E}"/>
              </a:ext>
            </a:extLst>
          </p:cNvPr>
          <p:cNvGrpSpPr/>
          <p:nvPr/>
        </p:nvGrpSpPr>
        <p:grpSpPr>
          <a:xfrm>
            <a:off x="625964" y="1434083"/>
            <a:ext cx="11457838" cy="4794236"/>
            <a:chOff x="625964" y="1434083"/>
            <a:chExt cx="11457838" cy="4794236"/>
          </a:xfrm>
        </p:grpSpPr>
        <p:pic>
          <p:nvPicPr>
            <p:cNvPr id="40" name="Picture 10" descr="Scientific experiment royalty-free stock photo">
              <a:extLst>
                <a:ext uri="{FF2B5EF4-FFF2-40B4-BE49-F238E27FC236}">
                  <a16:creationId xmlns:a16="http://schemas.microsoft.com/office/drawing/2014/main" id="{7D6CA1B5-89A4-417F-A9FA-CBD036E39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64" y="2802807"/>
              <a:ext cx="2285164" cy="288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ECE8D2-02A6-4FEE-B73B-745306BB5B96}"/>
                </a:ext>
              </a:extLst>
            </p:cNvPr>
            <p:cNvSpPr txBox="1"/>
            <p:nvPr/>
          </p:nvSpPr>
          <p:spPr>
            <a:xfrm>
              <a:off x="4086603" y="1434083"/>
              <a:ext cx="3316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End User</a:t>
              </a:r>
            </a:p>
            <a:p>
              <a:pPr algn="ctr"/>
              <a:r>
                <a:rPr lang="en-US" sz="2000" dirty="0">
                  <a:latin typeface="Fira Sans" panose="020B0503050000020004" pitchFamily="34" charset="0"/>
                </a:rPr>
                <a:t>Graduate Student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865FEA-6182-4975-827F-8B4EF3A51CEF}"/>
                </a:ext>
              </a:extLst>
            </p:cNvPr>
            <p:cNvSpPr txBox="1"/>
            <p:nvPr/>
          </p:nvSpPr>
          <p:spPr>
            <a:xfrm>
              <a:off x="9298154" y="1446169"/>
              <a:ext cx="2704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Decision Maker</a:t>
              </a:r>
            </a:p>
            <a:p>
              <a:pPr algn="ctr"/>
              <a:r>
                <a:rPr lang="en-US" sz="2000" dirty="0">
                  <a:latin typeface="Fira Sans" panose="020B0503050000020004" pitchFamily="34" charset="0"/>
                </a:rPr>
                <a:t>Professor</a:t>
              </a:r>
            </a:p>
          </p:txBody>
        </p:sp>
        <p:pic>
          <p:nvPicPr>
            <p:cNvPr id="43" name="Picture 2" descr="Senior teacher standing holding a book, looking happy, isolated on white background. Education concept royalty-free stock photo">
              <a:extLst>
                <a:ext uri="{FF2B5EF4-FFF2-40B4-BE49-F238E27FC236}">
                  <a16:creationId xmlns:a16="http://schemas.microsoft.com/office/drawing/2014/main" id="{635C40B3-2919-44D3-913C-DED7930CBB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05"/>
            <a:stretch/>
          </p:blipFill>
          <p:spPr bwMode="auto">
            <a:xfrm>
              <a:off x="9217011" y="2220672"/>
              <a:ext cx="2866791" cy="306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8" descr="Front view of serious businessman holding and looking at laptop computer royalty-free stock photo">
              <a:extLst>
                <a:ext uri="{FF2B5EF4-FFF2-40B4-BE49-F238E27FC236}">
                  <a16:creationId xmlns:a16="http://schemas.microsoft.com/office/drawing/2014/main" id="{9377AF0F-BA82-40AC-8454-C761DF163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110" y="3163237"/>
              <a:ext cx="2044385" cy="306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Beautiful young latin student royalty-free stock photo">
              <a:extLst>
                <a:ext uri="{FF2B5EF4-FFF2-40B4-BE49-F238E27FC236}">
                  <a16:creationId xmlns:a16="http://schemas.microsoft.com/office/drawing/2014/main" id="{C892260C-EBEE-4BA5-9CA4-C25741C86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362" y="2204323"/>
              <a:ext cx="2445864" cy="3393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FBD8F4-EDB2-4734-963F-ED18DDB9022F}"/>
                </a:ext>
              </a:extLst>
            </p:cNvPr>
            <p:cNvSpPr txBox="1"/>
            <p:nvPr/>
          </p:nvSpPr>
          <p:spPr>
            <a:xfrm>
              <a:off x="7014754" y="2459470"/>
              <a:ext cx="325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linic Slab Medium" pitchFamily="50" charset="0"/>
                </a:rPr>
                <a:t>Economic Buyer</a:t>
              </a:r>
            </a:p>
            <a:p>
              <a:pPr algn="ctr"/>
              <a:r>
                <a:rPr lang="en-US" sz="2000" dirty="0">
                  <a:latin typeface="Fira Sans" panose="020B0503050000020004" pitchFamily="34" charset="0"/>
                </a:rPr>
                <a:t>Business Office Manager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F1E5C0F-941A-41C1-B8EA-808A93FFD9F8}"/>
              </a:ext>
            </a:extLst>
          </p:cNvPr>
          <p:cNvSpPr txBox="1"/>
          <p:nvPr/>
        </p:nvSpPr>
        <p:spPr>
          <a:xfrm>
            <a:off x="347114" y="1015281"/>
            <a:ext cx="3740811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>
                <a:latin typeface="Klinic Slab Medium"/>
              </a:rPr>
              <a:t>Influencers: Recommender/</a:t>
            </a:r>
            <a:endParaRPr lang="en-US" sz="2800" dirty="0">
              <a:latin typeface="Klinic Slab Medium" pitchFamily="50" charset="0"/>
            </a:endParaRPr>
          </a:p>
          <a:p>
            <a:pPr algn="ctr"/>
            <a:r>
              <a:rPr lang="en-US" sz="2800" dirty="0">
                <a:latin typeface="Klinic Slab Medium"/>
              </a:rPr>
              <a:t>Saboteur</a:t>
            </a:r>
            <a:endParaRPr lang="en-US" sz="2800" dirty="0">
              <a:latin typeface="Klinic Slab Medium" pitchFamily="50" charset="0"/>
            </a:endParaRPr>
          </a:p>
          <a:p>
            <a:pPr algn="ctr"/>
            <a:r>
              <a:rPr lang="en-US" sz="2000" dirty="0">
                <a:latin typeface="Fira Sans" panose="020B0503050000020004" pitchFamily="34" charset="0"/>
              </a:rPr>
              <a:t>Lab Technician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F5E3C0-1F39-444C-85E6-B2CDABE77776}"/>
              </a:ext>
            </a:extLst>
          </p:cNvPr>
          <p:cNvGrpSpPr/>
          <p:nvPr/>
        </p:nvGrpSpPr>
        <p:grpSpPr>
          <a:xfrm>
            <a:off x="625964" y="1434083"/>
            <a:ext cx="11457838" cy="4794236"/>
            <a:chOff x="625964" y="1434083"/>
            <a:chExt cx="11457838" cy="4794236"/>
          </a:xfrm>
        </p:grpSpPr>
        <p:pic>
          <p:nvPicPr>
            <p:cNvPr id="53" name="Picture 10" descr="Scientific experiment royalty-free stock photo">
              <a:extLst>
                <a:ext uri="{FF2B5EF4-FFF2-40B4-BE49-F238E27FC236}">
                  <a16:creationId xmlns:a16="http://schemas.microsoft.com/office/drawing/2014/main" id="{A821B70A-625E-4DFD-8A05-9F034CE02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64" y="2802807"/>
              <a:ext cx="2285164" cy="288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4D6E90-36B9-4B04-814F-1C16B03A11FE}"/>
                </a:ext>
              </a:extLst>
            </p:cNvPr>
            <p:cNvSpPr txBox="1"/>
            <p:nvPr/>
          </p:nvSpPr>
          <p:spPr>
            <a:xfrm>
              <a:off x="4086603" y="1434083"/>
              <a:ext cx="3316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4">
                      <a:lumMod val="50000"/>
                    </a:schemeClr>
                  </a:solidFill>
                  <a:latin typeface="Klinic Slab Medium" pitchFamily="50" charset="0"/>
                </a:rPr>
                <a:t>End User</a:t>
              </a:r>
            </a:p>
            <a:p>
              <a:pPr algn="ctr"/>
              <a:r>
                <a:rPr lang="en-US" sz="2000">
                  <a:solidFill>
                    <a:schemeClr val="accent4">
                      <a:lumMod val="50000"/>
                    </a:schemeClr>
                  </a:solidFill>
                  <a:latin typeface="Fira Sans" panose="020B0503050000020004" pitchFamily="34" charset="0"/>
                </a:rPr>
                <a:t>Graduate Student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D60553-3C4B-4C0B-8803-098069A326D0}"/>
                </a:ext>
              </a:extLst>
            </p:cNvPr>
            <p:cNvSpPr txBox="1"/>
            <p:nvPr/>
          </p:nvSpPr>
          <p:spPr>
            <a:xfrm>
              <a:off x="9298154" y="1446169"/>
              <a:ext cx="2704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4">
                      <a:lumMod val="50000"/>
                    </a:schemeClr>
                  </a:solidFill>
                  <a:latin typeface="Klinic Slab Medium" pitchFamily="50" charset="0"/>
                </a:rPr>
                <a:t>Decision Maker</a:t>
              </a:r>
            </a:p>
            <a:p>
              <a:pPr algn="ctr"/>
              <a:r>
                <a:rPr lang="en-US" sz="2000">
                  <a:solidFill>
                    <a:schemeClr val="accent4">
                      <a:lumMod val="50000"/>
                    </a:schemeClr>
                  </a:solidFill>
                  <a:latin typeface="Fira Sans" panose="020B0503050000020004" pitchFamily="34" charset="0"/>
                </a:rPr>
                <a:t>Professor</a:t>
              </a:r>
            </a:p>
          </p:txBody>
        </p:sp>
        <p:pic>
          <p:nvPicPr>
            <p:cNvPr id="56" name="Picture 2" descr="Senior teacher standing holding a book, looking happy, isolated on white background. Education concept royalty-free stock photo">
              <a:extLst>
                <a:ext uri="{FF2B5EF4-FFF2-40B4-BE49-F238E27FC236}">
                  <a16:creationId xmlns:a16="http://schemas.microsoft.com/office/drawing/2014/main" id="{E56E8BCC-D108-49A9-B2BA-3A31D800C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05"/>
            <a:stretch/>
          </p:blipFill>
          <p:spPr bwMode="auto">
            <a:xfrm>
              <a:off x="9217011" y="2220672"/>
              <a:ext cx="2866791" cy="306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8" descr="Front view of serious businessman holding and looking at laptop computer royalty-free stock photo">
              <a:extLst>
                <a:ext uri="{FF2B5EF4-FFF2-40B4-BE49-F238E27FC236}">
                  <a16:creationId xmlns:a16="http://schemas.microsoft.com/office/drawing/2014/main" id="{E9701320-D383-4B32-83BE-6848195A1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110" y="3163237"/>
              <a:ext cx="2044385" cy="306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2" descr="Beautiful young latin student royalty-free stock photo">
              <a:extLst>
                <a:ext uri="{FF2B5EF4-FFF2-40B4-BE49-F238E27FC236}">
                  <a16:creationId xmlns:a16="http://schemas.microsoft.com/office/drawing/2014/main" id="{95E733D8-1939-40A0-B2C9-99ABF3E17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1362" y="2204323"/>
              <a:ext cx="2445864" cy="3393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75EA7C-BC0B-4874-A1D6-E48EB280223A}"/>
                </a:ext>
              </a:extLst>
            </p:cNvPr>
            <p:cNvSpPr txBox="1"/>
            <p:nvPr/>
          </p:nvSpPr>
          <p:spPr>
            <a:xfrm>
              <a:off x="7014754" y="2459470"/>
              <a:ext cx="325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accent4">
                      <a:lumMod val="50000"/>
                    </a:schemeClr>
                  </a:solidFill>
                  <a:latin typeface="Klinic Slab Medium" pitchFamily="50" charset="0"/>
                </a:rPr>
                <a:t>Economic Buyer</a:t>
              </a:r>
            </a:p>
            <a:p>
              <a:pPr algn="ctr"/>
              <a:r>
                <a:rPr lang="en-US" sz="2000">
                  <a:solidFill>
                    <a:schemeClr val="accent4">
                      <a:lumMod val="50000"/>
                    </a:schemeClr>
                  </a:solidFill>
                  <a:latin typeface="Fira Sans" panose="020B0503050000020004" pitchFamily="34" charset="0"/>
                </a:rPr>
                <a:t>Business Office Manager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530FE6A-2B2E-4300-8F32-1DE51921A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1" name="Parallelogram 30">
            <a:extLst>
              <a:ext uri="{FF2B5EF4-FFF2-40B4-BE49-F238E27FC236}">
                <a16:creationId xmlns:a16="http://schemas.microsoft.com/office/drawing/2014/main" id="{691FEFC6-1B4C-4832-ADFF-8A542F4CB7C4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FD4C1C23-BE2E-4632-89BC-F3289B2B39DD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93;p21">
            <a:extLst>
              <a:ext uri="{FF2B5EF4-FFF2-40B4-BE49-F238E27FC236}">
                <a16:creationId xmlns:a16="http://schemas.microsoft.com/office/drawing/2014/main" id="{3BF8436B-C70F-4536-92D9-AC33A316C13C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Customer Types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" name="Google Shape;215;p22">
            <a:extLst>
              <a:ext uri="{FF2B5EF4-FFF2-40B4-BE49-F238E27FC236}">
                <a16:creationId xmlns:a16="http://schemas.microsoft.com/office/drawing/2014/main" id="{8F80CF8D-19C0-4EB0-9CCB-74A88C51F5B9}"/>
              </a:ext>
            </a:extLst>
          </p:cNvPr>
          <p:cNvSpPr txBox="1"/>
          <p:nvPr/>
        </p:nvSpPr>
        <p:spPr>
          <a:xfrm>
            <a:off x="7834846" y="748124"/>
            <a:ext cx="7496384" cy="29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Electron Microscope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309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033482-1C55-40E2-9711-0A432639CBE5}"/>
              </a:ext>
            </a:extLst>
          </p:cNvPr>
          <p:cNvSpPr txBox="1">
            <a:spLocks/>
          </p:cNvSpPr>
          <p:nvPr/>
        </p:nvSpPr>
        <p:spPr>
          <a:xfrm>
            <a:off x="-71714" y="1652280"/>
            <a:ext cx="10369396" cy="447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Communicate where your idea fits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Help others understand the market and competitive solutions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Identify what values the customer cares about most</a:t>
            </a:r>
          </a:p>
          <a:p>
            <a:pPr marL="914400" lvl="1" indent="-457200"/>
            <a:r>
              <a:rPr lang="en-US" sz="2800" dirty="0">
                <a:latin typeface="Acumin Pro" panose="020B0504020202020204" pitchFamily="34" charset="0"/>
              </a:rPr>
              <a:t>Find your product market fit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33051F-9123-4908-A1D7-CEE2D631E6EF}"/>
              </a:ext>
            </a:extLst>
          </p:cNvPr>
          <p:cNvSpPr/>
          <p:nvPr/>
        </p:nvSpPr>
        <p:spPr>
          <a:xfrm>
            <a:off x="10068967" y="4803214"/>
            <a:ext cx="992406" cy="1037502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E66318-995C-44A7-856F-289D8541E590}"/>
              </a:ext>
            </a:extLst>
          </p:cNvPr>
          <p:cNvSpPr/>
          <p:nvPr/>
        </p:nvSpPr>
        <p:spPr>
          <a:xfrm>
            <a:off x="8971257" y="5160560"/>
            <a:ext cx="802596" cy="8198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CA2EE5-4202-4466-B507-97293AC45A96}"/>
              </a:ext>
            </a:extLst>
          </p:cNvPr>
          <p:cNvCxnSpPr/>
          <p:nvPr/>
        </p:nvCxnSpPr>
        <p:spPr>
          <a:xfrm flipV="1">
            <a:off x="7684177" y="3550769"/>
            <a:ext cx="0" cy="25087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290AF-4A6B-4801-B173-1C0F4DCFE263}"/>
              </a:ext>
            </a:extLst>
          </p:cNvPr>
          <p:cNvCxnSpPr/>
          <p:nvPr/>
        </p:nvCxnSpPr>
        <p:spPr>
          <a:xfrm>
            <a:off x="7684177" y="6059515"/>
            <a:ext cx="35627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F9C5DD20-879E-401C-9C70-D57B89A81A99}"/>
              </a:ext>
            </a:extLst>
          </p:cNvPr>
          <p:cNvSpPr/>
          <p:nvPr/>
        </p:nvSpPr>
        <p:spPr>
          <a:xfrm>
            <a:off x="7932119" y="4814767"/>
            <a:ext cx="473085" cy="1109518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D7B90E-F272-4C03-82DC-132066295FC9}"/>
              </a:ext>
            </a:extLst>
          </p:cNvPr>
          <p:cNvSpPr/>
          <p:nvPr/>
        </p:nvSpPr>
        <p:spPr>
          <a:xfrm>
            <a:off x="9208066" y="4664351"/>
            <a:ext cx="597907" cy="606551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95E3627-7480-4045-AF0B-BDA7C601A8E5}"/>
              </a:ext>
            </a:extLst>
          </p:cNvPr>
          <p:cNvSpPr/>
          <p:nvPr/>
        </p:nvSpPr>
        <p:spPr>
          <a:xfrm>
            <a:off x="10064861" y="5369526"/>
            <a:ext cx="967747" cy="553925"/>
          </a:xfrm>
          <a:prstGeom prst="ellipse">
            <a:avLst/>
          </a:prstGeom>
          <a:solidFill>
            <a:srgbClr val="CEA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343A61C-CD70-4A17-B4EE-158CD00F974E}"/>
              </a:ext>
            </a:extLst>
          </p:cNvPr>
          <p:cNvSpPr/>
          <p:nvPr/>
        </p:nvSpPr>
        <p:spPr>
          <a:xfrm>
            <a:off x="9393245" y="3761318"/>
            <a:ext cx="1088450" cy="1026784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A7724FA-029E-4830-B237-1786093415BC}"/>
              </a:ext>
            </a:extLst>
          </p:cNvPr>
          <p:cNvSpPr/>
          <p:nvPr/>
        </p:nvSpPr>
        <p:spPr>
          <a:xfrm>
            <a:off x="10445214" y="3478056"/>
            <a:ext cx="706725" cy="7067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cumin Pro" panose="020B0504020202020204" pitchFamily="34" charset="0"/>
              </a:rPr>
              <a:t>X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7A02A54-24E7-459A-8D05-2AFDEA873561}"/>
              </a:ext>
            </a:extLst>
          </p:cNvPr>
          <p:cNvSpPr/>
          <p:nvPr/>
        </p:nvSpPr>
        <p:spPr>
          <a:xfrm>
            <a:off x="8005249" y="3787984"/>
            <a:ext cx="966008" cy="96600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33625B-7F63-4FC4-8E62-58E231B84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23" name="Parallelogram 22">
            <a:extLst>
              <a:ext uri="{FF2B5EF4-FFF2-40B4-BE49-F238E27FC236}">
                <a16:creationId xmlns:a16="http://schemas.microsoft.com/office/drawing/2014/main" id="{016F7A77-83B2-4248-8151-5FD6A611C288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3F09DD4-A162-4291-AAC3-E8542173CE83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F4D12997-03A1-4CA4-BC69-C9D831D1564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53179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http://www.blogcdn.com/www.autoblog.com/media/2012/10/001-2006-honda-accord628opt.jpg">
            <a:extLst>
              <a:ext uri="{FF2B5EF4-FFF2-40B4-BE49-F238E27FC236}">
                <a16:creationId xmlns:a16="http://schemas.microsoft.com/office/drawing/2014/main" id="{10111498-F18B-4459-AF8F-37A4A6F6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96" y="1380498"/>
            <a:ext cx="5389148" cy="35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213;p22">
            <a:extLst>
              <a:ext uri="{FF2B5EF4-FFF2-40B4-BE49-F238E27FC236}">
                <a16:creationId xmlns:a16="http://schemas.microsoft.com/office/drawing/2014/main" id="{58F90B07-24A8-41AC-8519-CF1BCC2D65B4}"/>
              </a:ext>
            </a:extLst>
          </p:cNvPr>
          <p:cNvSpPr txBox="1"/>
          <p:nvPr/>
        </p:nvSpPr>
        <p:spPr>
          <a:xfrm>
            <a:off x="4504268" y="4727124"/>
            <a:ext cx="7800526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>
                <a:solidFill>
                  <a:schemeClr val="tx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What Category?</a:t>
            </a:r>
            <a:endParaRPr sz="5400" b="1" i="1" dirty="0">
              <a:solidFill>
                <a:schemeClr val="tx1"/>
              </a:solidFill>
              <a:latin typeface="Franklin Gothic Demi Cond" panose="020B060302010202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18D48E-AEBE-4350-BDC0-46E969048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FAAADDC-181F-4A44-90E0-BCE706264900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6226396-CB74-4E28-A168-C0389C42DE4C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93;p21">
            <a:extLst>
              <a:ext uri="{FF2B5EF4-FFF2-40B4-BE49-F238E27FC236}">
                <a16:creationId xmlns:a16="http://schemas.microsoft.com/office/drawing/2014/main" id="{819D8954-D050-496C-8887-8F163E9C8847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215;p22">
            <a:extLst>
              <a:ext uri="{FF2B5EF4-FFF2-40B4-BE49-F238E27FC236}">
                <a16:creationId xmlns:a16="http://schemas.microsoft.com/office/drawing/2014/main" id="{C8B0345A-D3EE-4014-B6F7-EFA6250839DF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27707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84BB77-A422-41A6-B153-143A5C550A8B}"/>
              </a:ext>
            </a:extLst>
          </p:cNvPr>
          <p:cNvSpPr txBox="1">
            <a:spLocks/>
          </p:cNvSpPr>
          <p:nvPr/>
        </p:nvSpPr>
        <p:spPr>
          <a:xfrm>
            <a:off x="1096272" y="2086202"/>
            <a:ext cx="10898716" cy="4470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cumin Pro" panose="020B0504020202020204" pitchFamily="34" charset="0"/>
              </a:rPr>
              <a:t>Tips to Title Your Map: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Think at a high level – 100,000 ft view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Ask yourself- “Where does this idea fit?”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Think broadly about the alternative solutions and approaches</a:t>
            </a:r>
          </a:p>
        </p:txBody>
      </p:sp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2A0FF7B1-7F68-45CD-B9EA-7EEA3E92EA4E}"/>
              </a:ext>
            </a:extLst>
          </p:cNvPr>
          <p:cNvSpPr txBox="1"/>
          <p:nvPr/>
        </p:nvSpPr>
        <p:spPr>
          <a:xfrm>
            <a:off x="1034726" y="1251435"/>
            <a:ext cx="7800526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>
                <a:solidFill>
                  <a:schemeClr val="tx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Building the Category Map</a:t>
            </a:r>
            <a:endParaRPr sz="5400" b="1" i="1" dirty="0">
              <a:solidFill>
                <a:schemeClr val="tx1"/>
              </a:solidFill>
              <a:latin typeface="Franklin Gothic Demi Cond" panose="020B060302010202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0661EE-704B-40BC-AF8D-AF69180A49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4779F74-E50C-4E5A-A906-64A1B3B52C29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6D308D4-12DC-4530-A7BF-2431D20C95B6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93;p21">
            <a:extLst>
              <a:ext uri="{FF2B5EF4-FFF2-40B4-BE49-F238E27FC236}">
                <a16:creationId xmlns:a16="http://schemas.microsoft.com/office/drawing/2014/main" id="{F619BB17-9CA8-4DBD-B809-7E0D6DB0B5D6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215;p22">
            <a:extLst>
              <a:ext uri="{FF2B5EF4-FFF2-40B4-BE49-F238E27FC236}">
                <a16:creationId xmlns:a16="http://schemas.microsoft.com/office/drawing/2014/main" id="{26EA44CC-0DFD-45D6-841D-20CFC85DF047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0921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5;p17">
            <a:extLst>
              <a:ext uri="{FF2B5EF4-FFF2-40B4-BE49-F238E27FC236}">
                <a16:creationId xmlns:a16="http://schemas.microsoft.com/office/drawing/2014/main" id="{23384489-B24D-D444-AB4D-5953762D1490}"/>
              </a:ext>
            </a:extLst>
          </p:cNvPr>
          <p:cNvCxnSpPr/>
          <p:nvPr/>
        </p:nvCxnSpPr>
        <p:spPr>
          <a:xfrm>
            <a:off x="2504142" y="-514826"/>
            <a:ext cx="0" cy="104079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D031E5C-A8F8-46A1-A8EC-DCEDCF99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0331" y="178601"/>
            <a:ext cx="4359180" cy="28708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24D034-4D0C-4314-926F-7163E731F6D1}"/>
              </a:ext>
            </a:extLst>
          </p:cNvPr>
          <p:cNvSpPr txBox="1"/>
          <p:nvPr/>
        </p:nvSpPr>
        <p:spPr>
          <a:xfrm>
            <a:off x="1653268" y="4509798"/>
            <a:ext cx="702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0D5E34-30CB-43C8-B2C0-DA8ECBDBC9B7}"/>
              </a:ext>
            </a:extLst>
          </p:cNvPr>
          <p:cNvGrpSpPr/>
          <p:nvPr/>
        </p:nvGrpSpPr>
        <p:grpSpPr>
          <a:xfrm>
            <a:off x="3018132" y="1895780"/>
            <a:ext cx="4299721" cy="2218624"/>
            <a:chOff x="6080823" y="975458"/>
            <a:chExt cx="3676511" cy="19535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91D66D-373F-4394-98F3-C03F77F97293}"/>
                </a:ext>
              </a:extLst>
            </p:cNvPr>
            <p:cNvSpPr/>
            <p:nvPr/>
          </p:nvSpPr>
          <p:spPr>
            <a:xfrm>
              <a:off x="6080823" y="975458"/>
              <a:ext cx="1929006" cy="1953509"/>
            </a:xfrm>
            <a:prstGeom prst="ellipse">
              <a:avLst/>
            </a:prstGeom>
            <a:solidFill>
              <a:srgbClr val="CEA4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Google Shape;117;p17">
              <a:extLst>
                <a:ext uri="{FF2B5EF4-FFF2-40B4-BE49-F238E27FC236}">
                  <a16:creationId xmlns:a16="http://schemas.microsoft.com/office/drawing/2014/main" id="{22848746-A143-4ECE-B086-C95F9B4860C7}"/>
                </a:ext>
              </a:extLst>
            </p:cNvPr>
            <p:cNvSpPr txBox="1"/>
            <p:nvPr/>
          </p:nvSpPr>
          <p:spPr>
            <a:xfrm>
              <a:off x="6140961" y="1648171"/>
              <a:ext cx="3616373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Franklin Gothic Demi Cond" panose="020B0603020102020204" pitchFamily="34" charset="0"/>
                  <a:ea typeface="Impact"/>
                  <a:cs typeface="Impact"/>
                  <a:sym typeface="Impact"/>
                </a:rPr>
                <a:t>Technology Risk</a:t>
              </a:r>
            </a:p>
          </p:txBody>
        </p:sp>
      </p:grpSp>
      <p:sp>
        <p:nvSpPr>
          <p:cNvPr id="13" name="Google Shape;192;p21">
            <a:extLst>
              <a:ext uri="{FF2B5EF4-FFF2-40B4-BE49-F238E27FC236}">
                <a16:creationId xmlns:a16="http://schemas.microsoft.com/office/drawing/2014/main" id="{D357FA3F-90D0-4FEE-9D14-C872426D6132}"/>
              </a:ext>
            </a:extLst>
          </p:cNvPr>
          <p:cNvSpPr txBox="1"/>
          <p:nvPr/>
        </p:nvSpPr>
        <p:spPr>
          <a:xfrm>
            <a:off x="6096000" y="2739357"/>
            <a:ext cx="4476614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Can it be protected?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Is it reliant upon other technologies?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How long does it take to build?</a:t>
            </a:r>
          </a:p>
        </p:txBody>
      </p:sp>
      <p:sp>
        <p:nvSpPr>
          <p:cNvPr id="14" name="Google Shape;193;p21">
            <a:extLst>
              <a:ext uri="{FF2B5EF4-FFF2-40B4-BE49-F238E27FC236}">
                <a16:creationId xmlns:a16="http://schemas.microsoft.com/office/drawing/2014/main" id="{D78C5363-6070-405F-B80A-26BFC27D92D9}"/>
              </a:ext>
            </a:extLst>
          </p:cNvPr>
          <p:cNvSpPr txBox="1"/>
          <p:nvPr/>
        </p:nvSpPr>
        <p:spPr>
          <a:xfrm>
            <a:off x="6096000" y="2074026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Technology Risk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972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2A0FF7B1-7F68-45CD-B9EA-7EEA3E92EA4E}"/>
              </a:ext>
            </a:extLst>
          </p:cNvPr>
          <p:cNvSpPr txBox="1"/>
          <p:nvPr/>
        </p:nvSpPr>
        <p:spPr>
          <a:xfrm>
            <a:off x="930886" y="1283721"/>
            <a:ext cx="9189061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>
                <a:solidFill>
                  <a:schemeClr val="tx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Brainstorm Current Technologies</a:t>
            </a:r>
            <a:endParaRPr sz="5400" b="1" i="1" dirty="0">
              <a:solidFill>
                <a:schemeClr val="tx1"/>
              </a:solidFill>
              <a:latin typeface="Franklin Gothic Demi Cond" panose="020B0603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82251D-3EC5-45E0-98FE-9DDD374B1D37}"/>
              </a:ext>
            </a:extLst>
          </p:cNvPr>
          <p:cNvSpPr txBox="1">
            <a:spLocks/>
          </p:cNvSpPr>
          <p:nvPr/>
        </p:nvSpPr>
        <p:spPr>
          <a:xfrm>
            <a:off x="930886" y="2172332"/>
            <a:ext cx="10898716" cy="4470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cumin Pro" panose="020B0504020202020204" pitchFamily="34" charset="0"/>
              </a:rPr>
              <a:t>Tips to Brainstorm Categories: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Ask yourself “What are the alternative ways the problem is being solved today?”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Think categories, not individual products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Consider all possible solutions, even low-tech options</a:t>
            </a:r>
          </a:p>
          <a:p>
            <a:pPr marL="914400" lvl="1" indent="-457200"/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EB9D20-BBAF-483F-91C5-4DC108148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92C42ED-8755-4537-AE13-1BDA4C3C51B6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451CF713-DE38-42A0-8A4A-760843896E56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93;p21">
            <a:extLst>
              <a:ext uri="{FF2B5EF4-FFF2-40B4-BE49-F238E27FC236}">
                <a16:creationId xmlns:a16="http://schemas.microsoft.com/office/drawing/2014/main" id="{9303F4F3-B0CF-40E4-8A8B-3F4C3C817046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215;p22">
            <a:extLst>
              <a:ext uri="{FF2B5EF4-FFF2-40B4-BE49-F238E27FC236}">
                <a16:creationId xmlns:a16="http://schemas.microsoft.com/office/drawing/2014/main" id="{6BF92C61-81F4-47C6-B6B4-92549FC7AA7F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46193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2A0FF7B1-7F68-45CD-B9EA-7EEA3E92EA4E}"/>
              </a:ext>
            </a:extLst>
          </p:cNvPr>
          <p:cNvSpPr txBox="1"/>
          <p:nvPr/>
        </p:nvSpPr>
        <p:spPr>
          <a:xfrm>
            <a:off x="906168" y="917083"/>
            <a:ext cx="4853772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>
                <a:solidFill>
                  <a:schemeClr val="tx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Market Drivers</a:t>
            </a:r>
            <a:endParaRPr sz="5400" b="1" i="1" dirty="0">
              <a:solidFill>
                <a:schemeClr val="tx1"/>
              </a:solidFill>
              <a:latin typeface="Franklin Gothic Demi Cond" panose="020B0603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8808EB-67B2-48C6-87F4-030232778E78}"/>
              </a:ext>
            </a:extLst>
          </p:cNvPr>
          <p:cNvSpPr txBox="1">
            <a:spLocks/>
          </p:cNvSpPr>
          <p:nvPr/>
        </p:nvSpPr>
        <p:spPr>
          <a:xfrm>
            <a:off x="900579" y="1867540"/>
            <a:ext cx="10898716" cy="4470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Acumin Pro" panose="020B0504020202020204" pitchFamily="34" charset="0"/>
              </a:rPr>
              <a:t>Tips to Determine Market Drivers: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Ask yourself “What is driving people to choose one solution over another in the market today?”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Choose your drivers based on your ideal customer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Do NOT consider cost/price</a:t>
            </a:r>
          </a:p>
          <a:p>
            <a:pPr marL="914400" lvl="1" indent="-457200"/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67561B-61E0-4BDB-96DC-373C798BA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797DA14-1F65-4FA5-A1E6-27E2C2BC3B68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A831FE11-716C-4E56-B95C-D42734B85040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93;p21">
            <a:extLst>
              <a:ext uri="{FF2B5EF4-FFF2-40B4-BE49-F238E27FC236}">
                <a16:creationId xmlns:a16="http://schemas.microsoft.com/office/drawing/2014/main" id="{6654959C-6DE3-4A7F-985A-F60138FD9DAB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Google Shape;215;p22">
            <a:extLst>
              <a:ext uri="{FF2B5EF4-FFF2-40B4-BE49-F238E27FC236}">
                <a16:creationId xmlns:a16="http://schemas.microsoft.com/office/drawing/2014/main" id="{4D984766-89FC-4285-A0C9-77B43BFF8C9D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55433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Google Shape;213;p22">
            <a:extLst>
              <a:ext uri="{FF2B5EF4-FFF2-40B4-BE49-F238E27FC236}">
                <a16:creationId xmlns:a16="http://schemas.microsoft.com/office/drawing/2014/main" id="{2A0FF7B1-7F68-45CD-B9EA-7EEA3E92EA4E}"/>
              </a:ext>
            </a:extLst>
          </p:cNvPr>
          <p:cNvSpPr txBox="1"/>
          <p:nvPr/>
        </p:nvSpPr>
        <p:spPr>
          <a:xfrm>
            <a:off x="300112" y="836678"/>
            <a:ext cx="8551332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>
                <a:solidFill>
                  <a:schemeClr val="tx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Map Your Drivers &amp; Categories</a:t>
            </a:r>
            <a:endParaRPr sz="5400" b="1" i="1" dirty="0">
              <a:solidFill>
                <a:schemeClr val="tx1"/>
              </a:solidFill>
              <a:latin typeface="Franklin Gothic Demi Cond" panose="020B0603020102020204" pitchFamily="34" charset="0"/>
              <a:ea typeface="Impact"/>
              <a:cs typeface="Impact"/>
              <a:sym typeface="Impac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3B38AB-2040-405F-94D3-4F00B082FDB2}"/>
              </a:ext>
            </a:extLst>
          </p:cNvPr>
          <p:cNvGrpSpPr/>
          <p:nvPr/>
        </p:nvGrpSpPr>
        <p:grpSpPr>
          <a:xfrm>
            <a:off x="2272927" y="2019028"/>
            <a:ext cx="5860316" cy="4201890"/>
            <a:chOff x="2784552" y="1894571"/>
            <a:chExt cx="5860316" cy="420189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CB4C5F-A9FB-4BE4-A80F-EFF135A06C18}"/>
                </a:ext>
              </a:extLst>
            </p:cNvPr>
            <p:cNvCxnSpPr/>
            <p:nvPr/>
          </p:nvCxnSpPr>
          <p:spPr>
            <a:xfrm flipV="1">
              <a:off x="3356367" y="1906798"/>
              <a:ext cx="0" cy="36875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9CC0937-FF65-4505-944E-6358FDD8E8B7}"/>
                </a:ext>
              </a:extLst>
            </p:cNvPr>
            <p:cNvCxnSpPr/>
            <p:nvPr/>
          </p:nvCxnSpPr>
          <p:spPr>
            <a:xfrm>
              <a:off x="3356368" y="5594392"/>
              <a:ext cx="52369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7E48BC-89E8-49D6-B888-B5C8C164C1CC}"/>
                </a:ext>
              </a:extLst>
            </p:cNvPr>
            <p:cNvSpPr/>
            <p:nvPr/>
          </p:nvSpPr>
          <p:spPr>
            <a:xfrm>
              <a:off x="6520407" y="2348039"/>
              <a:ext cx="1745049" cy="2200329"/>
            </a:xfrm>
            <a:prstGeom prst="ellipse">
              <a:avLst/>
            </a:prstGeom>
            <a:solidFill>
              <a:srgbClr val="CEA43A">
                <a:alpha val="79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7EB260-0D6A-4B38-975A-A54FD6465514}"/>
                </a:ext>
              </a:extLst>
            </p:cNvPr>
            <p:cNvSpPr/>
            <p:nvPr/>
          </p:nvSpPr>
          <p:spPr>
            <a:xfrm>
              <a:off x="3490816" y="1894571"/>
              <a:ext cx="2917926" cy="120503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BE1339-9A7C-4562-8E24-BE296E3002C2}"/>
                </a:ext>
              </a:extLst>
            </p:cNvPr>
            <p:cNvSpPr/>
            <p:nvPr/>
          </p:nvSpPr>
          <p:spPr>
            <a:xfrm>
              <a:off x="7443664" y="4599763"/>
              <a:ext cx="695385" cy="9432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BDBEA8-8298-41F2-B4B8-ABD59A4A3E76}"/>
                </a:ext>
              </a:extLst>
            </p:cNvPr>
            <p:cNvSpPr txBox="1"/>
            <p:nvPr/>
          </p:nvSpPr>
          <p:spPr>
            <a:xfrm>
              <a:off x="7488649" y="4896490"/>
              <a:ext cx="620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Smart Pens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4D49BB-2CA5-4632-B78A-BDA5398707C8}"/>
                </a:ext>
              </a:extLst>
            </p:cNvPr>
            <p:cNvSpPr txBox="1"/>
            <p:nvPr/>
          </p:nvSpPr>
          <p:spPr>
            <a:xfrm>
              <a:off x="3938390" y="2329799"/>
              <a:ext cx="2022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Laptop Computers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BA87DD-1430-4DAD-A150-3E913906C09C}"/>
                </a:ext>
              </a:extLst>
            </p:cNvPr>
            <p:cNvSpPr/>
            <p:nvPr/>
          </p:nvSpPr>
          <p:spPr>
            <a:xfrm>
              <a:off x="7721839" y="3708039"/>
              <a:ext cx="878861" cy="1184613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6EB83E-0C69-43FA-8E35-610D62D381FE}"/>
                </a:ext>
              </a:extLst>
            </p:cNvPr>
            <p:cNvSpPr txBox="1"/>
            <p:nvPr/>
          </p:nvSpPr>
          <p:spPr>
            <a:xfrm>
              <a:off x="7677668" y="4115148"/>
              <a:ext cx="9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Smart Watches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543ADC-9D46-46E3-93DD-D27E95881AAC}"/>
                </a:ext>
              </a:extLst>
            </p:cNvPr>
            <p:cNvSpPr/>
            <p:nvPr/>
          </p:nvSpPr>
          <p:spPr>
            <a:xfrm>
              <a:off x="6504800" y="4277158"/>
              <a:ext cx="1422487" cy="814212"/>
            </a:xfrm>
            <a:prstGeom prst="ellipse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9FDA7-1FE1-4A08-B5A4-C09A7584B050}"/>
                </a:ext>
              </a:extLst>
            </p:cNvPr>
            <p:cNvSpPr txBox="1"/>
            <p:nvPr/>
          </p:nvSpPr>
          <p:spPr>
            <a:xfrm>
              <a:off x="6731305" y="4463362"/>
              <a:ext cx="9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Cellular Phones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1FF265-F761-471E-911D-EA03819EB58A}"/>
                </a:ext>
              </a:extLst>
            </p:cNvPr>
            <p:cNvSpPr txBox="1"/>
            <p:nvPr/>
          </p:nvSpPr>
          <p:spPr>
            <a:xfrm>
              <a:off x="6900456" y="3242407"/>
              <a:ext cx="96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Smart Phones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0271E4-33FE-485E-B908-1AFAD75D7F5D}"/>
                </a:ext>
              </a:extLst>
            </p:cNvPr>
            <p:cNvSpPr/>
            <p:nvPr/>
          </p:nvSpPr>
          <p:spPr>
            <a:xfrm>
              <a:off x="4460235" y="2586436"/>
              <a:ext cx="1602646" cy="1784269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D97B5F-21D1-4F1E-8644-05C9086CE318}"/>
                </a:ext>
              </a:extLst>
            </p:cNvPr>
            <p:cNvSpPr txBox="1"/>
            <p:nvPr/>
          </p:nvSpPr>
          <p:spPr>
            <a:xfrm>
              <a:off x="4926756" y="3278514"/>
              <a:ext cx="669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Tablet Devices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E44416-6922-477C-A453-3833583988E2}"/>
                </a:ext>
              </a:extLst>
            </p:cNvPr>
            <p:cNvSpPr txBox="1"/>
            <p:nvPr/>
          </p:nvSpPr>
          <p:spPr>
            <a:xfrm>
              <a:off x="4695554" y="5727129"/>
              <a:ext cx="2545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Portability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D37837-AEEF-4441-9407-F9605E162A06}"/>
                </a:ext>
              </a:extLst>
            </p:cNvPr>
            <p:cNvSpPr txBox="1"/>
            <p:nvPr/>
          </p:nvSpPr>
          <p:spPr>
            <a:xfrm rot="16200000">
              <a:off x="2161650" y="3570881"/>
              <a:ext cx="1615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Functionality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FEF97A-AC95-4707-9287-74164D2A9AFC}"/>
                </a:ext>
              </a:extLst>
            </p:cNvPr>
            <p:cNvSpPr/>
            <p:nvPr/>
          </p:nvSpPr>
          <p:spPr>
            <a:xfrm>
              <a:off x="4484875" y="3859455"/>
              <a:ext cx="1489956" cy="1535771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BC42B7-94EF-4287-8169-0957E8F86728}"/>
                </a:ext>
              </a:extLst>
            </p:cNvPr>
            <p:cNvSpPr txBox="1"/>
            <p:nvPr/>
          </p:nvSpPr>
          <p:spPr>
            <a:xfrm>
              <a:off x="4879647" y="4568212"/>
              <a:ext cx="763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E-reader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DE6641-8650-4212-9941-D9E596F07C91}"/>
              </a:ext>
            </a:extLst>
          </p:cNvPr>
          <p:cNvSpPr txBox="1"/>
          <p:nvPr/>
        </p:nvSpPr>
        <p:spPr>
          <a:xfrm>
            <a:off x="4832583" y="1607228"/>
            <a:ext cx="209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DEVICES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4E37D6-13C4-4933-A13A-704D995D0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7" name="Parallelogram 36">
            <a:extLst>
              <a:ext uri="{FF2B5EF4-FFF2-40B4-BE49-F238E27FC236}">
                <a16:creationId xmlns:a16="http://schemas.microsoft.com/office/drawing/2014/main" id="{165EC535-AED0-46D0-926A-93946D276308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8C9C6BED-E7A4-4B0B-BBA3-F7CD45C96E20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85AFA2E8-9161-435D-82BF-BF3AF6CC0F1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215;p22">
            <a:extLst>
              <a:ext uri="{FF2B5EF4-FFF2-40B4-BE49-F238E27FC236}">
                <a16:creationId xmlns:a16="http://schemas.microsoft.com/office/drawing/2014/main" id="{3BDEC887-4B05-47AB-8537-5D232A996136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34664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3B38AB-2040-405F-94D3-4F00B082FDB2}"/>
              </a:ext>
            </a:extLst>
          </p:cNvPr>
          <p:cNvGrpSpPr/>
          <p:nvPr/>
        </p:nvGrpSpPr>
        <p:grpSpPr>
          <a:xfrm>
            <a:off x="2272927" y="2019028"/>
            <a:ext cx="5860316" cy="4201890"/>
            <a:chOff x="2784552" y="1894571"/>
            <a:chExt cx="5860316" cy="420189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CCB4C5F-A9FB-4BE4-A80F-EFF135A06C18}"/>
                </a:ext>
              </a:extLst>
            </p:cNvPr>
            <p:cNvCxnSpPr/>
            <p:nvPr/>
          </p:nvCxnSpPr>
          <p:spPr>
            <a:xfrm flipV="1">
              <a:off x="3356367" y="1906798"/>
              <a:ext cx="0" cy="36875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9CC0937-FF65-4505-944E-6358FDD8E8B7}"/>
                </a:ext>
              </a:extLst>
            </p:cNvPr>
            <p:cNvCxnSpPr/>
            <p:nvPr/>
          </p:nvCxnSpPr>
          <p:spPr>
            <a:xfrm>
              <a:off x="3356368" y="5594392"/>
              <a:ext cx="523692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7E48BC-89E8-49D6-B888-B5C8C164C1CC}"/>
                </a:ext>
              </a:extLst>
            </p:cNvPr>
            <p:cNvSpPr/>
            <p:nvPr/>
          </p:nvSpPr>
          <p:spPr>
            <a:xfrm>
              <a:off x="6520407" y="2348039"/>
              <a:ext cx="1745049" cy="2200329"/>
            </a:xfrm>
            <a:prstGeom prst="ellipse">
              <a:avLst/>
            </a:prstGeom>
            <a:solidFill>
              <a:srgbClr val="CEA43A">
                <a:alpha val="79000"/>
              </a:srgb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7EB260-0D6A-4B38-975A-A54FD6465514}"/>
                </a:ext>
              </a:extLst>
            </p:cNvPr>
            <p:cNvSpPr/>
            <p:nvPr/>
          </p:nvSpPr>
          <p:spPr>
            <a:xfrm>
              <a:off x="3490816" y="1894571"/>
              <a:ext cx="2917926" cy="120503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BE1339-9A7C-4562-8E24-BE296E3002C2}"/>
                </a:ext>
              </a:extLst>
            </p:cNvPr>
            <p:cNvSpPr/>
            <p:nvPr/>
          </p:nvSpPr>
          <p:spPr>
            <a:xfrm>
              <a:off x="7443664" y="4599763"/>
              <a:ext cx="695385" cy="9432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BDBEA8-8298-41F2-B4B8-ABD59A4A3E76}"/>
                </a:ext>
              </a:extLst>
            </p:cNvPr>
            <p:cNvSpPr txBox="1"/>
            <p:nvPr/>
          </p:nvSpPr>
          <p:spPr>
            <a:xfrm>
              <a:off x="7488649" y="4896490"/>
              <a:ext cx="620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Smart Pens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4D49BB-2CA5-4632-B78A-BDA5398707C8}"/>
                </a:ext>
              </a:extLst>
            </p:cNvPr>
            <p:cNvSpPr txBox="1"/>
            <p:nvPr/>
          </p:nvSpPr>
          <p:spPr>
            <a:xfrm>
              <a:off x="3938390" y="2329799"/>
              <a:ext cx="2022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Laptop Computers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EBA87DD-1430-4DAD-A150-3E913906C09C}"/>
                </a:ext>
              </a:extLst>
            </p:cNvPr>
            <p:cNvSpPr/>
            <p:nvPr/>
          </p:nvSpPr>
          <p:spPr>
            <a:xfrm>
              <a:off x="7721839" y="3708039"/>
              <a:ext cx="878861" cy="1184613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6EB83E-0C69-43FA-8E35-610D62D381FE}"/>
                </a:ext>
              </a:extLst>
            </p:cNvPr>
            <p:cNvSpPr txBox="1"/>
            <p:nvPr/>
          </p:nvSpPr>
          <p:spPr>
            <a:xfrm>
              <a:off x="7677668" y="4115148"/>
              <a:ext cx="9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Smart Watches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543ADC-9D46-46E3-93DD-D27E95881AAC}"/>
                </a:ext>
              </a:extLst>
            </p:cNvPr>
            <p:cNvSpPr/>
            <p:nvPr/>
          </p:nvSpPr>
          <p:spPr>
            <a:xfrm>
              <a:off x="6504800" y="4277158"/>
              <a:ext cx="1422487" cy="814212"/>
            </a:xfrm>
            <a:prstGeom prst="ellipse">
              <a:avLst/>
            </a:prstGeom>
            <a:solidFill>
              <a:schemeClr val="tx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9FDA7-1FE1-4A08-B5A4-C09A7584B050}"/>
                </a:ext>
              </a:extLst>
            </p:cNvPr>
            <p:cNvSpPr txBox="1"/>
            <p:nvPr/>
          </p:nvSpPr>
          <p:spPr>
            <a:xfrm>
              <a:off x="6731305" y="4463362"/>
              <a:ext cx="9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Cellular Phones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1FF265-F761-471E-911D-EA03819EB58A}"/>
                </a:ext>
              </a:extLst>
            </p:cNvPr>
            <p:cNvSpPr txBox="1"/>
            <p:nvPr/>
          </p:nvSpPr>
          <p:spPr>
            <a:xfrm>
              <a:off x="6900456" y="3242407"/>
              <a:ext cx="96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Smart Phones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60271E4-33FE-485E-B908-1AFAD75D7F5D}"/>
                </a:ext>
              </a:extLst>
            </p:cNvPr>
            <p:cNvSpPr/>
            <p:nvPr/>
          </p:nvSpPr>
          <p:spPr>
            <a:xfrm>
              <a:off x="4460235" y="2586436"/>
              <a:ext cx="1602646" cy="1784269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D97B5F-21D1-4F1E-8644-05C9086CE318}"/>
                </a:ext>
              </a:extLst>
            </p:cNvPr>
            <p:cNvSpPr txBox="1"/>
            <p:nvPr/>
          </p:nvSpPr>
          <p:spPr>
            <a:xfrm>
              <a:off x="4926756" y="3278514"/>
              <a:ext cx="669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Tablet Devices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E44416-6922-477C-A453-3833583988E2}"/>
                </a:ext>
              </a:extLst>
            </p:cNvPr>
            <p:cNvSpPr txBox="1"/>
            <p:nvPr/>
          </p:nvSpPr>
          <p:spPr>
            <a:xfrm>
              <a:off x="4695554" y="5727129"/>
              <a:ext cx="2545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Portability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D37837-AEEF-4441-9407-F9605E162A06}"/>
                </a:ext>
              </a:extLst>
            </p:cNvPr>
            <p:cNvSpPr txBox="1"/>
            <p:nvPr/>
          </p:nvSpPr>
          <p:spPr>
            <a:xfrm rot="16200000">
              <a:off x="2161650" y="3570881"/>
              <a:ext cx="1615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Functionality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FEF97A-AC95-4707-9287-74164D2A9AFC}"/>
                </a:ext>
              </a:extLst>
            </p:cNvPr>
            <p:cNvSpPr/>
            <p:nvPr/>
          </p:nvSpPr>
          <p:spPr>
            <a:xfrm>
              <a:off x="4484875" y="3859455"/>
              <a:ext cx="1489956" cy="1535771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9BC42B7-94EF-4287-8169-0957E8F86728}"/>
                </a:ext>
              </a:extLst>
            </p:cNvPr>
            <p:cNvSpPr txBox="1"/>
            <p:nvPr/>
          </p:nvSpPr>
          <p:spPr>
            <a:xfrm>
              <a:off x="4879647" y="4568212"/>
              <a:ext cx="763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E-reader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2DE6641-8650-4212-9941-D9E596F07C91}"/>
              </a:ext>
            </a:extLst>
          </p:cNvPr>
          <p:cNvSpPr txBox="1"/>
          <p:nvPr/>
        </p:nvSpPr>
        <p:spPr>
          <a:xfrm>
            <a:off x="4832583" y="1607228"/>
            <a:ext cx="209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DEVICES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94E37D6-13C4-4933-A13A-704D995D09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7" name="Parallelogram 36">
            <a:extLst>
              <a:ext uri="{FF2B5EF4-FFF2-40B4-BE49-F238E27FC236}">
                <a16:creationId xmlns:a16="http://schemas.microsoft.com/office/drawing/2014/main" id="{165EC535-AED0-46D0-926A-93946D276308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8C9C6BED-E7A4-4B0B-BBA3-F7CD45C96E20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Google Shape;193;p21">
            <a:extLst>
              <a:ext uri="{FF2B5EF4-FFF2-40B4-BE49-F238E27FC236}">
                <a16:creationId xmlns:a16="http://schemas.microsoft.com/office/drawing/2014/main" id="{85AFA2E8-9161-435D-82BF-BF3AF6CC0F1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Landscape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215;p22">
            <a:extLst>
              <a:ext uri="{FF2B5EF4-FFF2-40B4-BE49-F238E27FC236}">
                <a16:creationId xmlns:a16="http://schemas.microsoft.com/office/drawing/2014/main" id="{3BDEC887-4B05-47AB-8537-5D232A996136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Highlighting the Opportunity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4" name="Google Shape;213;p22">
            <a:extLst>
              <a:ext uri="{FF2B5EF4-FFF2-40B4-BE49-F238E27FC236}">
                <a16:creationId xmlns:a16="http://schemas.microsoft.com/office/drawing/2014/main" id="{404A0D39-BD0B-4CCE-9148-C11075B8FC15}"/>
              </a:ext>
            </a:extLst>
          </p:cNvPr>
          <p:cNvSpPr txBox="1"/>
          <p:nvPr/>
        </p:nvSpPr>
        <p:spPr>
          <a:xfrm>
            <a:off x="442562" y="801797"/>
            <a:ext cx="8551332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1" dirty="0">
                <a:solidFill>
                  <a:schemeClr val="tx1"/>
                </a:solidFill>
                <a:latin typeface="Franklin Gothic Demi Cond" panose="020B0603020102020204" pitchFamily="34" charset="0"/>
                <a:ea typeface="Impact"/>
                <a:cs typeface="Impact"/>
                <a:sym typeface="Impact"/>
              </a:rPr>
              <a:t>Highlight  the Opportunity</a:t>
            </a:r>
            <a:endParaRPr sz="5400" b="1" i="1" dirty="0">
              <a:solidFill>
                <a:schemeClr val="tx1"/>
              </a:solidFill>
              <a:latin typeface="Franklin Gothic Demi Cond" panose="020B060302010202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F112D6-D8FD-465D-A9E2-DB5BAB1F031C}"/>
              </a:ext>
            </a:extLst>
          </p:cNvPr>
          <p:cNvSpPr/>
          <p:nvPr/>
        </p:nvSpPr>
        <p:spPr>
          <a:xfrm>
            <a:off x="5328138" y="2874088"/>
            <a:ext cx="876641" cy="75984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55DC45-5FCC-4522-BB16-B0C4AC671D2D}"/>
              </a:ext>
            </a:extLst>
          </p:cNvPr>
          <p:cNvSpPr/>
          <p:nvPr/>
        </p:nvSpPr>
        <p:spPr>
          <a:xfrm>
            <a:off x="2892432" y="4898677"/>
            <a:ext cx="876641" cy="75984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F384536-E859-41ED-94E6-383759D5F603}"/>
              </a:ext>
            </a:extLst>
          </p:cNvPr>
          <p:cNvSpPr/>
          <p:nvPr/>
        </p:nvSpPr>
        <p:spPr>
          <a:xfrm>
            <a:off x="7430656" y="2199242"/>
            <a:ext cx="876641" cy="75984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522581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8DD909-E732-4924-8BE8-E37E916C8361}"/>
              </a:ext>
            </a:extLst>
          </p:cNvPr>
          <p:cNvGrpSpPr/>
          <p:nvPr/>
        </p:nvGrpSpPr>
        <p:grpSpPr>
          <a:xfrm>
            <a:off x="2015172" y="1317335"/>
            <a:ext cx="8161656" cy="3878036"/>
            <a:chOff x="2135188" y="1824967"/>
            <a:chExt cx="8161656" cy="387803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1038A9B-48C4-439C-A820-1E9499552F53}"/>
                </a:ext>
              </a:extLst>
            </p:cNvPr>
            <p:cNvSpPr/>
            <p:nvPr/>
          </p:nvSpPr>
          <p:spPr>
            <a:xfrm>
              <a:off x="6418808" y="1824967"/>
              <a:ext cx="3878036" cy="3878036"/>
            </a:xfrm>
            <a:prstGeom prst="ellipse">
              <a:avLst/>
            </a:prstGeom>
            <a:solidFill>
              <a:srgbClr val="CEA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25CE486-1FC6-4F34-B374-90072AA8AC54}"/>
                </a:ext>
              </a:extLst>
            </p:cNvPr>
            <p:cNvSpPr/>
            <p:nvPr/>
          </p:nvSpPr>
          <p:spPr>
            <a:xfrm>
              <a:off x="6957651" y="2902653"/>
              <a:ext cx="2800350" cy="28003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1BF6292-5DBB-4791-BD95-0EB9FFA50EFF}"/>
                </a:ext>
              </a:extLst>
            </p:cNvPr>
            <p:cNvSpPr/>
            <p:nvPr/>
          </p:nvSpPr>
          <p:spPr>
            <a:xfrm>
              <a:off x="7651615" y="4290581"/>
              <a:ext cx="1412422" cy="14124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D343D65-30CB-4589-9896-5E6F568E6A8E}"/>
                </a:ext>
              </a:extLst>
            </p:cNvPr>
            <p:cNvCxnSpPr/>
            <p:nvPr/>
          </p:nvCxnSpPr>
          <p:spPr>
            <a:xfrm>
              <a:off x="2135189" y="1830943"/>
              <a:ext cx="6269679" cy="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3ACBD0D-CE83-4703-8D5C-973CA8A9FB82}"/>
                </a:ext>
              </a:extLst>
            </p:cNvPr>
            <p:cNvCxnSpPr/>
            <p:nvPr/>
          </p:nvCxnSpPr>
          <p:spPr>
            <a:xfrm>
              <a:off x="2135188" y="2908629"/>
              <a:ext cx="6234980" cy="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3A302-32A1-41B3-ADFB-14C66D901392}"/>
                </a:ext>
              </a:extLst>
            </p:cNvPr>
            <p:cNvCxnSpPr/>
            <p:nvPr/>
          </p:nvCxnSpPr>
          <p:spPr>
            <a:xfrm>
              <a:off x="2135188" y="4296557"/>
              <a:ext cx="6234980" cy="0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Line 23">
              <a:extLst>
                <a:ext uri="{FF2B5EF4-FFF2-40B4-BE49-F238E27FC236}">
                  <a16:creationId xmlns:a16="http://schemas.microsoft.com/office/drawing/2014/main" id="{B43A20FE-5280-4069-BD03-4CDE3D00F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726" y="4296557"/>
              <a:ext cx="152363" cy="0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40" name="Line 23">
              <a:extLst>
                <a:ext uri="{FF2B5EF4-FFF2-40B4-BE49-F238E27FC236}">
                  <a16:creationId xmlns:a16="http://schemas.microsoft.com/office/drawing/2014/main" id="{F4170B01-7479-4A2F-8851-CD627B0C4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726" y="2908289"/>
              <a:ext cx="152363" cy="0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41" name="Line 23">
              <a:extLst>
                <a:ext uri="{FF2B5EF4-FFF2-40B4-BE49-F238E27FC236}">
                  <a16:creationId xmlns:a16="http://schemas.microsoft.com/office/drawing/2014/main" id="{050A1ED7-C9CB-4FB3-A369-CC9C7702F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726" y="1830943"/>
              <a:ext cx="152363" cy="0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pc="-3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615668-3C4E-4437-82AB-E099611BC956}"/>
                </a:ext>
              </a:extLst>
            </p:cNvPr>
            <p:cNvSpPr txBox="1"/>
            <p:nvPr/>
          </p:nvSpPr>
          <p:spPr>
            <a:xfrm>
              <a:off x="2256691" y="2013223"/>
              <a:ext cx="3983772" cy="510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400" spc="-30" dirty="0">
                  <a:latin typeface="Acumin Pro" panose="020B0504020202020204" pitchFamily="34" charset="0"/>
                </a:rPr>
                <a:t>Total Available Market</a:t>
              </a:r>
            </a:p>
            <a:p>
              <a:pPr>
                <a:lnSpc>
                  <a:spcPct val="150000"/>
                </a:lnSpc>
              </a:pPr>
              <a:r>
                <a:rPr lang="en-US" sz="1600" spc="-30" dirty="0">
                  <a:latin typeface="Acumin Pro" panose="020B0504020202020204" pitchFamily="34" charset="0"/>
                </a:rPr>
                <a:t>Total possible demand for product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A33654-3BCD-414C-8B46-A93906197928}"/>
                </a:ext>
              </a:extLst>
            </p:cNvPr>
            <p:cNvSpPr txBox="1"/>
            <p:nvPr/>
          </p:nvSpPr>
          <p:spPr>
            <a:xfrm>
              <a:off x="2285112" y="3125857"/>
              <a:ext cx="4133696" cy="510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400" spc="-30" dirty="0">
                  <a:latin typeface="Acumin Pro" panose="020B0504020202020204" pitchFamily="34" charset="0"/>
                </a:rPr>
                <a:t>Serviceable Available Market</a:t>
              </a:r>
            </a:p>
            <a:p>
              <a:pPr>
                <a:lnSpc>
                  <a:spcPct val="150000"/>
                </a:lnSpc>
              </a:pPr>
              <a:r>
                <a:rPr lang="en-US" sz="1600" spc="-30" dirty="0">
                  <a:latin typeface="Acumin Pro" panose="020B0504020202020204" pitchFamily="34" charset="0"/>
                </a:rPr>
                <a:t>Segment of total available market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042EEEC-2AEC-4ACF-98C0-59A03DFE4F43}"/>
                </a:ext>
              </a:extLst>
            </p:cNvPr>
            <p:cNvSpPr txBox="1"/>
            <p:nvPr/>
          </p:nvSpPr>
          <p:spPr>
            <a:xfrm>
              <a:off x="2297088" y="4513784"/>
              <a:ext cx="3983772" cy="510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2400" spc="-30" dirty="0">
                  <a:latin typeface="Acumin Pro" panose="020B0504020202020204" pitchFamily="34" charset="0"/>
                </a:rPr>
                <a:t>Target Market</a:t>
              </a:r>
            </a:p>
            <a:p>
              <a:pPr>
                <a:lnSpc>
                  <a:spcPct val="150000"/>
                </a:lnSpc>
              </a:pPr>
              <a:r>
                <a:rPr lang="en-US" sz="1600" spc="-30" dirty="0">
                  <a:latin typeface="Acumin Pro" panose="020B0504020202020204" pitchFamily="34" charset="0"/>
                </a:rPr>
                <a:t>Based on current business model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375F4D-5A32-4308-828B-0C679B1FA6AA}"/>
                </a:ext>
              </a:extLst>
            </p:cNvPr>
            <p:cNvSpPr txBox="1">
              <a:spLocks/>
            </p:cNvSpPr>
            <p:nvPr/>
          </p:nvSpPr>
          <p:spPr>
            <a:xfrm>
              <a:off x="7676554" y="2015472"/>
              <a:ext cx="1362544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spc="-30">
                  <a:solidFill>
                    <a:schemeClr val="tx2"/>
                  </a:solidFill>
                  <a:latin typeface="Fira Sans Book" panose="020B0503050000020004"/>
                </a:rPr>
                <a:t>Cardiovascular Ultrasound $16B</a:t>
              </a:r>
            </a:p>
            <a:p>
              <a:pPr algn="ctr"/>
              <a:r>
                <a:rPr lang="en-US" sz="1400" b="1" spc="-30">
                  <a:solidFill>
                    <a:schemeClr val="tx2"/>
                  </a:solidFill>
                  <a:latin typeface="Fira Sans Book" panose="020B0503050000020004"/>
                </a:rPr>
                <a:t>Annual - US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49D061C-98EB-414C-AEBA-82DE9054E58F}"/>
                </a:ext>
              </a:extLst>
            </p:cNvPr>
            <p:cNvSpPr txBox="1">
              <a:spLocks/>
            </p:cNvSpPr>
            <p:nvPr/>
          </p:nvSpPr>
          <p:spPr>
            <a:xfrm>
              <a:off x="7539647" y="3343019"/>
              <a:ext cx="1729044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spc="-30">
                  <a:solidFill>
                    <a:schemeClr val="tx2"/>
                  </a:solidFill>
                  <a:latin typeface="Fira Sans Book" panose="020B0503050000020004"/>
                </a:rPr>
                <a:t>Echocardiography</a:t>
              </a:r>
            </a:p>
            <a:p>
              <a:pPr algn="ctr"/>
              <a:r>
                <a:rPr lang="en-US" sz="1400" b="1" spc="-30">
                  <a:solidFill>
                    <a:schemeClr val="tx2"/>
                  </a:solidFill>
                  <a:latin typeface="Fira Sans Book" panose="020B0503050000020004"/>
                </a:rPr>
                <a:t>$6B</a:t>
              </a:r>
            </a:p>
            <a:p>
              <a:pPr algn="ctr"/>
              <a:r>
                <a:rPr lang="en-US" sz="1400" b="1" spc="-30">
                  <a:solidFill>
                    <a:schemeClr val="tx2"/>
                  </a:solidFill>
                  <a:latin typeface="Fira Sans Book" panose="020B0503050000020004"/>
                </a:rPr>
                <a:t>Annual - US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C3F8F1-D3E4-4031-86BF-BC99197FAB78}"/>
                </a:ext>
              </a:extLst>
            </p:cNvPr>
            <p:cNvSpPr txBox="1">
              <a:spLocks/>
            </p:cNvSpPr>
            <p:nvPr/>
          </p:nvSpPr>
          <p:spPr>
            <a:xfrm>
              <a:off x="7652858" y="4684901"/>
              <a:ext cx="141118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-30">
                  <a:solidFill>
                    <a:schemeClr val="tx2"/>
                  </a:solidFill>
                  <a:latin typeface="Fira Sans Book" panose="020B0503050000020004"/>
                </a:rPr>
                <a:t>Echocardiography</a:t>
              </a:r>
            </a:p>
            <a:p>
              <a:pPr algn="ctr"/>
              <a:r>
                <a:rPr lang="en-US" sz="1200" b="1" spc="-30">
                  <a:solidFill>
                    <a:schemeClr val="tx2"/>
                  </a:solidFill>
                  <a:latin typeface="Fira Sans Book" panose="020B0503050000020004"/>
                </a:rPr>
                <a:t>5 Hospitals</a:t>
              </a:r>
            </a:p>
            <a:p>
              <a:pPr algn="ctr"/>
              <a:r>
                <a:rPr lang="en-US" sz="1200" b="1" spc="-30">
                  <a:solidFill>
                    <a:schemeClr val="tx2"/>
                  </a:solidFill>
                  <a:latin typeface="Fira Sans Book" panose="020B0503050000020004"/>
                </a:rPr>
                <a:t>$10M</a:t>
              </a:r>
            </a:p>
            <a:p>
              <a:pPr algn="ctr"/>
              <a:r>
                <a:rPr lang="en-US" sz="1200" b="1" spc="-30">
                  <a:solidFill>
                    <a:schemeClr val="tx2"/>
                  </a:solidFill>
                  <a:latin typeface="Fira Sans Book" panose="020B0503050000020004"/>
                </a:rPr>
                <a:t>Annual - US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40700-B770-4501-9C1B-42B5D7A32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29" name="Parallelogram 28">
            <a:extLst>
              <a:ext uri="{FF2B5EF4-FFF2-40B4-BE49-F238E27FC236}">
                <a16:creationId xmlns:a16="http://schemas.microsoft.com/office/drawing/2014/main" id="{E5754056-1C62-46F0-A3CE-8C289AE501EF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307735B1-FED7-4886-94C5-C1F8C7F166A0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193;p21">
            <a:extLst>
              <a:ext uri="{FF2B5EF4-FFF2-40B4-BE49-F238E27FC236}">
                <a16:creationId xmlns:a16="http://schemas.microsoft.com/office/drawing/2014/main" id="{CF95D361-BA62-47C6-83DD-3156AA97EE0E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Sizing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215;p22">
            <a:extLst>
              <a:ext uri="{FF2B5EF4-FFF2-40B4-BE49-F238E27FC236}">
                <a16:creationId xmlns:a16="http://schemas.microsoft.com/office/drawing/2014/main" id="{3652F0B0-2D20-4DC4-A6AC-DCE27BE24B49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How Big is your Opportunity?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79861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0DA83C-9738-433F-A05B-10D7E7250221}"/>
              </a:ext>
            </a:extLst>
          </p:cNvPr>
          <p:cNvSpPr/>
          <p:nvPr/>
        </p:nvSpPr>
        <p:spPr>
          <a:xfrm>
            <a:off x="366716" y="679000"/>
            <a:ext cx="3363081" cy="1754326"/>
          </a:xfrm>
          <a:prstGeom prst="roundRect">
            <a:avLst/>
          </a:prstGeom>
          <a:solidFill>
            <a:srgbClr val="CFB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50C0E2-8789-4558-A194-D9DDDFDC0DCD}"/>
              </a:ext>
            </a:extLst>
          </p:cNvPr>
          <p:cNvGrpSpPr/>
          <p:nvPr/>
        </p:nvGrpSpPr>
        <p:grpSpPr>
          <a:xfrm>
            <a:off x="6828976" y="1274947"/>
            <a:ext cx="4925558" cy="4896446"/>
            <a:chOff x="7387937" y="1683340"/>
            <a:chExt cx="4661952" cy="457637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AE2991-7BA6-48E8-9A39-B0EA0E0F5E0D}"/>
                </a:ext>
              </a:extLst>
            </p:cNvPr>
            <p:cNvSpPr/>
            <p:nvPr/>
          </p:nvSpPr>
          <p:spPr>
            <a:xfrm>
              <a:off x="7387937" y="1683340"/>
              <a:ext cx="4661952" cy="45763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16C52E-FABA-43AA-8874-1F4E292C5BBE}"/>
                </a:ext>
              </a:extLst>
            </p:cNvPr>
            <p:cNvSpPr/>
            <p:nvPr/>
          </p:nvSpPr>
          <p:spPr>
            <a:xfrm>
              <a:off x="7985700" y="2414296"/>
              <a:ext cx="3512371" cy="361455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388A92-5181-47D5-9295-F28303B6256B}"/>
                </a:ext>
              </a:extLst>
            </p:cNvPr>
            <p:cNvSpPr/>
            <p:nvPr/>
          </p:nvSpPr>
          <p:spPr>
            <a:xfrm>
              <a:off x="8521878" y="3158198"/>
              <a:ext cx="2527769" cy="27111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CF9943-7695-465C-B501-5B4517248BE2}"/>
                </a:ext>
              </a:extLst>
            </p:cNvPr>
            <p:cNvSpPr txBox="1">
              <a:spLocks/>
            </p:cNvSpPr>
            <p:nvPr/>
          </p:nvSpPr>
          <p:spPr>
            <a:xfrm>
              <a:off x="8849749" y="1823932"/>
              <a:ext cx="17290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TAM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Total Available Market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DFAC98-6D75-4B0D-A6C6-BFB16C78DF80}"/>
                </a:ext>
              </a:extLst>
            </p:cNvPr>
            <p:cNvSpPr txBox="1">
              <a:spLocks/>
            </p:cNvSpPr>
            <p:nvPr/>
          </p:nvSpPr>
          <p:spPr>
            <a:xfrm>
              <a:off x="8786859" y="2627650"/>
              <a:ext cx="185482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SAM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Serviceable Available Market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E4DE17-AD86-4C2A-A69D-01FB8C0B341F}"/>
                </a:ext>
              </a:extLst>
            </p:cNvPr>
            <p:cNvSpPr/>
            <p:nvPr/>
          </p:nvSpPr>
          <p:spPr>
            <a:xfrm>
              <a:off x="8967931" y="4221571"/>
              <a:ext cx="1607921" cy="1640365"/>
            </a:xfrm>
            <a:prstGeom prst="ellipse">
              <a:avLst/>
            </a:prstGeom>
            <a:solidFill>
              <a:srgbClr val="CFB9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B7A4BE-C49A-4873-94B3-EEF89E619B92}"/>
                </a:ext>
              </a:extLst>
            </p:cNvPr>
            <p:cNvSpPr txBox="1">
              <a:spLocks/>
            </p:cNvSpPr>
            <p:nvPr/>
          </p:nvSpPr>
          <p:spPr>
            <a:xfrm>
              <a:off x="8846583" y="3486761"/>
              <a:ext cx="1854824" cy="517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Serviceable Obtainable market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(Target Market)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441046-055E-4224-BA87-97A7D7AF765A}"/>
                </a:ext>
              </a:extLst>
            </p:cNvPr>
            <p:cNvSpPr txBox="1">
              <a:spLocks/>
            </p:cNvSpPr>
            <p:nvPr/>
          </p:nvSpPr>
          <p:spPr>
            <a:xfrm>
              <a:off x="8814473" y="4949420"/>
              <a:ext cx="1854824" cy="168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Beachhead Market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9043A1-D6A4-49AE-8650-E0CCFA44F87D}"/>
              </a:ext>
            </a:extLst>
          </p:cNvPr>
          <p:cNvCxnSpPr>
            <a:cxnSpLocks/>
          </p:cNvCxnSpPr>
          <p:nvPr/>
        </p:nvCxnSpPr>
        <p:spPr>
          <a:xfrm flipV="1">
            <a:off x="7188162" y="1899436"/>
            <a:ext cx="1202390" cy="17589"/>
          </a:xfrm>
          <a:prstGeom prst="line">
            <a:avLst/>
          </a:prstGeom>
          <a:ln w="38100" cap="flat" cmpd="sng" algn="ctr">
            <a:solidFill>
              <a:schemeClr val="bg1">
                <a:lumMod val="9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5A4DDD-2624-4FE8-A63A-681A0C766C32}"/>
              </a:ext>
            </a:extLst>
          </p:cNvPr>
          <p:cNvCxnSpPr>
            <a:cxnSpLocks/>
          </p:cNvCxnSpPr>
          <p:nvPr/>
        </p:nvCxnSpPr>
        <p:spPr>
          <a:xfrm>
            <a:off x="5683084" y="3264998"/>
            <a:ext cx="2450075" cy="19838"/>
          </a:xfrm>
          <a:prstGeom prst="line">
            <a:avLst/>
          </a:prstGeom>
          <a:ln w="2857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57BCF2-46C7-4AC2-8357-0256F583E27B}"/>
              </a:ext>
            </a:extLst>
          </p:cNvPr>
          <p:cNvCxnSpPr/>
          <p:nvPr/>
        </p:nvCxnSpPr>
        <p:spPr>
          <a:xfrm>
            <a:off x="4739662" y="4511046"/>
            <a:ext cx="3577451" cy="0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331BA0-CDE6-44BC-998A-08FBF76EF378}"/>
              </a:ext>
            </a:extLst>
          </p:cNvPr>
          <p:cNvSpPr txBox="1"/>
          <p:nvPr/>
        </p:nvSpPr>
        <p:spPr>
          <a:xfrm>
            <a:off x="4278300" y="1701539"/>
            <a:ext cx="3983772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Total Available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Total possible demand for product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A696C-3205-40EE-ACCC-C29AEB585085}"/>
              </a:ext>
            </a:extLst>
          </p:cNvPr>
          <p:cNvSpPr txBox="1"/>
          <p:nvPr/>
        </p:nvSpPr>
        <p:spPr>
          <a:xfrm>
            <a:off x="2061709" y="3235963"/>
            <a:ext cx="4133696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Serviceable Available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Segment of total available market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7FB51-2F09-4686-972F-C676EDE06610}"/>
              </a:ext>
            </a:extLst>
          </p:cNvPr>
          <p:cNvSpPr txBox="1"/>
          <p:nvPr/>
        </p:nvSpPr>
        <p:spPr>
          <a:xfrm>
            <a:off x="2932636" y="4444660"/>
            <a:ext cx="3983772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Target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Based on current business model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4639C8-6277-45AD-8331-6D1523D5850A}"/>
              </a:ext>
            </a:extLst>
          </p:cNvPr>
          <p:cNvCxnSpPr>
            <a:cxnSpLocks/>
          </p:cNvCxnSpPr>
          <p:nvPr/>
        </p:nvCxnSpPr>
        <p:spPr>
          <a:xfrm>
            <a:off x="4128557" y="5571526"/>
            <a:ext cx="5117043" cy="0"/>
          </a:xfrm>
          <a:prstGeom prst="line">
            <a:avLst/>
          </a:prstGeom>
          <a:ln w="38100" cap="flat" cmpd="sng" algn="ctr">
            <a:solidFill>
              <a:srgbClr val="CFB99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6646BD-7B38-4BDD-A0CA-EDAE7796BEF6}"/>
              </a:ext>
            </a:extLst>
          </p:cNvPr>
          <p:cNvSpPr txBox="1"/>
          <p:nvPr/>
        </p:nvSpPr>
        <p:spPr>
          <a:xfrm>
            <a:off x="1789961" y="5489166"/>
            <a:ext cx="4449862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Beachhead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Based on current business model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7D156C9D-BCCA-4EA5-8550-BFBFCD9CBEF7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447BFA56-BEC4-4504-80AB-96103202BE8B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93;p21">
            <a:extLst>
              <a:ext uri="{FF2B5EF4-FFF2-40B4-BE49-F238E27FC236}">
                <a16:creationId xmlns:a16="http://schemas.microsoft.com/office/drawing/2014/main" id="{0D9BA4BD-2CC0-4021-8ADB-11B0CCD89A7A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Sizing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215;p22">
            <a:extLst>
              <a:ext uri="{FF2B5EF4-FFF2-40B4-BE49-F238E27FC236}">
                <a16:creationId xmlns:a16="http://schemas.microsoft.com/office/drawing/2014/main" id="{6260D378-E23F-4BA8-8B62-22B2F9C40244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How Big is your Opportunity?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6143D7-707B-4022-A098-CB1C7BDD4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169E8F1-EE78-4EA7-9EE3-E2F3365E6AAE}"/>
              </a:ext>
            </a:extLst>
          </p:cNvPr>
          <p:cNvSpPr txBox="1"/>
          <p:nvPr/>
        </p:nvSpPr>
        <p:spPr>
          <a:xfrm>
            <a:off x="487818" y="778581"/>
            <a:ext cx="3253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Quantify each market based 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Characteristics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users/businesses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$/year currently spent on solution</a:t>
            </a:r>
          </a:p>
        </p:txBody>
      </p:sp>
    </p:spTree>
    <p:extLst>
      <p:ext uri="{BB962C8B-B14F-4D97-AF65-F5344CB8AC3E}">
        <p14:creationId xmlns:p14="http://schemas.microsoft.com/office/powerpoint/2010/main" val="20114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0DA83C-9738-433F-A05B-10D7E7250221}"/>
              </a:ext>
            </a:extLst>
          </p:cNvPr>
          <p:cNvSpPr/>
          <p:nvPr/>
        </p:nvSpPr>
        <p:spPr>
          <a:xfrm>
            <a:off x="366716" y="679000"/>
            <a:ext cx="3363081" cy="1754326"/>
          </a:xfrm>
          <a:prstGeom prst="roundRect">
            <a:avLst/>
          </a:prstGeom>
          <a:solidFill>
            <a:srgbClr val="CFB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5E354-9D3C-4113-A411-122B1C277B95}"/>
              </a:ext>
            </a:extLst>
          </p:cNvPr>
          <p:cNvSpPr txBox="1"/>
          <p:nvPr/>
        </p:nvSpPr>
        <p:spPr>
          <a:xfrm>
            <a:off x="570500" y="687341"/>
            <a:ext cx="3253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Bottom 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Guesstimate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Defensible Logic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Economics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50C0E2-8789-4558-A194-D9DDDFDC0DCD}"/>
              </a:ext>
            </a:extLst>
          </p:cNvPr>
          <p:cNvGrpSpPr/>
          <p:nvPr/>
        </p:nvGrpSpPr>
        <p:grpSpPr>
          <a:xfrm>
            <a:off x="6828976" y="1274947"/>
            <a:ext cx="4925558" cy="4896446"/>
            <a:chOff x="7387937" y="1683340"/>
            <a:chExt cx="4661952" cy="457637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4AE2991-7BA6-48E8-9A39-B0EA0E0F5E0D}"/>
                </a:ext>
              </a:extLst>
            </p:cNvPr>
            <p:cNvSpPr/>
            <p:nvPr/>
          </p:nvSpPr>
          <p:spPr>
            <a:xfrm>
              <a:off x="7387937" y="1683340"/>
              <a:ext cx="4661952" cy="45763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16C52E-FABA-43AA-8874-1F4E292C5BBE}"/>
                </a:ext>
              </a:extLst>
            </p:cNvPr>
            <p:cNvSpPr/>
            <p:nvPr/>
          </p:nvSpPr>
          <p:spPr>
            <a:xfrm>
              <a:off x="7985700" y="2414296"/>
              <a:ext cx="3512371" cy="361455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388A92-5181-47D5-9295-F28303B6256B}"/>
                </a:ext>
              </a:extLst>
            </p:cNvPr>
            <p:cNvSpPr/>
            <p:nvPr/>
          </p:nvSpPr>
          <p:spPr>
            <a:xfrm>
              <a:off x="8521878" y="3158198"/>
              <a:ext cx="2527769" cy="271117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CF9943-7695-465C-B501-5B4517248BE2}"/>
                </a:ext>
              </a:extLst>
            </p:cNvPr>
            <p:cNvSpPr txBox="1">
              <a:spLocks/>
            </p:cNvSpPr>
            <p:nvPr/>
          </p:nvSpPr>
          <p:spPr>
            <a:xfrm>
              <a:off x="8849749" y="1823932"/>
              <a:ext cx="17290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TAM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Total Available Market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DFAC98-6D75-4B0D-A6C6-BFB16C78DF80}"/>
                </a:ext>
              </a:extLst>
            </p:cNvPr>
            <p:cNvSpPr txBox="1">
              <a:spLocks/>
            </p:cNvSpPr>
            <p:nvPr/>
          </p:nvSpPr>
          <p:spPr>
            <a:xfrm>
              <a:off x="8786859" y="2627650"/>
              <a:ext cx="185482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SAM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Serviceable Available Market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E4DE17-AD86-4C2A-A69D-01FB8C0B341F}"/>
                </a:ext>
              </a:extLst>
            </p:cNvPr>
            <p:cNvSpPr/>
            <p:nvPr/>
          </p:nvSpPr>
          <p:spPr>
            <a:xfrm>
              <a:off x="8967931" y="4221571"/>
              <a:ext cx="1607921" cy="1640365"/>
            </a:xfrm>
            <a:prstGeom prst="ellipse">
              <a:avLst/>
            </a:prstGeom>
            <a:solidFill>
              <a:srgbClr val="CFB9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B7A4BE-C49A-4873-94B3-EEF89E619B92}"/>
                </a:ext>
              </a:extLst>
            </p:cNvPr>
            <p:cNvSpPr txBox="1">
              <a:spLocks/>
            </p:cNvSpPr>
            <p:nvPr/>
          </p:nvSpPr>
          <p:spPr>
            <a:xfrm>
              <a:off x="8846583" y="3486761"/>
              <a:ext cx="1854824" cy="517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Serviceable Obtainable market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(Target Market)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441046-055E-4224-BA87-97A7D7AF765A}"/>
                </a:ext>
              </a:extLst>
            </p:cNvPr>
            <p:cNvSpPr txBox="1">
              <a:spLocks/>
            </p:cNvSpPr>
            <p:nvPr/>
          </p:nvSpPr>
          <p:spPr>
            <a:xfrm>
              <a:off x="8814473" y="4949420"/>
              <a:ext cx="1854824" cy="168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-3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ira Sans Book" panose="020B0503050000020004"/>
                  <a:ea typeface="+mn-ea"/>
                  <a:cs typeface="+mn-cs"/>
                </a:rPr>
                <a:t>Beachhead Market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9043A1-D6A4-49AE-8650-E0CCFA44F87D}"/>
              </a:ext>
            </a:extLst>
          </p:cNvPr>
          <p:cNvCxnSpPr>
            <a:cxnSpLocks/>
          </p:cNvCxnSpPr>
          <p:nvPr/>
        </p:nvCxnSpPr>
        <p:spPr>
          <a:xfrm flipV="1">
            <a:off x="7188162" y="1899436"/>
            <a:ext cx="1202390" cy="17589"/>
          </a:xfrm>
          <a:prstGeom prst="line">
            <a:avLst/>
          </a:prstGeom>
          <a:ln w="38100" cap="flat" cmpd="sng" algn="ctr">
            <a:solidFill>
              <a:schemeClr val="bg1">
                <a:lumMod val="9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5A4DDD-2624-4FE8-A63A-681A0C766C32}"/>
              </a:ext>
            </a:extLst>
          </p:cNvPr>
          <p:cNvCxnSpPr>
            <a:cxnSpLocks/>
          </p:cNvCxnSpPr>
          <p:nvPr/>
        </p:nvCxnSpPr>
        <p:spPr>
          <a:xfrm>
            <a:off x="5683084" y="3264998"/>
            <a:ext cx="2450075" cy="19838"/>
          </a:xfrm>
          <a:prstGeom prst="line">
            <a:avLst/>
          </a:prstGeom>
          <a:ln w="28575" cap="flat" cmpd="sng" algn="ctr">
            <a:solidFill>
              <a:schemeClr val="bg1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757BCF2-46C7-4AC2-8357-0256F583E27B}"/>
              </a:ext>
            </a:extLst>
          </p:cNvPr>
          <p:cNvCxnSpPr/>
          <p:nvPr/>
        </p:nvCxnSpPr>
        <p:spPr>
          <a:xfrm>
            <a:off x="4739662" y="4511046"/>
            <a:ext cx="3577451" cy="0"/>
          </a:xfrm>
          <a:prstGeom prst="lin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E331BA0-CDE6-44BC-998A-08FBF76EF378}"/>
              </a:ext>
            </a:extLst>
          </p:cNvPr>
          <p:cNvSpPr txBox="1"/>
          <p:nvPr/>
        </p:nvSpPr>
        <p:spPr>
          <a:xfrm>
            <a:off x="4278300" y="1701539"/>
            <a:ext cx="3983772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Total Available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Total possible demand for product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0A696C-3205-40EE-ACCC-C29AEB585085}"/>
              </a:ext>
            </a:extLst>
          </p:cNvPr>
          <p:cNvSpPr txBox="1"/>
          <p:nvPr/>
        </p:nvSpPr>
        <p:spPr>
          <a:xfrm>
            <a:off x="2061709" y="3235963"/>
            <a:ext cx="4133696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Serviceable Available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Segment of total available market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7FB51-2F09-4686-972F-C676EDE06610}"/>
              </a:ext>
            </a:extLst>
          </p:cNvPr>
          <p:cNvSpPr txBox="1"/>
          <p:nvPr/>
        </p:nvSpPr>
        <p:spPr>
          <a:xfrm>
            <a:off x="2932636" y="4444660"/>
            <a:ext cx="3983772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Target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Based on current business model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4639C8-6277-45AD-8331-6D1523D5850A}"/>
              </a:ext>
            </a:extLst>
          </p:cNvPr>
          <p:cNvCxnSpPr>
            <a:cxnSpLocks/>
          </p:cNvCxnSpPr>
          <p:nvPr/>
        </p:nvCxnSpPr>
        <p:spPr>
          <a:xfrm>
            <a:off x="4128557" y="5571526"/>
            <a:ext cx="5117043" cy="0"/>
          </a:xfrm>
          <a:prstGeom prst="line">
            <a:avLst/>
          </a:prstGeom>
          <a:ln w="38100" cap="flat" cmpd="sng" algn="ctr">
            <a:solidFill>
              <a:srgbClr val="CFB991"/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66646BD-7B38-4BDD-A0CA-EDAE7796BEF6}"/>
              </a:ext>
            </a:extLst>
          </p:cNvPr>
          <p:cNvSpPr txBox="1"/>
          <p:nvPr/>
        </p:nvSpPr>
        <p:spPr>
          <a:xfrm>
            <a:off x="1789961" y="5489166"/>
            <a:ext cx="4449862" cy="510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linic Slab Medium"/>
                <a:ea typeface="+mn-ea"/>
                <a:cs typeface="+mn-cs"/>
              </a:rPr>
              <a:t>Beachhead Market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Book" panose="020B0503050000020004" pitchFamily="34" charset="0"/>
                <a:ea typeface="+mn-ea"/>
                <a:cs typeface="+mn-cs"/>
              </a:rPr>
              <a:t>Based on current business model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7D156C9D-BCCA-4EA5-8550-BFBFCD9CBEF7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447BFA56-BEC4-4504-80AB-96103202BE8B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193;p21">
            <a:extLst>
              <a:ext uri="{FF2B5EF4-FFF2-40B4-BE49-F238E27FC236}">
                <a16:creationId xmlns:a16="http://schemas.microsoft.com/office/drawing/2014/main" id="{0D9BA4BD-2CC0-4021-8ADB-11B0CCD89A7A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Market Sizing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" name="Google Shape;215;p22">
            <a:extLst>
              <a:ext uri="{FF2B5EF4-FFF2-40B4-BE49-F238E27FC236}">
                <a16:creationId xmlns:a16="http://schemas.microsoft.com/office/drawing/2014/main" id="{6260D378-E23F-4BA8-8B62-22B2F9C40244}"/>
              </a:ext>
            </a:extLst>
          </p:cNvPr>
          <p:cNvSpPr txBox="1"/>
          <p:nvPr/>
        </p:nvSpPr>
        <p:spPr>
          <a:xfrm>
            <a:off x="7372621" y="730395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How Big is your Opportunity?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6143D7-707B-4022-A098-CB1C7BDD4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BC350C-7986-410E-B0EE-C695BBA7097F}"/>
              </a:ext>
            </a:extLst>
          </p:cNvPr>
          <p:cNvGrpSpPr/>
          <p:nvPr/>
        </p:nvGrpSpPr>
        <p:grpSpPr>
          <a:xfrm>
            <a:off x="1670540" y="1345422"/>
            <a:ext cx="8053491" cy="4480110"/>
            <a:chOff x="2003322" y="1407726"/>
            <a:chExt cx="8053491" cy="4480110"/>
          </a:xfrm>
        </p:grpSpPr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991535F7-AE8C-4AAB-BA4C-DC17777A3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3978" y="4314058"/>
              <a:ext cx="469900" cy="400050"/>
            </a:xfrm>
            <a:custGeom>
              <a:avLst/>
              <a:gdLst>
                <a:gd name="T0" fmla="*/ 6 w 148"/>
                <a:gd name="T1" fmla="*/ 120 h 126"/>
                <a:gd name="T2" fmla="*/ 12 w 148"/>
                <a:gd name="T3" fmla="*/ 126 h 126"/>
                <a:gd name="T4" fmla="*/ 39 w 148"/>
                <a:gd name="T5" fmla="*/ 126 h 126"/>
                <a:gd name="T6" fmla="*/ 39 w 148"/>
                <a:gd name="T7" fmla="*/ 69 h 126"/>
                <a:gd name="T8" fmla="*/ 6 w 148"/>
                <a:gd name="T9" fmla="*/ 101 h 126"/>
                <a:gd name="T10" fmla="*/ 6 w 148"/>
                <a:gd name="T11" fmla="*/ 120 h 126"/>
                <a:gd name="T12" fmla="*/ 118 w 148"/>
                <a:gd name="T13" fmla="*/ 3 h 126"/>
                <a:gd name="T14" fmla="*/ 113 w 148"/>
                <a:gd name="T15" fmla="*/ 9 h 126"/>
                <a:gd name="T16" fmla="*/ 119 w 148"/>
                <a:gd name="T17" fmla="*/ 15 h 126"/>
                <a:gd name="T18" fmla="*/ 125 w 148"/>
                <a:gd name="T19" fmla="*/ 14 h 126"/>
                <a:gd name="T20" fmla="*/ 71 w 148"/>
                <a:gd name="T21" fmla="*/ 69 h 126"/>
                <a:gd name="T22" fmla="*/ 39 w 148"/>
                <a:gd name="T23" fmla="*/ 37 h 126"/>
                <a:gd name="T24" fmla="*/ 2 w 148"/>
                <a:gd name="T25" fmla="*/ 74 h 126"/>
                <a:gd name="T26" fmla="*/ 2 w 148"/>
                <a:gd name="T27" fmla="*/ 82 h 126"/>
                <a:gd name="T28" fmla="*/ 10 w 148"/>
                <a:gd name="T29" fmla="*/ 82 h 126"/>
                <a:gd name="T30" fmla="*/ 39 w 148"/>
                <a:gd name="T31" fmla="*/ 53 h 126"/>
                <a:gd name="T32" fmla="*/ 71 w 148"/>
                <a:gd name="T33" fmla="*/ 85 h 126"/>
                <a:gd name="T34" fmla="*/ 134 w 148"/>
                <a:gd name="T35" fmla="*/ 22 h 126"/>
                <a:gd name="T36" fmla="*/ 133 w 148"/>
                <a:gd name="T37" fmla="*/ 29 h 126"/>
                <a:gd name="T38" fmla="*/ 139 w 148"/>
                <a:gd name="T39" fmla="*/ 35 h 126"/>
                <a:gd name="T40" fmla="*/ 139 w 148"/>
                <a:gd name="T41" fmla="*/ 35 h 126"/>
                <a:gd name="T42" fmla="*/ 145 w 148"/>
                <a:gd name="T43" fmla="*/ 30 h 126"/>
                <a:gd name="T44" fmla="*/ 148 w 148"/>
                <a:gd name="T45" fmla="*/ 0 h 126"/>
                <a:gd name="T46" fmla="*/ 118 w 148"/>
                <a:gd name="T47" fmla="*/ 3 h 126"/>
                <a:gd name="T48" fmla="*/ 52 w 148"/>
                <a:gd name="T49" fmla="*/ 82 h 126"/>
                <a:gd name="T50" fmla="*/ 52 w 148"/>
                <a:gd name="T51" fmla="*/ 126 h 126"/>
                <a:gd name="T52" fmla="*/ 85 w 148"/>
                <a:gd name="T53" fmla="*/ 126 h 126"/>
                <a:gd name="T54" fmla="*/ 85 w 148"/>
                <a:gd name="T55" fmla="*/ 86 h 126"/>
                <a:gd name="T56" fmla="*/ 71 w 148"/>
                <a:gd name="T57" fmla="*/ 100 h 126"/>
                <a:gd name="T58" fmla="*/ 52 w 148"/>
                <a:gd name="T59" fmla="*/ 82 h 126"/>
                <a:gd name="T60" fmla="*/ 98 w 148"/>
                <a:gd name="T61" fmla="*/ 73 h 126"/>
                <a:gd name="T62" fmla="*/ 98 w 148"/>
                <a:gd name="T63" fmla="*/ 126 h 126"/>
                <a:gd name="T64" fmla="*/ 126 w 148"/>
                <a:gd name="T65" fmla="*/ 126 h 126"/>
                <a:gd name="T66" fmla="*/ 131 w 148"/>
                <a:gd name="T67" fmla="*/ 120 h 126"/>
                <a:gd name="T68" fmla="*/ 131 w 148"/>
                <a:gd name="T69" fmla="*/ 69 h 126"/>
                <a:gd name="T70" fmla="*/ 131 w 148"/>
                <a:gd name="T71" fmla="*/ 40 h 126"/>
                <a:gd name="T72" fmla="*/ 103 w 148"/>
                <a:gd name="T73" fmla="*/ 69 h 126"/>
                <a:gd name="T74" fmla="*/ 98 w 148"/>
                <a:gd name="T75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26"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9"/>
                    <a:pt x="103" y="69"/>
                    <a:pt x="103" y="69"/>
                  </a:cubicBezTo>
                  <a:lnTo>
                    <a:pt x="98" y="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14" name="Freeform 679">
              <a:extLst>
                <a:ext uri="{FF2B5EF4-FFF2-40B4-BE49-F238E27FC236}">
                  <a16:creationId xmlns:a16="http://schemas.microsoft.com/office/drawing/2014/main" id="{ED1033C3-6C5D-4326-9BA8-ECD0E262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2680901"/>
              <a:ext cx="254000" cy="488950"/>
            </a:xfrm>
            <a:custGeom>
              <a:avLst/>
              <a:gdLst>
                <a:gd name="T0" fmla="*/ 58 w 80"/>
                <a:gd name="T1" fmla="*/ 0 h 154"/>
                <a:gd name="T2" fmla="*/ 58 w 80"/>
                <a:gd name="T3" fmla="*/ 103 h 154"/>
                <a:gd name="T4" fmla="*/ 76 w 80"/>
                <a:gd name="T5" fmla="*/ 103 h 154"/>
                <a:gd name="T6" fmla="*/ 79 w 80"/>
                <a:gd name="T7" fmla="*/ 105 h 154"/>
                <a:gd name="T8" fmla="*/ 79 w 80"/>
                <a:gd name="T9" fmla="*/ 109 h 154"/>
                <a:gd name="T10" fmla="*/ 40 w 80"/>
                <a:gd name="T11" fmla="*/ 154 h 154"/>
                <a:gd name="T12" fmla="*/ 1 w 80"/>
                <a:gd name="T13" fmla="*/ 109 h 154"/>
                <a:gd name="T14" fmla="*/ 1 w 80"/>
                <a:gd name="T15" fmla="*/ 105 h 154"/>
                <a:gd name="T16" fmla="*/ 4 w 80"/>
                <a:gd name="T17" fmla="*/ 103 h 154"/>
                <a:gd name="T18" fmla="*/ 22 w 80"/>
                <a:gd name="T19" fmla="*/ 103 h 154"/>
                <a:gd name="T20" fmla="*/ 22 w 80"/>
                <a:gd name="T21" fmla="*/ 0 h 154"/>
                <a:gd name="T22" fmla="*/ 58 w 80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54">
                  <a:moveTo>
                    <a:pt x="58" y="0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7" y="103"/>
                    <a:pt x="79" y="104"/>
                    <a:pt x="79" y="105"/>
                  </a:cubicBezTo>
                  <a:cubicBezTo>
                    <a:pt x="80" y="107"/>
                    <a:pt x="80" y="108"/>
                    <a:pt x="79" y="109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1" y="105"/>
                  </a:cubicBezTo>
                  <a:cubicBezTo>
                    <a:pt x="1" y="104"/>
                    <a:pt x="3" y="103"/>
                    <a:pt x="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15" name="Freeform 680">
              <a:extLst>
                <a:ext uri="{FF2B5EF4-FFF2-40B4-BE49-F238E27FC236}">
                  <a16:creationId xmlns:a16="http://schemas.microsoft.com/office/drawing/2014/main" id="{DA86904B-1DAA-4596-9DD8-425AE1153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2680901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5" y="22"/>
                    <a:pt x="18" y="22"/>
                  </a:cubicBezTo>
                  <a:cubicBezTo>
                    <a:pt x="11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16" name="Freeform 681">
              <a:extLst>
                <a:ext uri="{FF2B5EF4-FFF2-40B4-BE49-F238E27FC236}">
                  <a16:creationId xmlns:a16="http://schemas.microsoft.com/office/drawing/2014/main" id="{117506C9-9BD3-4B0A-9855-A5D22FB80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407726"/>
              <a:ext cx="1441450" cy="1435100"/>
            </a:xfrm>
            <a:custGeom>
              <a:avLst/>
              <a:gdLst>
                <a:gd name="T0" fmla="*/ 454 w 454"/>
                <a:gd name="T1" fmla="*/ 227 h 452"/>
                <a:gd name="T2" fmla="*/ 258 w 454"/>
                <a:gd name="T3" fmla="*/ 452 h 452"/>
                <a:gd name="T4" fmla="*/ 258 w 454"/>
                <a:gd name="T5" fmla="*/ 434 h 452"/>
                <a:gd name="T6" fmla="*/ 227 w 454"/>
                <a:gd name="T7" fmla="*/ 403 h 452"/>
                <a:gd name="T8" fmla="*/ 197 w 454"/>
                <a:gd name="T9" fmla="*/ 434 h 452"/>
                <a:gd name="T10" fmla="*/ 197 w 454"/>
                <a:gd name="T11" fmla="*/ 452 h 452"/>
                <a:gd name="T12" fmla="*/ 0 w 454"/>
                <a:gd name="T13" fmla="*/ 227 h 452"/>
                <a:gd name="T14" fmla="*/ 227 w 454"/>
                <a:gd name="T15" fmla="*/ 0 h 452"/>
                <a:gd name="T16" fmla="*/ 454 w 454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2">
                  <a:moveTo>
                    <a:pt x="454" y="227"/>
                  </a:moveTo>
                  <a:cubicBezTo>
                    <a:pt x="454" y="342"/>
                    <a:pt x="368" y="437"/>
                    <a:pt x="258" y="452"/>
                  </a:cubicBezTo>
                  <a:cubicBezTo>
                    <a:pt x="258" y="434"/>
                    <a:pt x="258" y="434"/>
                    <a:pt x="258" y="434"/>
                  </a:cubicBezTo>
                  <a:cubicBezTo>
                    <a:pt x="258" y="417"/>
                    <a:pt x="244" y="403"/>
                    <a:pt x="227" y="403"/>
                  </a:cubicBezTo>
                  <a:cubicBezTo>
                    <a:pt x="210" y="403"/>
                    <a:pt x="197" y="417"/>
                    <a:pt x="197" y="434"/>
                  </a:cubicBezTo>
                  <a:cubicBezTo>
                    <a:pt x="197" y="452"/>
                    <a:pt x="197" y="452"/>
                    <a:pt x="197" y="452"/>
                  </a:cubicBezTo>
                  <a:cubicBezTo>
                    <a:pt x="86" y="437"/>
                    <a:pt x="0" y="34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82">
              <a:extLst>
                <a:ext uri="{FF2B5EF4-FFF2-40B4-BE49-F238E27FC236}">
                  <a16:creationId xmlns:a16="http://schemas.microsoft.com/office/drawing/2014/main" id="{6804AAD3-AE26-4B59-927E-5CA62B9D7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946" y="2680901"/>
              <a:ext cx="254000" cy="488950"/>
            </a:xfrm>
            <a:custGeom>
              <a:avLst/>
              <a:gdLst>
                <a:gd name="T0" fmla="*/ 58 w 80"/>
                <a:gd name="T1" fmla="*/ 0 h 154"/>
                <a:gd name="T2" fmla="*/ 58 w 80"/>
                <a:gd name="T3" fmla="*/ 103 h 154"/>
                <a:gd name="T4" fmla="*/ 75 w 80"/>
                <a:gd name="T5" fmla="*/ 103 h 154"/>
                <a:gd name="T6" fmla="*/ 79 w 80"/>
                <a:gd name="T7" fmla="*/ 105 h 154"/>
                <a:gd name="T8" fmla="*/ 78 w 80"/>
                <a:gd name="T9" fmla="*/ 109 h 154"/>
                <a:gd name="T10" fmla="*/ 40 w 80"/>
                <a:gd name="T11" fmla="*/ 154 h 154"/>
                <a:gd name="T12" fmla="*/ 1 w 80"/>
                <a:gd name="T13" fmla="*/ 109 h 154"/>
                <a:gd name="T14" fmla="*/ 0 w 80"/>
                <a:gd name="T15" fmla="*/ 105 h 154"/>
                <a:gd name="T16" fmla="*/ 4 w 80"/>
                <a:gd name="T17" fmla="*/ 103 h 154"/>
                <a:gd name="T18" fmla="*/ 22 w 80"/>
                <a:gd name="T19" fmla="*/ 103 h 154"/>
                <a:gd name="T20" fmla="*/ 22 w 80"/>
                <a:gd name="T21" fmla="*/ 0 h 154"/>
                <a:gd name="T22" fmla="*/ 58 w 80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54">
                  <a:moveTo>
                    <a:pt x="58" y="0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7" y="103"/>
                    <a:pt x="78" y="104"/>
                    <a:pt x="79" y="105"/>
                  </a:cubicBezTo>
                  <a:cubicBezTo>
                    <a:pt x="80" y="107"/>
                    <a:pt x="79" y="108"/>
                    <a:pt x="78" y="109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0" y="105"/>
                  </a:cubicBezTo>
                  <a:cubicBezTo>
                    <a:pt x="1" y="104"/>
                    <a:pt x="2" y="103"/>
                    <a:pt x="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18" name="Freeform 683">
              <a:extLst>
                <a:ext uri="{FF2B5EF4-FFF2-40B4-BE49-F238E27FC236}">
                  <a16:creationId xmlns:a16="http://schemas.microsoft.com/office/drawing/2014/main" id="{CBA05D29-9BE3-47C9-BF60-83713F76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796" y="2680901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4" y="22"/>
                    <a:pt x="18" y="22"/>
                  </a:cubicBezTo>
                  <a:cubicBezTo>
                    <a:pt x="11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19" name="Freeform 684">
              <a:extLst>
                <a:ext uri="{FF2B5EF4-FFF2-40B4-BE49-F238E27FC236}">
                  <a16:creationId xmlns:a16="http://schemas.microsoft.com/office/drawing/2014/main" id="{84F54E42-F0AF-473E-97E7-4276AA5D6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809" y="1407726"/>
              <a:ext cx="1438275" cy="1435100"/>
            </a:xfrm>
            <a:custGeom>
              <a:avLst/>
              <a:gdLst>
                <a:gd name="T0" fmla="*/ 453 w 453"/>
                <a:gd name="T1" fmla="*/ 227 h 452"/>
                <a:gd name="T2" fmla="*/ 257 w 453"/>
                <a:gd name="T3" fmla="*/ 452 h 452"/>
                <a:gd name="T4" fmla="*/ 257 w 453"/>
                <a:gd name="T5" fmla="*/ 434 h 452"/>
                <a:gd name="T6" fmla="*/ 227 w 453"/>
                <a:gd name="T7" fmla="*/ 403 h 452"/>
                <a:gd name="T8" fmla="*/ 196 w 453"/>
                <a:gd name="T9" fmla="*/ 434 h 452"/>
                <a:gd name="T10" fmla="*/ 196 w 453"/>
                <a:gd name="T11" fmla="*/ 452 h 452"/>
                <a:gd name="T12" fmla="*/ 0 w 453"/>
                <a:gd name="T13" fmla="*/ 227 h 452"/>
                <a:gd name="T14" fmla="*/ 227 w 453"/>
                <a:gd name="T15" fmla="*/ 0 h 452"/>
                <a:gd name="T16" fmla="*/ 453 w 453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52">
                  <a:moveTo>
                    <a:pt x="453" y="227"/>
                  </a:moveTo>
                  <a:cubicBezTo>
                    <a:pt x="453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3" y="403"/>
                    <a:pt x="227" y="403"/>
                  </a:cubicBezTo>
                  <a:cubicBezTo>
                    <a:pt x="210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5" y="437"/>
                    <a:pt x="0" y="342"/>
                    <a:pt x="0" y="227"/>
                  </a:cubicBezTo>
                  <a:cubicBezTo>
                    <a:pt x="0" y="102"/>
                    <a:pt x="101" y="0"/>
                    <a:pt x="227" y="0"/>
                  </a:cubicBezTo>
                  <a:cubicBezTo>
                    <a:pt x="352" y="0"/>
                    <a:pt x="453" y="102"/>
                    <a:pt x="453" y="2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85">
              <a:extLst>
                <a:ext uri="{FF2B5EF4-FFF2-40B4-BE49-F238E27FC236}">
                  <a16:creationId xmlns:a16="http://schemas.microsoft.com/office/drawing/2014/main" id="{C1CA3B2B-4672-4359-B53A-9BD5D6A4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643" y="2680901"/>
              <a:ext cx="250825" cy="488950"/>
            </a:xfrm>
            <a:custGeom>
              <a:avLst/>
              <a:gdLst>
                <a:gd name="T0" fmla="*/ 57 w 79"/>
                <a:gd name="T1" fmla="*/ 0 h 154"/>
                <a:gd name="T2" fmla="*/ 57 w 79"/>
                <a:gd name="T3" fmla="*/ 103 h 154"/>
                <a:gd name="T4" fmla="*/ 75 w 79"/>
                <a:gd name="T5" fmla="*/ 103 h 154"/>
                <a:gd name="T6" fmla="*/ 79 w 79"/>
                <a:gd name="T7" fmla="*/ 105 h 154"/>
                <a:gd name="T8" fmla="*/ 78 w 79"/>
                <a:gd name="T9" fmla="*/ 109 h 154"/>
                <a:gd name="T10" fmla="*/ 39 w 79"/>
                <a:gd name="T11" fmla="*/ 154 h 154"/>
                <a:gd name="T12" fmla="*/ 1 w 79"/>
                <a:gd name="T13" fmla="*/ 109 h 154"/>
                <a:gd name="T14" fmla="*/ 0 w 79"/>
                <a:gd name="T15" fmla="*/ 105 h 154"/>
                <a:gd name="T16" fmla="*/ 4 w 79"/>
                <a:gd name="T17" fmla="*/ 103 h 154"/>
                <a:gd name="T18" fmla="*/ 21 w 79"/>
                <a:gd name="T19" fmla="*/ 103 h 154"/>
                <a:gd name="T20" fmla="*/ 21 w 79"/>
                <a:gd name="T21" fmla="*/ 0 h 154"/>
                <a:gd name="T22" fmla="*/ 57 w 79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54">
                  <a:moveTo>
                    <a:pt x="57" y="0"/>
                  </a:moveTo>
                  <a:cubicBezTo>
                    <a:pt x="57" y="103"/>
                    <a:pt x="57" y="103"/>
                    <a:pt x="57" y="103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7" y="103"/>
                    <a:pt x="78" y="104"/>
                    <a:pt x="79" y="105"/>
                  </a:cubicBezTo>
                  <a:cubicBezTo>
                    <a:pt x="79" y="107"/>
                    <a:pt x="79" y="108"/>
                    <a:pt x="78" y="109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0" y="105"/>
                  </a:cubicBezTo>
                  <a:cubicBezTo>
                    <a:pt x="1" y="104"/>
                    <a:pt x="2" y="103"/>
                    <a:pt x="4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CEA4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21" name="Freeform 686">
              <a:extLst>
                <a:ext uri="{FF2B5EF4-FFF2-40B4-BE49-F238E27FC236}">
                  <a16:creationId xmlns:a16="http://schemas.microsoft.com/office/drawing/2014/main" id="{FB999F99-EA90-42A9-89B8-45CDFFF3C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904" y="2680901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5" y="22"/>
                    <a:pt x="18" y="22"/>
                  </a:cubicBezTo>
                  <a:cubicBezTo>
                    <a:pt x="12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22" name="Freeform 687">
              <a:extLst>
                <a:ext uri="{FF2B5EF4-FFF2-40B4-BE49-F238E27FC236}">
                  <a16:creationId xmlns:a16="http://schemas.microsoft.com/office/drawing/2014/main" id="{AE98F056-B425-46D8-BF82-75E1ECDB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918" y="1407726"/>
              <a:ext cx="1438275" cy="1435100"/>
            </a:xfrm>
            <a:custGeom>
              <a:avLst/>
              <a:gdLst>
                <a:gd name="T0" fmla="*/ 453 w 453"/>
                <a:gd name="T1" fmla="*/ 227 h 452"/>
                <a:gd name="T2" fmla="*/ 257 w 453"/>
                <a:gd name="T3" fmla="*/ 452 h 452"/>
                <a:gd name="T4" fmla="*/ 257 w 453"/>
                <a:gd name="T5" fmla="*/ 434 h 452"/>
                <a:gd name="T6" fmla="*/ 226 w 453"/>
                <a:gd name="T7" fmla="*/ 403 h 452"/>
                <a:gd name="T8" fmla="*/ 196 w 453"/>
                <a:gd name="T9" fmla="*/ 434 h 452"/>
                <a:gd name="T10" fmla="*/ 196 w 453"/>
                <a:gd name="T11" fmla="*/ 452 h 452"/>
                <a:gd name="T12" fmla="*/ 0 w 453"/>
                <a:gd name="T13" fmla="*/ 227 h 452"/>
                <a:gd name="T14" fmla="*/ 226 w 453"/>
                <a:gd name="T15" fmla="*/ 0 h 452"/>
                <a:gd name="T16" fmla="*/ 453 w 453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52">
                  <a:moveTo>
                    <a:pt x="453" y="227"/>
                  </a:moveTo>
                  <a:cubicBezTo>
                    <a:pt x="453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3" y="403"/>
                    <a:pt x="226" y="403"/>
                  </a:cubicBezTo>
                  <a:cubicBezTo>
                    <a:pt x="209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5" y="437"/>
                    <a:pt x="0" y="342"/>
                    <a:pt x="0" y="227"/>
                  </a:cubicBezTo>
                  <a:cubicBezTo>
                    <a:pt x="0" y="102"/>
                    <a:pt x="101" y="0"/>
                    <a:pt x="226" y="0"/>
                  </a:cubicBezTo>
                  <a:cubicBezTo>
                    <a:pt x="352" y="0"/>
                    <a:pt x="453" y="102"/>
                    <a:pt x="453" y="227"/>
                  </a:cubicBezTo>
                  <a:close/>
                </a:path>
              </a:pathLst>
            </a:custGeom>
            <a:solidFill>
              <a:srgbClr val="CEA4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88">
              <a:extLst>
                <a:ext uri="{FF2B5EF4-FFF2-40B4-BE49-F238E27FC236}">
                  <a16:creationId xmlns:a16="http://schemas.microsoft.com/office/drawing/2014/main" id="{D382BDF7-5256-4632-B330-92D44B7FD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2680901"/>
              <a:ext cx="254000" cy="488950"/>
            </a:xfrm>
            <a:custGeom>
              <a:avLst/>
              <a:gdLst>
                <a:gd name="T0" fmla="*/ 58 w 80"/>
                <a:gd name="T1" fmla="*/ 0 h 154"/>
                <a:gd name="T2" fmla="*/ 58 w 80"/>
                <a:gd name="T3" fmla="*/ 103 h 154"/>
                <a:gd name="T4" fmla="*/ 76 w 80"/>
                <a:gd name="T5" fmla="*/ 103 h 154"/>
                <a:gd name="T6" fmla="*/ 79 w 80"/>
                <a:gd name="T7" fmla="*/ 105 h 154"/>
                <a:gd name="T8" fmla="*/ 79 w 80"/>
                <a:gd name="T9" fmla="*/ 109 h 154"/>
                <a:gd name="T10" fmla="*/ 40 w 80"/>
                <a:gd name="T11" fmla="*/ 154 h 154"/>
                <a:gd name="T12" fmla="*/ 1 w 80"/>
                <a:gd name="T13" fmla="*/ 109 h 154"/>
                <a:gd name="T14" fmla="*/ 1 w 80"/>
                <a:gd name="T15" fmla="*/ 105 h 154"/>
                <a:gd name="T16" fmla="*/ 4 w 80"/>
                <a:gd name="T17" fmla="*/ 103 h 154"/>
                <a:gd name="T18" fmla="*/ 22 w 80"/>
                <a:gd name="T19" fmla="*/ 103 h 154"/>
                <a:gd name="T20" fmla="*/ 22 w 80"/>
                <a:gd name="T21" fmla="*/ 0 h 154"/>
                <a:gd name="T22" fmla="*/ 58 w 80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54">
                  <a:moveTo>
                    <a:pt x="58" y="0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7" y="103"/>
                    <a:pt x="79" y="104"/>
                    <a:pt x="79" y="105"/>
                  </a:cubicBezTo>
                  <a:cubicBezTo>
                    <a:pt x="80" y="107"/>
                    <a:pt x="80" y="108"/>
                    <a:pt x="79" y="109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1" y="105"/>
                  </a:cubicBezTo>
                  <a:cubicBezTo>
                    <a:pt x="1" y="104"/>
                    <a:pt x="3" y="103"/>
                    <a:pt x="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25" name="Freeform 689">
              <a:extLst>
                <a:ext uri="{FF2B5EF4-FFF2-40B4-BE49-F238E27FC236}">
                  <a16:creationId xmlns:a16="http://schemas.microsoft.com/office/drawing/2014/main" id="{C8AB7DEC-581B-488C-822D-36A76563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2680901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5" y="22"/>
                    <a:pt x="18" y="22"/>
                  </a:cubicBezTo>
                  <a:cubicBezTo>
                    <a:pt x="11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3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26" name="Freeform 690">
              <a:extLst>
                <a:ext uri="{FF2B5EF4-FFF2-40B4-BE49-F238E27FC236}">
                  <a16:creationId xmlns:a16="http://schemas.microsoft.com/office/drawing/2014/main" id="{38DA7191-7F2E-46E1-B7E1-AB5B8F8D2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233" y="1407726"/>
              <a:ext cx="1439863" cy="1435100"/>
            </a:xfrm>
            <a:custGeom>
              <a:avLst/>
              <a:gdLst>
                <a:gd name="T0" fmla="*/ 454 w 454"/>
                <a:gd name="T1" fmla="*/ 227 h 452"/>
                <a:gd name="T2" fmla="*/ 257 w 454"/>
                <a:gd name="T3" fmla="*/ 452 h 452"/>
                <a:gd name="T4" fmla="*/ 257 w 454"/>
                <a:gd name="T5" fmla="*/ 434 h 452"/>
                <a:gd name="T6" fmla="*/ 227 w 454"/>
                <a:gd name="T7" fmla="*/ 403 h 452"/>
                <a:gd name="T8" fmla="*/ 196 w 454"/>
                <a:gd name="T9" fmla="*/ 434 h 452"/>
                <a:gd name="T10" fmla="*/ 196 w 454"/>
                <a:gd name="T11" fmla="*/ 452 h 452"/>
                <a:gd name="T12" fmla="*/ 0 w 454"/>
                <a:gd name="T13" fmla="*/ 227 h 452"/>
                <a:gd name="T14" fmla="*/ 227 w 454"/>
                <a:gd name="T15" fmla="*/ 0 h 452"/>
                <a:gd name="T16" fmla="*/ 454 w 454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2">
                  <a:moveTo>
                    <a:pt x="454" y="227"/>
                  </a:moveTo>
                  <a:cubicBezTo>
                    <a:pt x="454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4" y="403"/>
                    <a:pt x="227" y="403"/>
                  </a:cubicBezTo>
                  <a:cubicBezTo>
                    <a:pt x="210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6" y="437"/>
                    <a:pt x="0" y="34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279C48-0DCF-44A0-82B6-9AF042C225A6}"/>
                </a:ext>
              </a:extLst>
            </p:cNvPr>
            <p:cNvSpPr txBox="1"/>
            <p:nvPr/>
          </p:nvSpPr>
          <p:spPr>
            <a:xfrm>
              <a:off x="2016894" y="3275080"/>
              <a:ext cx="19856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Direct Sales/Service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A5C5E0-EA40-4C0B-BECD-3FCFDC3A0B4B}"/>
                </a:ext>
              </a:extLst>
            </p:cNvPr>
            <p:cNvSpPr txBox="1"/>
            <p:nvPr/>
          </p:nvSpPr>
          <p:spPr>
            <a:xfrm>
              <a:off x="4187296" y="3275080"/>
              <a:ext cx="17653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Retail/Online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243793-5DA8-4FC4-ABBB-30738538D736}"/>
                </a:ext>
              </a:extLst>
            </p:cNvPr>
            <p:cNvSpPr txBox="1"/>
            <p:nvPr/>
          </p:nvSpPr>
          <p:spPr>
            <a:xfrm>
              <a:off x="6203891" y="3275080"/>
              <a:ext cx="188859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Original Equipment Manufacturer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007DD2-3FF0-47C2-9A9A-A5054186D53E}"/>
                </a:ext>
              </a:extLst>
            </p:cNvPr>
            <p:cNvSpPr txBox="1"/>
            <p:nvPr/>
          </p:nvSpPr>
          <p:spPr>
            <a:xfrm>
              <a:off x="8291513" y="3275080"/>
              <a:ext cx="17653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Razor/Blade</a:t>
              </a:r>
            </a:p>
          </p:txBody>
        </p:sp>
        <p:sp>
          <p:nvSpPr>
            <p:cNvPr id="31" name="Freeform 679">
              <a:extLst>
                <a:ext uri="{FF2B5EF4-FFF2-40B4-BE49-F238E27FC236}">
                  <a16:creationId xmlns:a16="http://schemas.microsoft.com/office/drawing/2014/main" id="{BA6114D4-79DE-45A6-A5CF-C64B37527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5076933"/>
              <a:ext cx="254000" cy="488950"/>
            </a:xfrm>
            <a:custGeom>
              <a:avLst/>
              <a:gdLst>
                <a:gd name="T0" fmla="*/ 58 w 80"/>
                <a:gd name="T1" fmla="*/ 0 h 154"/>
                <a:gd name="T2" fmla="*/ 58 w 80"/>
                <a:gd name="T3" fmla="*/ 103 h 154"/>
                <a:gd name="T4" fmla="*/ 76 w 80"/>
                <a:gd name="T5" fmla="*/ 103 h 154"/>
                <a:gd name="T6" fmla="*/ 79 w 80"/>
                <a:gd name="T7" fmla="*/ 105 h 154"/>
                <a:gd name="T8" fmla="*/ 79 w 80"/>
                <a:gd name="T9" fmla="*/ 109 h 154"/>
                <a:gd name="T10" fmla="*/ 40 w 80"/>
                <a:gd name="T11" fmla="*/ 154 h 154"/>
                <a:gd name="T12" fmla="*/ 1 w 80"/>
                <a:gd name="T13" fmla="*/ 109 h 154"/>
                <a:gd name="T14" fmla="*/ 1 w 80"/>
                <a:gd name="T15" fmla="*/ 105 h 154"/>
                <a:gd name="T16" fmla="*/ 4 w 80"/>
                <a:gd name="T17" fmla="*/ 103 h 154"/>
                <a:gd name="T18" fmla="*/ 22 w 80"/>
                <a:gd name="T19" fmla="*/ 103 h 154"/>
                <a:gd name="T20" fmla="*/ 22 w 80"/>
                <a:gd name="T21" fmla="*/ 0 h 154"/>
                <a:gd name="T22" fmla="*/ 58 w 80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54">
                  <a:moveTo>
                    <a:pt x="58" y="0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7" y="103"/>
                    <a:pt x="79" y="104"/>
                    <a:pt x="79" y="105"/>
                  </a:cubicBezTo>
                  <a:cubicBezTo>
                    <a:pt x="80" y="107"/>
                    <a:pt x="80" y="108"/>
                    <a:pt x="79" y="109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1" y="105"/>
                  </a:cubicBezTo>
                  <a:cubicBezTo>
                    <a:pt x="1" y="104"/>
                    <a:pt x="3" y="103"/>
                    <a:pt x="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2" name="Freeform 680">
              <a:extLst>
                <a:ext uri="{FF2B5EF4-FFF2-40B4-BE49-F238E27FC236}">
                  <a16:creationId xmlns:a16="http://schemas.microsoft.com/office/drawing/2014/main" id="{9AF8E348-6ED9-46F6-AEF4-84AE02FB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5076933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5" y="22"/>
                    <a:pt x="18" y="22"/>
                  </a:cubicBezTo>
                  <a:cubicBezTo>
                    <a:pt x="11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tx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3" name="Freeform 681">
              <a:extLst>
                <a:ext uri="{FF2B5EF4-FFF2-40B4-BE49-F238E27FC236}">
                  <a16:creationId xmlns:a16="http://schemas.microsoft.com/office/drawing/2014/main" id="{4D49557C-2A0B-448B-AED2-ECB08BA8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3803758"/>
              <a:ext cx="1441450" cy="1435100"/>
            </a:xfrm>
            <a:custGeom>
              <a:avLst/>
              <a:gdLst>
                <a:gd name="T0" fmla="*/ 454 w 454"/>
                <a:gd name="T1" fmla="*/ 227 h 452"/>
                <a:gd name="T2" fmla="*/ 258 w 454"/>
                <a:gd name="T3" fmla="*/ 452 h 452"/>
                <a:gd name="T4" fmla="*/ 258 w 454"/>
                <a:gd name="T5" fmla="*/ 434 h 452"/>
                <a:gd name="T6" fmla="*/ 227 w 454"/>
                <a:gd name="T7" fmla="*/ 403 h 452"/>
                <a:gd name="T8" fmla="*/ 197 w 454"/>
                <a:gd name="T9" fmla="*/ 434 h 452"/>
                <a:gd name="T10" fmla="*/ 197 w 454"/>
                <a:gd name="T11" fmla="*/ 452 h 452"/>
                <a:gd name="T12" fmla="*/ 0 w 454"/>
                <a:gd name="T13" fmla="*/ 227 h 452"/>
                <a:gd name="T14" fmla="*/ 227 w 454"/>
                <a:gd name="T15" fmla="*/ 0 h 452"/>
                <a:gd name="T16" fmla="*/ 454 w 454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2">
                  <a:moveTo>
                    <a:pt x="454" y="227"/>
                  </a:moveTo>
                  <a:cubicBezTo>
                    <a:pt x="454" y="342"/>
                    <a:pt x="368" y="437"/>
                    <a:pt x="258" y="452"/>
                  </a:cubicBezTo>
                  <a:cubicBezTo>
                    <a:pt x="258" y="434"/>
                    <a:pt x="258" y="434"/>
                    <a:pt x="258" y="434"/>
                  </a:cubicBezTo>
                  <a:cubicBezTo>
                    <a:pt x="258" y="417"/>
                    <a:pt x="244" y="403"/>
                    <a:pt x="227" y="403"/>
                  </a:cubicBezTo>
                  <a:cubicBezTo>
                    <a:pt x="210" y="403"/>
                    <a:pt x="197" y="417"/>
                    <a:pt x="197" y="434"/>
                  </a:cubicBezTo>
                  <a:cubicBezTo>
                    <a:pt x="197" y="452"/>
                    <a:pt x="197" y="452"/>
                    <a:pt x="197" y="452"/>
                  </a:cubicBezTo>
                  <a:cubicBezTo>
                    <a:pt x="86" y="437"/>
                    <a:pt x="0" y="34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4" name="Freeform 682">
              <a:extLst>
                <a:ext uri="{FF2B5EF4-FFF2-40B4-BE49-F238E27FC236}">
                  <a16:creationId xmlns:a16="http://schemas.microsoft.com/office/drawing/2014/main" id="{CD64FAA5-315D-404C-851A-14084F83B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2946" y="5076933"/>
              <a:ext cx="254000" cy="488950"/>
            </a:xfrm>
            <a:custGeom>
              <a:avLst/>
              <a:gdLst>
                <a:gd name="T0" fmla="*/ 58 w 80"/>
                <a:gd name="T1" fmla="*/ 0 h 154"/>
                <a:gd name="T2" fmla="*/ 58 w 80"/>
                <a:gd name="T3" fmla="*/ 103 h 154"/>
                <a:gd name="T4" fmla="*/ 75 w 80"/>
                <a:gd name="T5" fmla="*/ 103 h 154"/>
                <a:gd name="T6" fmla="*/ 79 w 80"/>
                <a:gd name="T7" fmla="*/ 105 h 154"/>
                <a:gd name="T8" fmla="*/ 78 w 80"/>
                <a:gd name="T9" fmla="*/ 109 h 154"/>
                <a:gd name="T10" fmla="*/ 40 w 80"/>
                <a:gd name="T11" fmla="*/ 154 h 154"/>
                <a:gd name="T12" fmla="*/ 1 w 80"/>
                <a:gd name="T13" fmla="*/ 109 h 154"/>
                <a:gd name="T14" fmla="*/ 0 w 80"/>
                <a:gd name="T15" fmla="*/ 105 h 154"/>
                <a:gd name="T16" fmla="*/ 4 w 80"/>
                <a:gd name="T17" fmla="*/ 103 h 154"/>
                <a:gd name="T18" fmla="*/ 22 w 80"/>
                <a:gd name="T19" fmla="*/ 103 h 154"/>
                <a:gd name="T20" fmla="*/ 22 w 80"/>
                <a:gd name="T21" fmla="*/ 0 h 154"/>
                <a:gd name="T22" fmla="*/ 58 w 80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54">
                  <a:moveTo>
                    <a:pt x="58" y="0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7" y="103"/>
                    <a:pt x="78" y="104"/>
                    <a:pt x="79" y="105"/>
                  </a:cubicBezTo>
                  <a:cubicBezTo>
                    <a:pt x="80" y="107"/>
                    <a:pt x="79" y="108"/>
                    <a:pt x="78" y="109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0" y="105"/>
                  </a:cubicBezTo>
                  <a:cubicBezTo>
                    <a:pt x="1" y="104"/>
                    <a:pt x="2" y="103"/>
                    <a:pt x="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5" name="Freeform 683">
              <a:extLst>
                <a:ext uri="{FF2B5EF4-FFF2-40B4-BE49-F238E27FC236}">
                  <a16:creationId xmlns:a16="http://schemas.microsoft.com/office/drawing/2014/main" id="{D5546D23-4C9B-4419-9768-F95AC4B0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796" y="5076933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4" y="22"/>
                    <a:pt x="18" y="22"/>
                  </a:cubicBezTo>
                  <a:cubicBezTo>
                    <a:pt x="11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6" name="Freeform 684">
              <a:extLst>
                <a:ext uri="{FF2B5EF4-FFF2-40B4-BE49-F238E27FC236}">
                  <a16:creationId xmlns:a16="http://schemas.microsoft.com/office/drawing/2014/main" id="{C35F851A-432D-4C9E-8B93-A56BD4D5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809" y="3803758"/>
              <a:ext cx="1438275" cy="1435100"/>
            </a:xfrm>
            <a:custGeom>
              <a:avLst/>
              <a:gdLst>
                <a:gd name="T0" fmla="*/ 453 w 453"/>
                <a:gd name="T1" fmla="*/ 227 h 452"/>
                <a:gd name="T2" fmla="*/ 257 w 453"/>
                <a:gd name="T3" fmla="*/ 452 h 452"/>
                <a:gd name="T4" fmla="*/ 257 w 453"/>
                <a:gd name="T5" fmla="*/ 434 h 452"/>
                <a:gd name="T6" fmla="*/ 227 w 453"/>
                <a:gd name="T7" fmla="*/ 403 h 452"/>
                <a:gd name="T8" fmla="*/ 196 w 453"/>
                <a:gd name="T9" fmla="*/ 434 h 452"/>
                <a:gd name="T10" fmla="*/ 196 w 453"/>
                <a:gd name="T11" fmla="*/ 452 h 452"/>
                <a:gd name="T12" fmla="*/ 0 w 453"/>
                <a:gd name="T13" fmla="*/ 227 h 452"/>
                <a:gd name="T14" fmla="*/ 227 w 453"/>
                <a:gd name="T15" fmla="*/ 0 h 452"/>
                <a:gd name="T16" fmla="*/ 453 w 453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52">
                  <a:moveTo>
                    <a:pt x="453" y="227"/>
                  </a:moveTo>
                  <a:cubicBezTo>
                    <a:pt x="453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3" y="403"/>
                    <a:pt x="227" y="403"/>
                  </a:cubicBezTo>
                  <a:cubicBezTo>
                    <a:pt x="210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5" y="437"/>
                    <a:pt x="0" y="342"/>
                    <a:pt x="0" y="227"/>
                  </a:cubicBezTo>
                  <a:cubicBezTo>
                    <a:pt x="0" y="102"/>
                    <a:pt x="101" y="0"/>
                    <a:pt x="227" y="0"/>
                  </a:cubicBezTo>
                  <a:cubicBezTo>
                    <a:pt x="352" y="0"/>
                    <a:pt x="453" y="102"/>
                    <a:pt x="453" y="2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7" name="Freeform 685">
              <a:extLst>
                <a:ext uri="{FF2B5EF4-FFF2-40B4-BE49-F238E27FC236}">
                  <a16:creationId xmlns:a16="http://schemas.microsoft.com/office/drawing/2014/main" id="{B4FA4553-16B8-4EC4-8377-8FE445135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643" y="5076933"/>
              <a:ext cx="250825" cy="488950"/>
            </a:xfrm>
            <a:custGeom>
              <a:avLst/>
              <a:gdLst>
                <a:gd name="T0" fmla="*/ 57 w 79"/>
                <a:gd name="T1" fmla="*/ 0 h 154"/>
                <a:gd name="T2" fmla="*/ 57 w 79"/>
                <a:gd name="T3" fmla="*/ 103 h 154"/>
                <a:gd name="T4" fmla="*/ 75 w 79"/>
                <a:gd name="T5" fmla="*/ 103 h 154"/>
                <a:gd name="T6" fmla="*/ 79 w 79"/>
                <a:gd name="T7" fmla="*/ 105 h 154"/>
                <a:gd name="T8" fmla="*/ 78 w 79"/>
                <a:gd name="T9" fmla="*/ 109 h 154"/>
                <a:gd name="T10" fmla="*/ 39 w 79"/>
                <a:gd name="T11" fmla="*/ 154 h 154"/>
                <a:gd name="T12" fmla="*/ 1 w 79"/>
                <a:gd name="T13" fmla="*/ 109 h 154"/>
                <a:gd name="T14" fmla="*/ 0 w 79"/>
                <a:gd name="T15" fmla="*/ 105 h 154"/>
                <a:gd name="T16" fmla="*/ 4 w 79"/>
                <a:gd name="T17" fmla="*/ 103 h 154"/>
                <a:gd name="T18" fmla="*/ 21 w 79"/>
                <a:gd name="T19" fmla="*/ 103 h 154"/>
                <a:gd name="T20" fmla="*/ 21 w 79"/>
                <a:gd name="T21" fmla="*/ 0 h 154"/>
                <a:gd name="T22" fmla="*/ 57 w 79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54">
                  <a:moveTo>
                    <a:pt x="57" y="0"/>
                  </a:moveTo>
                  <a:cubicBezTo>
                    <a:pt x="57" y="103"/>
                    <a:pt x="57" y="103"/>
                    <a:pt x="57" y="103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7" y="103"/>
                    <a:pt x="78" y="104"/>
                    <a:pt x="79" y="105"/>
                  </a:cubicBezTo>
                  <a:cubicBezTo>
                    <a:pt x="79" y="107"/>
                    <a:pt x="79" y="108"/>
                    <a:pt x="78" y="109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0" y="105"/>
                  </a:cubicBezTo>
                  <a:cubicBezTo>
                    <a:pt x="1" y="104"/>
                    <a:pt x="2" y="103"/>
                    <a:pt x="4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CEA4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8" name="Freeform 686">
              <a:extLst>
                <a:ext uri="{FF2B5EF4-FFF2-40B4-BE49-F238E27FC236}">
                  <a16:creationId xmlns:a16="http://schemas.microsoft.com/office/drawing/2014/main" id="{0FFBED59-52A9-42CF-8820-B81BD3ED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904" y="5076933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5" y="22"/>
                    <a:pt x="18" y="22"/>
                  </a:cubicBezTo>
                  <a:cubicBezTo>
                    <a:pt x="12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2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39" name="Freeform 687">
              <a:extLst>
                <a:ext uri="{FF2B5EF4-FFF2-40B4-BE49-F238E27FC236}">
                  <a16:creationId xmlns:a16="http://schemas.microsoft.com/office/drawing/2014/main" id="{94735BD2-4DD1-4C37-88D9-DBDED3A7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918" y="3803758"/>
              <a:ext cx="1438275" cy="1435100"/>
            </a:xfrm>
            <a:custGeom>
              <a:avLst/>
              <a:gdLst>
                <a:gd name="T0" fmla="*/ 453 w 453"/>
                <a:gd name="T1" fmla="*/ 227 h 452"/>
                <a:gd name="T2" fmla="*/ 257 w 453"/>
                <a:gd name="T3" fmla="*/ 452 h 452"/>
                <a:gd name="T4" fmla="*/ 257 w 453"/>
                <a:gd name="T5" fmla="*/ 434 h 452"/>
                <a:gd name="T6" fmla="*/ 226 w 453"/>
                <a:gd name="T7" fmla="*/ 403 h 452"/>
                <a:gd name="T8" fmla="*/ 196 w 453"/>
                <a:gd name="T9" fmla="*/ 434 h 452"/>
                <a:gd name="T10" fmla="*/ 196 w 453"/>
                <a:gd name="T11" fmla="*/ 452 h 452"/>
                <a:gd name="T12" fmla="*/ 0 w 453"/>
                <a:gd name="T13" fmla="*/ 227 h 452"/>
                <a:gd name="T14" fmla="*/ 226 w 453"/>
                <a:gd name="T15" fmla="*/ 0 h 452"/>
                <a:gd name="T16" fmla="*/ 453 w 453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52">
                  <a:moveTo>
                    <a:pt x="453" y="227"/>
                  </a:moveTo>
                  <a:cubicBezTo>
                    <a:pt x="453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3" y="403"/>
                    <a:pt x="226" y="403"/>
                  </a:cubicBezTo>
                  <a:cubicBezTo>
                    <a:pt x="209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5" y="437"/>
                    <a:pt x="0" y="342"/>
                    <a:pt x="0" y="227"/>
                  </a:cubicBezTo>
                  <a:cubicBezTo>
                    <a:pt x="0" y="102"/>
                    <a:pt x="101" y="0"/>
                    <a:pt x="226" y="0"/>
                  </a:cubicBezTo>
                  <a:cubicBezTo>
                    <a:pt x="352" y="0"/>
                    <a:pt x="453" y="102"/>
                    <a:pt x="453" y="227"/>
                  </a:cubicBezTo>
                  <a:close/>
                </a:path>
              </a:pathLst>
            </a:custGeom>
            <a:solidFill>
              <a:srgbClr val="CEA4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40" name="Freeform 688">
              <a:extLst>
                <a:ext uri="{FF2B5EF4-FFF2-40B4-BE49-F238E27FC236}">
                  <a16:creationId xmlns:a16="http://schemas.microsoft.com/office/drawing/2014/main" id="{3DEB03B6-33E0-4320-A51D-165C25667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5076933"/>
              <a:ext cx="254000" cy="488950"/>
            </a:xfrm>
            <a:custGeom>
              <a:avLst/>
              <a:gdLst>
                <a:gd name="T0" fmla="*/ 58 w 80"/>
                <a:gd name="T1" fmla="*/ 0 h 154"/>
                <a:gd name="T2" fmla="*/ 58 w 80"/>
                <a:gd name="T3" fmla="*/ 103 h 154"/>
                <a:gd name="T4" fmla="*/ 76 w 80"/>
                <a:gd name="T5" fmla="*/ 103 h 154"/>
                <a:gd name="T6" fmla="*/ 79 w 80"/>
                <a:gd name="T7" fmla="*/ 105 h 154"/>
                <a:gd name="T8" fmla="*/ 79 w 80"/>
                <a:gd name="T9" fmla="*/ 109 h 154"/>
                <a:gd name="T10" fmla="*/ 40 w 80"/>
                <a:gd name="T11" fmla="*/ 154 h 154"/>
                <a:gd name="T12" fmla="*/ 1 w 80"/>
                <a:gd name="T13" fmla="*/ 109 h 154"/>
                <a:gd name="T14" fmla="*/ 1 w 80"/>
                <a:gd name="T15" fmla="*/ 105 h 154"/>
                <a:gd name="T16" fmla="*/ 4 w 80"/>
                <a:gd name="T17" fmla="*/ 103 h 154"/>
                <a:gd name="T18" fmla="*/ 22 w 80"/>
                <a:gd name="T19" fmla="*/ 103 h 154"/>
                <a:gd name="T20" fmla="*/ 22 w 80"/>
                <a:gd name="T21" fmla="*/ 0 h 154"/>
                <a:gd name="T22" fmla="*/ 58 w 80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54">
                  <a:moveTo>
                    <a:pt x="58" y="0"/>
                  </a:moveTo>
                  <a:cubicBezTo>
                    <a:pt x="58" y="103"/>
                    <a:pt x="58" y="103"/>
                    <a:pt x="58" y="103"/>
                  </a:cubicBezTo>
                  <a:cubicBezTo>
                    <a:pt x="76" y="103"/>
                    <a:pt x="76" y="103"/>
                    <a:pt x="76" y="103"/>
                  </a:cubicBezTo>
                  <a:cubicBezTo>
                    <a:pt x="77" y="103"/>
                    <a:pt x="79" y="104"/>
                    <a:pt x="79" y="105"/>
                  </a:cubicBezTo>
                  <a:cubicBezTo>
                    <a:pt x="80" y="107"/>
                    <a:pt x="80" y="108"/>
                    <a:pt x="79" y="109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08"/>
                    <a:pt x="0" y="107"/>
                    <a:pt x="1" y="105"/>
                  </a:cubicBezTo>
                  <a:cubicBezTo>
                    <a:pt x="1" y="104"/>
                    <a:pt x="3" y="103"/>
                    <a:pt x="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41" name="Freeform 689">
              <a:extLst>
                <a:ext uri="{FF2B5EF4-FFF2-40B4-BE49-F238E27FC236}">
                  <a16:creationId xmlns:a16="http://schemas.microsoft.com/office/drawing/2014/main" id="{1A2D28EF-4E9C-4321-B781-7BFF930DE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5076933"/>
              <a:ext cx="114300" cy="88900"/>
            </a:xfrm>
            <a:custGeom>
              <a:avLst/>
              <a:gdLst>
                <a:gd name="T0" fmla="*/ 36 w 36"/>
                <a:gd name="T1" fmla="*/ 0 h 28"/>
                <a:gd name="T2" fmla="*/ 36 w 36"/>
                <a:gd name="T3" fmla="*/ 28 h 28"/>
                <a:gd name="T4" fmla="*/ 18 w 36"/>
                <a:gd name="T5" fmla="*/ 22 h 28"/>
                <a:gd name="T6" fmla="*/ 0 w 36"/>
                <a:gd name="T7" fmla="*/ 28 h 28"/>
                <a:gd name="T8" fmla="*/ 0 w 36"/>
                <a:gd name="T9" fmla="*/ 0 h 28"/>
                <a:gd name="T10" fmla="*/ 36 w 3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8">
                  <a:moveTo>
                    <a:pt x="36" y="0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1" y="25"/>
                    <a:pt x="25" y="22"/>
                    <a:pt x="18" y="22"/>
                  </a:cubicBezTo>
                  <a:cubicBezTo>
                    <a:pt x="11" y="22"/>
                    <a:pt x="5" y="25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3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42" name="Freeform 690">
              <a:extLst>
                <a:ext uri="{FF2B5EF4-FFF2-40B4-BE49-F238E27FC236}">
                  <a16:creationId xmlns:a16="http://schemas.microsoft.com/office/drawing/2014/main" id="{4B140FBE-846E-455B-9F58-C3FF8AE61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233" y="3803758"/>
              <a:ext cx="1439863" cy="1435100"/>
            </a:xfrm>
            <a:custGeom>
              <a:avLst/>
              <a:gdLst>
                <a:gd name="T0" fmla="*/ 454 w 454"/>
                <a:gd name="T1" fmla="*/ 227 h 452"/>
                <a:gd name="T2" fmla="*/ 257 w 454"/>
                <a:gd name="T3" fmla="*/ 452 h 452"/>
                <a:gd name="T4" fmla="*/ 257 w 454"/>
                <a:gd name="T5" fmla="*/ 434 h 452"/>
                <a:gd name="T6" fmla="*/ 227 w 454"/>
                <a:gd name="T7" fmla="*/ 403 h 452"/>
                <a:gd name="T8" fmla="*/ 196 w 454"/>
                <a:gd name="T9" fmla="*/ 434 h 452"/>
                <a:gd name="T10" fmla="*/ 196 w 454"/>
                <a:gd name="T11" fmla="*/ 452 h 452"/>
                <a:gd name="T12" fmla="*/ 0 w 454"/>
                <a:gd name="T13" fmla="*/ 227 h 452"/>
                <a:gd name="T14" fmla="*/ 227 w 454"/>
                <a:gd name="T15" fmla="*/ 0 h 452"/>
                <a:gd name="T16" fmla="*/ 454 w 454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2">
                  <a:moveTo>
                    <a:pt x="454" y="227"/>
                  </a:moveTo>
                  <a:cubicBezTo>
                    <a:pt x="454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4" y="403"/>
                    <a:pt x="227" y="403"/>
                  </a:cubicBezTo>
                  <a:cubicBezTo>
                    <a:pt x="210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6" y="437"/>
                    <a:pt x="0" y="34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Fira Sans Book" panose="020B0503050000020004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E3103D-B4AB-4206-BB7A-AE7037AB4640}"/>
                </a:ext>
              </a:extLst>
            </p:cNvPr>
            <p:cNvSpPr txBox="1"/>
            <p:nvPr/>
          </p:nvSpPr>
          <p:spPr>
            <a:xfrm>
              <a:off x="2003322" y="5641615"/>
              <a:ext cx="201515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Lease/Consumables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84BF15-76D9-446F-9C26-E36D30515035}"/>
                </a:ext>
              </a:extLst>
            </p:cNvPr>
            <p:cNvSpPr txBox="1"/>
            <p:nvPr/>
          </p:nvSpPr>
          <p:spPr>
            <a:xfrm>
              <a:off x="4187296" y="5641615"/>
              <a:ext cx="17653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Freemium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F79111-BBBB-469D-8445-E71A43EC4E9F}"/>
                </a:ext>
              </a:extLst>
            </p:cNvPr>
            <p:cNvSpPr txBox="1"/>
            <p:nvPr/>
          </p:nvSpPr>
          <p:spPr>
            <a:xfrm>
              <a:off x="6239404" y="5641615"/>
              <a:ext cx="17653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Subscription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36BC77E-9AEF-4ED2-BBB5-9C285FBB4A65}"/>
                </a:ext>
              </a:extLst>
            </p:cNvPr>
            <p:cNvSpPr/>
            <p:nvPr/>
          </p:nvSpPr>
          <p:spPr>
            <a:xfrm>
              <a:off x="4558780" y="4005115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 Book" panose="020B05030500000200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2A669C-0281-43A6-B80D-3E799774C98B}"/>
                </a:ext>
              </a:extLst>
            </p:cNvPr>
            <p:cNvSpPr txBox="1"/>
            <p:nvPr/>
          </p:nvSpPr>
          <p:spPr>
            <a:xfrm>
              <a:off x="8291513" y="5641615"/>
              <a:ext cx="17653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latin typeface="Fira Sans Book" panose="020B0503050000020004"/>
                </a:rPr>
                <a:t>Licensing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3725350-292C-4886-A473-BB8D3AF45B6C}"/>
                </a:ext>
              </a:extLst>
            </p:cNvPr>
            <p:cNvSpPr/>
            <p:nvPr/>
          </p:nvSpPr>
          <p:spPr>
            <a:xfrm>
              <a:off x="2492767" y="4003205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 Book" panose="020B0503050000020004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CEE05A3-FE71-476F-B977-35847ACC2CA5}"/>
                </a:ext>
              </a:extLst>
            </p:cNvPr>
            <p:cNvSpPr/>
            <p:nvPr/>
          </p:nvSpPr>
          <p:spPr>
            <a:xfrm>
              <a:off x="8657970" y="1585271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63E019B-8D7E-4493-AC27-664166476548}"/>
                </a:ext>
              </a:extLst>
            </p:cNvPr>
            <p:cNvSpPr/>
            <p:nvPr/>
          </p:nvSpPr>
          <p:spPr>
            <a:xfrm>
              <a:off x="8657970" y="3994326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 Book" panose="020B05030500000200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D2BCD15-1D45-4907-8F8E-D8CE1A5719A0}"/>
                </a:ext>
              </a:extLst>
            </p:cNvPr>
            <p:cNvSpPr/>
            <p:nvPr/>
          </p:nvSpPr>
          <p:spPr>
            <a:xfrm>
              <a:off x="6614739" y="3996236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 Book" panose="020B0503050000020004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BD99752-743B-448C-8ADC-25526DDF4C6E}"/>
                </a:ext>
              </a:extLst>
            </p:cNvPr>
            <p:cNvSpPr/>
            <p:nvPr/>
          </p:nvSpPr>
          <p:spPr>
            <a:xfrm>
              <a:off x="6605361" y="1594149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3CCCC0D-6AFF-42D6-90D0-48BA4C47013A}"/>
                </a:ext>
              </a:extLst>
            </p:cNvPr>
            <p:cNvSpPr/>
            <p:nvPr/>
          </p:nvSpPr>
          <p:spPr>
            <a:xfrm>
              <a:off x="4547024" y="1598667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3B2E20B-FE70-44D2-8299-A4BDE5A7B6BD}"/>
                </a:ext>
              </a:extLst>
            </p:cNvPr>
            <p:cNvSpPr/>
            <p:nvPr/>
          </p:nvSpPr>
          <p:spPr>
            <a:xfrm>
              <a:off x="2495312" y="1594149"/>
              <a:ext cx="1032387" cy="1032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179476-ACC6-44D7-8EDF-8F00CF9BC9C2}"/>
                </a:ext>
              </a:extLst>
            </p:cNvPr>
            <p:cNvSpPr txBox="1"/>
            <p:nvPr/>
          </p:nvSpPr>
          <p:spPr>
            <a:xfrm>
              <a:off x="2466536" y="1879509"/>
              <a:ext cx="10896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ira Sans Book" panose="020B0503050000020004" pitchFamily="34" charset="0"/>
                </a:rPr>
                <a:t>Pfizer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8449B1-B1F4-4CCF-8CC8-189720F63A25}"/>
                </a:ext>
              </a:extLst>
            </p:cNvPr>
            <p:cNvSpPr txBox="1"/>
            <p:nvPr/>
          </p:nvSpPr>
          <p:spPr>
            <a:xfrm>
              <a:off x="4598684" y="1870630"/>
              <a:ext cx="105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Fira Sans Book" panose="020B0503050000020004" pitchFamily="34" charset="0"/>
                </a:rPr>
                <a:t>Target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842547-0C01-4501-A992-E4C044DD1878}"/>
                </a:ext>
              </a:extLst>
            </p:cNvPr>
            <p:cNvSpPr txBox="1"/>
            <p:nvPr/>
          </p:nvSpPr>
          <p:spPr>
            <a:xfrm>
              <a:off x="6684905" y="1897264"/>
              <a:ext cx="8910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Fira Sans Book" panose="020B0503050000020004" pitchFamily="34" charset="0"/>
                </a:rPr>
                <a:t>Intel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A90B8F-B4FC-4097-BD8D-10180E6E5150}"/>
                </a:ext>
              </a:extLst>
            </p:cNvPr>
            <p:cNvSpPr txBox="1"/>
            <p:nvPr/>
          </p:nvSpPr>
          <p:spPr>
            <a:xfrm>
              <a:off x="8454233" y="1897264"/>
              <a:ext cx="1499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ira Sans Book" panose="020B0503050000020004" pitchFamily="34" charset="0"/>
                </a:rPr>
                <a:t>Gillette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3260BC9-3CE9-4537-B943-3C4CFB58D116}"/>
                </a:ext>
              </a:extLst>
            </p:cNvPr>
            <p:cNvSpPr txBox="1"/>
            <p:nvPr/>
          </p:nvSpPr>
          <p:spPr>
            <a:xfrm>
              <a:off x="2417752" y="4290475"/>
              <a:ext cx="1236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ira Sans Book" panose="020B0503050000020004" pitchFamily="34" charset="0"/>
                </a:rPr>
                <a:t>Xerox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AFB9B2-0B89-4AE6-939B-BBCCAAC57574}"/>
                </a:ext>
              </a:extLst>
            </p:cNvPr>
            <p:cNvSpPr txBox="1"/>
            <p:nvPr/>
          </p:nvSpPr>
          <p:spPr>
            <a:xfrm>
              <a:off x="4507207" y="4319343"/>
              <a:ext cx="1368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Fira Sans Book" panose="020B0503050000020004" pitchFamily="34" charset="0"/>
                </a:rPr>
                <a:t>Pandora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B23F05-D94C-4CAA-AEA3-B0556269CDFF}"/>
                </a:ext>
              </a:extLst>
            </p:cNvPr>
            <p:cNvSpPr txBox="1"/>
            <p:nvPr/>
          </p:nvSpPr>
          <p:spPr>
            <a:xfrm>
              <a:off x="6513306" y="4297440"/>
              <a:ext cx="1236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Fira Sans Book" panose="020B0503050000020004" pitchFamily="34" charset="0"/>
                </a:rPr>
                <a:t>Netflix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8D0C75-8432-42EA-B598-6E50E83374A8}"/>
                </a:ext>
              </a:extLst>
            </p:cNvPr>
            <p:cNvSpPr txBox="1"/>
            <p:nvPr/>
          </p:nvSpPr>
          <p:spPr>
            <a:xfrm>
              <a:off x="8557186" y="4319340"/>
              <a:ext cx="1345788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>
                  <a:latin typeface="Fira Sans Book" panose="020B0503050000020004" pitchFamily="34" charset="0"/>
                </a:rPr>
                <a:t>Qualcomm</a:t>
              </a:r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D2D4B4B3-6F85-45EF-8B1B-7956E1A48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64" name="Parallelogram 63">
            <a:extLst>
              <a:ext uri="{FF2B5EF4-FFF2-40B4-BE49-F238E27FC236}">
                <a16:creationId xmlns:a16="http://schemas.microsoft.com/office/drawing/2014/main" id="{96785359-B94D-4AB8-A34F-3411B0046897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7DB5411F-E39F-4DC3-A47B-A5D88CC327E2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Google Shape;193;p21">
            <a:extLst>
              <a:ext uri="{FF2B5EF4-FFF2-40B4-BE49-F238E27FC236}">
                <a16:creationId xmlns:a16="http://schemas.microsoft.com/office/drawing/2014/main" id="{0ACD6ADD-6594-4664-8FCC-A3DF431F06BA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Revenue Models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91950" y="747346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How Will You Make Money?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3363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B13BD8-D0AB-4A10-AC1C-8C8151E0A59F}"/>
              </a:ext>
            </a:extLst>
          </p:cNvPr>
          <p:cNvGrpSpPr/>
          <p:nvPr/>
        </p:nvGrpSpPr>
        <p:grpSpPr>
          <a:xfrm>
            <a:off x="1578380" y="1283677"/>
            <a:ext cx="8392097" cy="4649818"/>
            <a:chOff x="2003322" y="1407726"/>
            <a:chExt cx="8053491" cy="4462850"/>
          </a:xfrm>
        </p:grpSpPr>
        <p:sp>
          <p:nvSpPr>
            <p:cNvPr id="110" name="Freeform 681">
              <a:extLst>
                <a:ext uri="{FF2B5EF4-FFF2-40B4-BE49-F238E27FC236}">
                  <a16:creationId xmlns:a16="http://schemas.microsoft.com/office/drawing/2014/main" id="{3FB2C62B-3100-4D51-90A1-A4FC09A86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1407726"/>
              <a:ext cx="1441450" cy="1435100"/>
            </a:xfrm>
            <a:custGeom>
              <a:avLst/>
              <a:gdLst>
                <a:gd name="T0" fmla="*/ 454 w 454"/>
                <a:gd name="T1" fmla="*/ 227 h 452"/>
                <a:gd name="T2" fmla="*/ 258 w 454"/>
                <a:gd name="T3" fmla="*/ 452 h 452"/>
                <a:gd name="T4" fmla="*/ 258 w 454"/>
                <a:gd name="T5" fmla="*/ 434 h 452"/>
                <a:gd name="T6" fmla="*/ 227 w 454"/>
                <a:gd name="T7" fmla="*/ 403 h 452"/>
                <a:gd name="T8" fmla="*/ 197 w 454"/>
                <a:gd name="T9" fmla="*/ 434 h 452"/>
                <a:gd name="T10" fmla="*/ 197 w 454"/>
                <a:gd name="T11" fmla="*/ 452 h 452"/>
                <a:gd name="T12" fmla="*/ 0 w 454"/>
                <a:gd name="T13" fmla="*/ 227 h 452"/>
                <a:gd name="T14" fmla="*/ 227 w 454"/>
                <a:gd name="T15" fmla="*/ 0 h 452"/>
                <a:gd name="T16" fmla="*/ 454 w 454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2">
                  <a:moveTo>
                    <a:pt x="454" y="227"/>
                  </a:moveTo>
                  <a:cubicBezTo>
                    <a:pt x="454" y="342"/>
                    <a:pt x="368" y="437"/>
                    <a:pt x="258" y="452"/>
                  </a:cubicBezTo>
                  <a:cubicBezTo>
                    <a:pt x="258" y="434"/>
                    <a:pt x="258" y="434"/>
                    <a:pt x="258" y="434"/>
                  </a:cubicBezTo>
                  <a:cubicBezTo>
                    <a:pt x="258" y="417"/>
                    <a:pt x="244" y="403"/>
                    <a:pt x="227" y="403"/>
                  </a:cubicBezTo>
                  <a:cubicBezTo>
                    <a:pt x="210" y="403"/>
                    <a:pt x="197" y="417"/>
                    <a:pt x="197" y="434"/>
                  </a:cubicBezTo>
                  <a:cubicBezTo>
                    <a:pt x="197" y="452"/>
                    <a:pt x="197" y="452"/>
                    <a:pt x="197" y="452"/>
                  </a:cubicBezTo>
                  <a:cubicBezTo>
                    <a:pt x="86" y="437"/>
                    <a:pt x="0" y="34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84">
              <a:extLst>
                <a:ext uri="{FF2B5EF4-FFF2-40B4-BE49-F238E27FC236}">
                  <a16:creationId xmlns:a16="http://schemas.microsoft.com/office/drawing/2014/main" id="{425367D4-7FB9-4720-A2B6-BB046856E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809" y="1407726"/>
              <a:ext cx="1438275" cy="1435100"/>
            </a:xfrm>
            <a:custGeom>
              <a:avLst/>
              <a:gdLst>
                <a:gd name="T0" fmla="*/ 453 w 453"/>
                <a:gd name="T1" fmla="*/ 227 h 452"/>
                <a:gd name="T2" fmla="*/ 257 w 453"/>
                <a:gd name="T3" fmla="*/ 452 h 452"/>
                <a:gd name="T4" fmla="*/ 257 w 453"/>
                <a:gd name="T5" fmla="*/ 434 h 452"/>
                <a:gd name="T6" fmla="*/ 227 w 453"/>
                <a:gd name="T7" fmla="*/ 403 h 452"/>
                <a:gd name="T8" fmla="*/ 196 w 453"/>
                <a:gd name="T9" fmla="*/ 434 h 452"/>
                <a:gd name="T10" fmla="*/ 196 w 453"/>
                <a:gd name="T11" fmla="*/ 452 h 452"/>
                <a:gd name="T12" fmla="*/ 0 w 453"/>
                <a:gd name="T13" fmla="*/ 227 h 452"/>
                <a:gd name="T14" fmla="*/ 227 w 453"/>
                <a:gd name="T15" fmla="*/ 0 h 452"/>
                <a:gd name="T16" fmla="*/ 453 w 453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52">
                  <a:moveTo>
                    <a:pt x="453" y="227"/>
                  </a:moveTo>
                  <a:cubicBezTo>
                    <a:pt x="453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3" y="403"/>
                    <a:pt x="227" y="403"/>
                  </a:cubicBezTo>
                  <a:cubicBezTo>
                    <a:pt x="210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5" y="437"/>
                    <a:pt x="0" y="342"/>
                    <a:pt x="0" y="227"/>
                  </a:cubicBezTo>
                  <a:cubicBezTo>
                    <a:pt x="0" y="102"/>
                    <a:pt x="101" y="0"/>
                    <a:pt x="227" y="0"/>
                  </a:cubicBezTo>
                  <a:cubicBezTo>
                    <a:pt x="352" y="0"/>
                    <a:pt x="453" y="102"/>
                    <a:pt x="453" y="2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87">
              <a:extLst>
                <a:ext uri="{FF2B5EF4-FFF2-40B4-BE49-F238E27FC236}">
                  <a16:creationId xmlns:a16="http://schemas.microsoft.com/office/drawing/2014/main" id="{027B6118-B086-49F0-BDDD-7BE9212B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059" y="1407726"/>
              <a:ext cx="1438275" cy="1435100"/>
            </a:xfrm>
            <a:custGeom>
              <a:avLst/>
              <a:gdLst>
                <a:gd name="T0" fmla="*/ 453 w 453"/>
                <a:gd name="T1" fmla="*/ 227 h 452"/>
                <a:gd name="T2" fmla="*/ 257 w 453"/>
                <a:gd name="T3" fmla="*/ 452 h 452"/>
                <a:gd name="T4" fmla="*/ 257 w 453"/>
                <a:gd name="T5" fmla="*/ 434 h 452"/>
                <a:gd name="T6" fmla="*/ 226 w 453"/>
                <a:gd name="T7" fmla="*/ 403 h 452"/>
                <a:gd name="T8" fmla="*/ 196 w 453"/>
                <a:gd name="T9" fmla="*/ 434 h 452"/>
                <a:gd name="T10" fmla="*/ 196 w 453"/>
                <a:gd name="T11" fmla="*/ 452 h 452"/>
                <a:gd name="T12" fmla="*/ 0 w 453"/>
                <a:gd name="T13" fmla="*/ 227 h 452"/>
                <a:gd name="T14" fmla="*/ 226 w 453"/>
                <a:gd name="T15" fmla="*/ 0 h 452"/>
                <a:gd name="T16" fmla="*/ 453 w 453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452">
                  <a:moveTo>
                    <a:pt x="453" y="227"/>
                  </a:moveTo>
                  <a:cubicBezTo>
                    <a:pt x="453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3" y="403"/>
                    <a:pt x="226" y="403"/>
                  </a:cubicBezTo>
                  <a:cubicBezTo>
                    <a:pt x="209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5" y="437"/>
                    <a:pt x="0" y="342"/>
                    <a:pt x="0" y="227"/>
                  </a:cubicBezTo>
                  <a:cubicBezTo>
                    <a:pt x="0" y="102"/>
                    <a:pt x="101" y="0"/>
                    <a:pt x="226" y="0"/>
                  </a:cubicBezTo>
                  <a:cubicBezTo>
                    <a:pt x="352" y="0"/>
                    <a:pt x="453" y="102"/>
                    <a:pt x="453" y="227"/>
                  </a:cubicBezTo>
                  <a:close/>
                </a:path>
              </a:pathLst>
            </a:custGeom>
            <a:solidFill>
              <a:srgbClr val="CEA4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90">
              <a:extLst>
                <a:ext uri="{FF2B5EF4-FFF2-40B4-BE49-F238E27FC236}">
                  <a16:creationId xmlns:a16="http://schemas.microsoft.com/office/drawing/2014/main" id="{A9BF0E11-849F-4213-90D3-F93465798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233" y="1407726"/>
              <a:ext cx="1439863" cy="1435100"/>
            </a:xfrm>
            <a:custGeom>
              <a:avLst/>
              <a:gdLst>
                <a:gd name="T0" fmla="*/ 454 w 454"/>
                <a:gd name="T1" fmla="*/ 227 h 452"/>
                <a:gd name="T2" fmla="*/ 257 w 454"/>
                <a:gd name="T3" fmla="*/ 452 h 452"/>
                <a:gd name="T4" fmla="*/ 257 w 454"/>
                <a:gd name="T5" fmla="*/ 434 h 452"/>
                <a:gd name="T6" fmla="*/ 227 w 454"/>
                <a:gd name="T7" fmla="*/ 403 h 452"/>
                <a:gd name="T8" fmla="*/ 196 w 454"/>
                <a:gd name="T9" fmla="*/ 434 h 452"/>
                <a:gd name="T10" fmla="*/ 196 w 454"/>
                <a:gd name="T11" fmla="*/ 452 h 452"/>
                <a:gd name="T12" fmla="*/ 0 w 454"/>
                <a:gd name="T13" fmla="*/ 227 h 452"/>
                <a:gd name="T14" fmla="*/ 227 w 454"/>
                <a:gd name="T15" fmla="*/ 0 h 452"/>
                <a:gd name="T16" fmla="*/ 454 w 454"/>
                <a:gd name="T17" fmla="*/ 227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52">
                  <a:moveTo>
                    <a:pt x="454" y="227"/>
                  </a:moveTo>
                  <a:cubicBezTo>
                    <a:pt x="454" y="342"/>
                    <a:pt x="368" y="437"/>
                    <a:pt x="257" y="452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7" y="417"/>
                    <a:pt x="244" y="403"/>
                    <a:pt x="227" y="403"/>
                  </a:cubicBezTo>
                  <a:cubicBezTo>
                    <a:pt x="210" y="403"/>
                    <a:pt x="196" y="417"/>
                    <a:pt x="196" y="434"/>
                  </a:cubicBezTo>
                  <a:cubicBezTo>
                    <a:pt x="196" y="452"/>
                    <a:pt x="196" y="452"/>
                    <a:pt x="196" y="452"/>
                  </a:cubicBezTo>
                  <a:cubicBezTo>
                    <a:pt x="86" y="437"/>
                    <a:pt x="0" y="342"/>
                    <a:pt x="0" y="227"/>
                  </a:cubicBezTo>
                  <a:cubicBezTo>
                    <a:pt x="0" y="102"/>
                    <a:pt x="102" y="0"/>
                    <a:pt x="227" y="0"/>
                  </a:cubicBezTo>
                  <a:cubicBezTo>
                    <a:pt x="352" y="0"/>
                    <a:pt x="454" y="102"/>
                    <a:pt x="454" y="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90FF13C7-E19A-48D6-A4D1-EE71B77C1C08}"/>
                </a:ext>
              </a:extLst>
            </p:cNvPr>
            <p:cNvGrpSpPr/>
            <p:nvPr/>
          </p:nvGrpSpPr>
          <p:grpSpPr>
            <a:xfrm>
              <a:off x="2003322" y="1585271"/>
              <a:ext cx="8053491" cy="4285305"/>
              <a:chOff x="2003322" y="1585271"/>
              <a:chExt cx="8053491" cy="4285305"/>
            </a:xfrm>
          </p:grpSpPr>
          <p:sp>
            <p:nvSpPr>
              <p:cNvPr id="115" name="Freeform 136">
                <a:extLst>
                  <a:ext uri="{FF2B5EF4-FFF2-40B4-BE49-F238E27FC236}">
                    <a16:creationId xmlns:a16="http://schemas.microsoft.com/office/drawing/2014/main" id="{BFC1B704-ED05-4824-8A7E-566AFFBAB7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83978" y="4314058"/>
                <a:ext cx="469900" cy="400050"/>
              </a:xfrm>
              <a:custGeom>
                <a:avLst/>
                <a:gdLst>
                  <a:gd name="T0" fmla="*/ 6 w 148"/>
                  <a:gd name="T1" fmla="*/ 120 h 126"/>
                  <a:gd name="T2" fmla="*/ 12 w 148"/>
                  <a:gd name="T3" fmla="*/ 126 h 126"/>
                  <a:gd name="T4" fmla="*/ 39 w 148"/>
                  <a:gd name="T5" fmla="*/ 126 h 126"/>
                  <a:gd name="T6" fmla="*/ 39 w 148"/>
                  <a:gd name="T7" fmla="*/ 69 h 126"/>
                  <a:gd name="T8" fmla="*/ 6 w 148"/>
                  <a:gd name="T9" fmla="*/ 101 h 126"/>
                  <a:gd name="T10" fmla="*/ 6 w 148"/>
                  <a:gd name="T11" fmla="*/ 120 h 126"/>
                  <a:gd name="T12" fmla="*/ 118 w 148"/>
                  <a:gd name="T13" fmla="*/ 3 h 126"/>
                  <a:gd name="T14" fmla="*/ 113 w 148"/>
                  <a:gd name="T15" fmla="*/ 9 h 126"/>
                  <a:gd name="T16" fmla="*/ 119 w 148"/>
                  <a:gd name="T17" fmla="*/ 15 h 126"/>
                  <a:gd name="T18" fmla="*/ 125 w 148"/>
                  <a:gd name="T19" fmla="*/ 14 h 126"/>
                  <a:gd name="T20" fmla="*/ 71 w 148"/>
                  <a:gd name="T21" fmla="*/ 69 h 126"/>
                  <a:gd name="T22" fmla="*/ 39 w 148"/>
                  <a:gd name="T23" fmla="*/ 37 h 126"/>
                  <a:gd name="T24" fmla="*/ 2 w 148"/>
                  <a:gd name="T25" fmla="*/ 74 h 126"/>
                  <a:gd name="T26" fmla="*/ 2 w 148"/>
                  <a:gd name="T27" fmla="*/ 82 h 126"/>
                  <a:gd name="T28" fmla="*/ 10 w 148"/>
                  <a:gd name="T29" fmla="*/ 82 h 126"/>
                  <a:gd name="T30" fmla="*/ 39 w 148"/>
                  <a:gd name="T31" fmla="*/ 53 h 126"/>
                  <a:gd name="T32" fmla="*/ 71 w 148"/>
                  <a:gd name="T33" fmla="*/ 85 h 126"/>
                  <a:gd name="T34" fmla="*/ 134 w 148"/>
                  <a:gd name="T35" fmla="*/ 22 h 126"/>
                  <a:gd name="T36" fmla="*/ 133 w 148"/>
                  <a:gd name="T37" fmla="*/ 29 h 126"/>
                  <a:gd name="T38" fmla="*/ 139 w 148"/>
                  <a:gd name="T39" fmla="*/ 35 h 126"/>
                  <a:gd name="T40" fmla="*/ 139 w 148"/>
                  <a:gd name="T41" fmla="*/ 35 h 126"/>
                  <a:gd name="T42" fmla="*/ 145 w 148"/>
                  <a:gd name="T43" fmla="*/ 30 h 126"/>
                  <a:gd name="T44" fmla="*/ 148 w 148"/>
                  <a:gd name="T45" fmla="*/ 0 h 126"/>
                  <a:gd name="T46" fmla="*/ 118 w 148"/>
                  <a:gd name="T47" fmla="*/ 3 h 126"/>
                  <a:gd name="T48" fmla="*/ 52 w 148"/>
                  <a:gd name="T49" fmla="*/ 82 h 126"/>
                  <a:gd name="T50" fmla="*/ 52 w 148"/>
                  <a:gd name="T51" fmla="*/ 126 h 126"/>
                  <a:gd name="T52" fmla="*/ 85 w 148"/>
                  <a:gd name="T53" fmla="*/ 126 h 126"/>
                  <a:gd name="T54" fmla="*/ 85 w 148"/>
                  <a:gd name="T55" fmla="*/ 86 h 126"/>
                  <a:gd name="T56" fmla="*/ 71 w 148"/>
                  <a:gd name="T57" fmla="*/ 100 h 126"/>
                  <a:gd name="T58" fmla="*/ 52 w 148"/>
                  <a:gd name="T59" fmla="*/ 82 h 126"/>
                  <a:gd name="T60" fmla="*/ 98 w 148"/>
                  <a:gd name="T61" fmla="*/ 73 h 126"/>
                  <a:gd name="T62" fmla="*/ 98 w 148"/>
                  <a:gd name="T63" fmla="*/ 126 h 126"/>
                  <a:gd name="T64" fmla="*/ 126 w 148"/>
                  <a:gd name="T65" fmla="*/ 126 h 126"/>
                  <a:gd name="T66" fmla="*/ 131 w 148"/>
                  <a:gd name="T67" fmla="*/ 120 h 126"/>
                  <a:gd name="T68" fmla="*/ 131 w 148"/>
                  <a:gd name="T69" fmla="*/ 69 h 126"/>
                  <a:gd name="T70" fmla="*/ 131 w 148"/>
                  <a:gd name="T71" fmla="*/ 40 h 126"/>
                  <a:gd name="T72" fmla="*/ 103 w 148"/>
                  <a:gd name="T73" fmla="*/ 69 h 126"/>
                  <a:gd name="T74" fmla="*/ 98 w 148"/>
                  <a:gd name="T75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126">
                    <a:moveTo>
                      <a:pt x="6" y="120"/>
                    </a:moveTo>
                    <a:cubicBezTo>
                      <a:pt x="6" y="123"/>
                      <a:pt x="9" y="126"/>
                      <a:pt x="12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6" y="101"/>
                      <a:pt x="6" y="101"/>
                      <a:pt x="6" y="101"/>
                    </a:cubicBezTo>
                    <a:lnTo>
                      <a:pt x="6" y="120"/>
                    </a:lnTo>
                    <a:close/>
                    <a:moveTo>
                      <a:pt x="118" y="3"/>
                    </a:moveTo>
                    <a:cubicBezTo>
                      <a:pt x="115" y="3"/>
                      <a:pt x="112" y="6"/>
                      <a:pt x="113" y="9"/>
                    </a:cubicBezTo>
                    <a:cubicBezTo>
                      <a:pt x="113" y="12"/>
                      <a:pt x="116" y="15"/>
                      <a:pt x="119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0" y="76"/>
                      <a:pt x="0" y="80"/>
                      <a:pt x="2" y="82"/>
                    </a:cubicBezTo>
                    <a:cubicBezTo>
                      <a:pt x="4" y="84"/>
                      <a:pt x="8" y="84"/>
                      <a:pt x="10" y="8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3" y="32"/>
                      <a:pt x="135" y="35"/>
                      <a:pt x="139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2" y="35"/>
                      <a:pt x="145" y="33"/>
                      <a:pt x="145" y="30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118" y="3"/>
                    </a:lnTo>
                    <a:close/>
                    <a:moveTo>
                      <a:pt x="52" y="82"/>
                    </a:moveTo>
                    <a:cubicBezTo>
                      <a:pt x="52" y="126"/>
                      <a:pt x="52" y="126"/>
                      <a:pt x="52" y="126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5" y="86"/>
                      <a:pt x="85" y="86"/>
                      <a:pt x="85" y="86"/>
                    </a:cubicBezTo>
                    <a:cubicBezTo>
                      <a:pt x="71" y="100"/>
                      <a:pt x="71" y="100"/>
                      <a:pt x="71" y="100"/>
                    </a:cubicBezTo>
                    <a:lnTo>
                      <a:pt x="52" y="82"/>
                    </a:lnTo>
                    <a:close/>
                    <a:moveTo>
                      <a:pt x="98" y="73"/>
                    </a:moveTo>
                    <a:cubicBezTo>
                      <a:pt x="98" y="126"/>
                      <a:pt x="98" y="126"/>
                      <a:pt x="98" y="126"/>
                    </a:cubicBezTo>
                    <a:cubicBezTo>
                      <a:pt x="126" y="126"/>
                      <a:pt x="126" y="126"/>
                      <a:pt x="126" y="126"/>
                    </a:cubicBezTo>
                    <a:cubicBezTo>
                      <a:pt x="129" y="126"/>
                      <a:pt x="131" y="123"/>
                      <a:pt x="131" y="120"/>
                    </a:cubicBezTo>
                    <a:cubicBezTo>
                      <a:pt x="131" y="69"/>
                      <a:pt x="131" y="69"/>
                      <a:pt x="131" y="69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03" y="69"/>
                      <a:pt x="103" y="69"/>
                      <a:pt x="103" y="69"/>
                    </a:cubicBezTo>
                    <a:lnTo>
                      <a:pt x="98" y="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16" name="Freeform 679">
                <a:extLst>
                  <a:ext uri="{FF2B5EF4-FFF2-40B4-BE49-F238E27FC236}">
                    <a16:creationId xmlns:a16="http://schemas.microsoft.com/office/drawing/2014/main" id="{B7838B81-0822-4FF3-9575-D3802C03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838" y="2680901"/>
                <a:ext cx="254000" cy="488950"/>
              </a:xfrm>
              <a:custGeom>
                <a:avLst/>
                <a:gdLst>
                  <a:gd name="T0" fmla="*/ 58 w 80"/>
                  <a:gd name="T1" fmla="*/ 0 h 154"/>
                  <a:gd name="T2" fmla="*/ 58 w 80"/>
                  <a:gd name="T3" fmla="*/ 103 h 154"/>
                  <a:gd name="T4" fmla="*/ 76 w 80"/>
                  <a:gd name="T5" fmla="*/ 103 h 154"/>
                  <a:gd name="T6" fmla="*/ 79 w 80"/>
                  <a:gd name="T7" fmla="*/ 105 h 154"/>
                  <a:gd name="T8" fmla="*/ 79 w 80"/>
                  <a:gd name="T9" fmla="*/ 109 h 154"/>
                  <a:gd name="T10" fmla="*/ 40 w 80"/>
                  <a:gd name="T11" fmla="*/ 154 h 154"/>
                  <a:gd name="T12" fmla="*/ 1 w 80"/>
                  <a:gd name="T13" fmla="*/ 109 h 154"/>
                  <a:gd name="T14" fmla="*/ 1 w 80"/>
                  <a:gd name="T15" fmla="*/ 105 h 154"/>
                  <a:gd name="T16" fmla="*/ 4 w 80"/>
                  <a:gd name="T17" fmla="*/ 103 h 154"/>
                  <a:gd name="T18" fmla="*/ 22 w 80"/>
                  <a:gd name="T19" fmla="*/ 103 h 154"/>
                  <a:gd name="T20" fmla="*/ 22 w 80"/>
                  <a:gd name="T21" fmla="*/ 0 h 154"/>
                  <a:gd name="T22" fmla="*/ 58 w 8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54">
                    <a:moveTo>
                      <a:pt x="58" y="0"/>
                    </a:moveTo>
                    <a:cubicBezTo>
                      <a:pt x="58" y="103"/>
                      <a:pt x="58" y="103"/>
                      <a:pt x="58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9" y="104"/>
                      <a:pt x="79" y="105"/>
                    </a:cubicBezTo>
                    <a:cubicBezTo>
                      <a:pt x="80" y="107"/>
                      <a:pt x="80" y="108"/>
                      <a:pt x="79" y="109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1" y="105"/>
                    </a:cubicBezTo>
                    <a:cubicBezTo>
                      <a:pt x="1" y="104"/>
                      <a:pt x="3" y="103"/>
                      <a:pt x="4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17" name="Freeform 680">
                <a:extLst>
                  <a:ext uri="{FF2B5EF4-FFF2-40B4-BE49-F238E27FC236}">
                    <a16:creationId xmlns:a16="http://schemas.microsoft.com/office/drawing/2014/main" id="{A12D2A01-033B-415C-93C5-BE97BED4E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688" y="2680901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5" y="22"/>
                      <a:pt x="18" y="22"/>
                    </a:cubicBezTo>
                    <a:cubicBezTo>
                      <a:pt x="11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18" name="Freeform 682">
                <a:extLst>
                  <a:ext uri="{FF2B5EF4-FFF2-40B4-BE49-F238E27FC236}">
                    <a16:creationId xmlns:a16="http://schemas.microsoft.com/office/drawing/2014/main" id="{916D9E9B-A00D-45A9-BF41-835B005B4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946" y="2680901"/>
                <a:ext cx="254000" cy="488950"/>
              </a:xfrm>
              <a:custGeom>
                <a:avLst/>
                <a:gdLst>
                  <a:gd name="T0" fmla="*/ 58 w 80"/>
                  <a:gd name="T1" fmla="*/ 0 h 154"/>
                  <a:gd name="T2" fmla="*/ 58 w 80"/>
                  <a:gd name="T3" fmla="*/ 103 h 154"/>
                  <a:gd name="T4" fmla="*/ 75 w 80"/>
                  <a:gd name="T5" fmla="*/ 103 h 154"/>
                  <a:gd name="T6" fmla="*/ 79 w 80"/>
                  <a:gd name="T7" fmla="*/ 105 h 154"/>
                  <a:gd name="T8" fmla="*/ 78 w 80"/>
                  <a:gd name="T9" fmla="*/ 109 h 154"/>
                  <a:gd name="T10" fmla="*/ 40 w 80"/>
                  <a:gd name="T11" fmla="*/ 154 h 154"/>
                  <a:gd name="T12" fmla="*/ 1 w 80"/>
                  <a:gd name="T13" fmla="*/ 109 h 154"/>
                  <a:gd name="T14" fmla="*/ 0 w 80"/>
                  <a:gd name="T15" fmla="*/ 105 h 154"/>
                  <a:gd name="T16" fmla="*/ 4 w 80"/>
                  <a:gd name="T17" fmla="*/ 103 h 154"/>
                  <a:gd name="T18" fmla="*/ 22 w 80"/>
                  <a:gd name="T19" fmla="*/ 103 h 154"/>
                  <a:gd name="T20" fmla="*/ 22 w 80"/>
                  <a:gd name="T21" fmla="*/ 0 h 154"/>
                  <a:gd name="T22" fmla="*/ 58 w 8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54">
                    <a:moveTo>
                      <a:pt x="58" y="0"/>
                    </a:moveTo>
                    <a:cubicBezTo>
                      <a:pt x="58" y="103"/>
                      <a:pt x="58" y="103"/>
                      <a:pt x="58" y="103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7" y="103"/>
                      <a:pt x="78" y="104"/>
                      <a:pt x="79" y="105"/>
                    </a:cubicBezTo>
                    <a:cubicBezTo>
                      <a:pt x="80" y="107"/>
                      <a:pt x="79" y="108"/>
                      <a:pt x="78" y="109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0" y="105"/>
                    </a:cubicBezTo>
                    <a:cubicBezTo>
                      <a:pt x="1" y="104"/>
                      <a:pt x="2" y="103"/>
                      <a:pt x="4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19" name="Freeform 683">
                <a:extLst>
                  <a:ext uri="{FF2B5EF4-FFF2-40B4-BE49-F238E27FC236}">
                    <a16:creationId xmlns:a16="http://schemas.microsoft.com/office/drawing/2014/main" id="{35E1A75E-4D34-4722-A9A9-0D185ABA4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796" y="2680901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4" y="22"/>
                      <a:pt x="18" y="22"/>
                    </a:cubicBezTo>
                    <a:cubicBezTo>
                      <a:pt x="11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20" name="Freeform 685">
                <a:extLst>
                  <a:ext uri="{FF2B5EF4-FFF2-40B4-BE49-F238E27FC236}">
                    <a16:creationId xmlns:a16="http://schemas.microsoft.com/office/drawing/2014/main" id="{B5F057DA-86E6-4653-962D-100B53E8D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2784" y="2680901"/>
                <a:ext cx="250825" cy="488950"/>
              </a:xfrm>
              <a:custGeom>
                <a:avLst/>
                <a:gdLst>
                  <a:gd name="T0" fmla="*/ 57 w 79"/>
                  <a:gd name="T1" fmla="*/ 0 h 154"/>
                  <a:gd name="T2" fmla="*/ 57 w 79"/>
                  <a:gd name="T3" fmla="*/ 103 h 154"/>
                  <a:gd name="T4" fmla="*/ 75 w 79"/>
                  <a:gd name="T5" fmla="*/ 103 h 154"/>
                  <a:gd name="T6" fmla="*/ 79 w 79"/>
                  <a:gd name="T7" fmla="*/ 105 h 154"/>
                  <a:gd name="T8" fmla="*/ 78 w 79"/>
                  <a:gd name="T9" fmla="*/ 109 h 154"/>
                  <a:gd name="T10" fmla="*/ 39 w 79"/>
                  <a:gd name="T11" fmla="*/ 154 h 154"/>
                  <a:gd name="T12" fmla="*/ 1 w 79"/>
                  <a:gd name="T13" fmla="*/ 109 h 154"/>
                  <a:gd name="T14" fmla="*/ 0 w 79"/>
                  <a:gd name="T15" fmla="*/ 105 h 154"/>
                  <a:gd name="T16" fmla="*/ 4 w 79"/>
                  <a:gd name="T17" fmla="*/ 103 h 154"/>
                  <a:gd name="T18" fmla="*/ 21 w 79"/>
                  <a:gd name="T19" fmla="*/ 103 h 154"/>
                  <a:gd name="T20" fmla="*/ 21 w 79"/>
                  <a:gd name="T21" fmla="*/ 0 h 154"/>
                  <a:gd name="T22" fmla="*/ 57 w 79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154">
                    <a:moveTo>
                      <a:pt x="57" y="0"/>
                    </a:moveTo>
                    <a:cubicBezTo>
                      <a:pt x="57" y="103"/>
                      <a:pt x="57" y="103"/>
                      <a:pt x="57" y="103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7" y="103"/>
                      <a:pt x="78" y="104"/>
                      <a:pt x="79" y="105"/>
                    </a:cubicBezTo>
                    <a:cubicBezTo>
                      <a:pt x="79" y="107"/>
                      <a:pt x="79" y="108"/>
                      <a:pt x="78" y="109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0" y="105"/>
                    </a:cubicBezTo>
                    <a:cubicBezTo>
                      <a:pt x="1" y="104"/>
                      <a:pt x="2" y="103"/>
                      <a:pt x="4" y="103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EA4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21" name="Freeform 686">
                <a:extLst>
                  <a:ext uri="{FF2B5EF4-FFF2-40B4-BE49-F238E27FC236}">
                    <a16:creationId xmlns:a16="http://schemas.microsoft.com/office/drawing/2014/main" id="{CBFC9061-9846-4643-B381-B7A7FF540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904" y="2680901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5" y="22"/>
                      <a:pt x="18" y="22"/>
                    </a:cubicBezTo>
                    <a:cubicBezTo>
                      <a:pt x="12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22" name="Freeform 688">
                <a:extLst>
                  <a:ext uri="{FF2B5EF4-FFF2-40B4-BE49-F238E27FC236}">
                    <a16:creationId xmlns:a16="http://schemas.microsoft.com/office/drawing/2014/main" id="{FC1CE240-ED80-4528-BF6E-1AF2C3F1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3" y="2680901"/>
                <a:ext cx="254000" cy="488950"/>
              </a:xfrm>
              <a:custGeom>
                <a:avLst/>
                <a:gdLst>
                  <a:gd name="T0" fmla="*/ 58 w 80"/>
                  <a:gd name="T1" fmla="*/ 0 h 154"/>
                  <a:gd name="T2" fmla="*/ 58 w 80"/>
                  <a:gd name="T3" fmla="*/ 103 h 154"/>
                  <a:gd name="T4" fmla="*/ 76 w 80"/>
                  <a:gd name="T5" fmla="*/ 103 h 154"/>
                  <a:gd name="T6" fmla="*/ 79 w 80"/>
                  <a:gd name="T7" fmla="*/ 105 h 154"/>
                  <a:gd name="T8" fmla="*/ 79 w 80"/>
                  <a:gd name="T9" fmla="*/ 109 h 154"/>
                  <a:gd name="T10" fmla="*/ 40 w 80"/>
                  <a:gd name="T11" fmla="*/ 154 h 154"/>
                  <a:gd name="T12" fmla="*/ 1 w 80"/>
                  <a:gd name="T13" fmla="*/ 109 h 154"/>
                  <a:gd name="T14" fmla="*/ 1 w 80"/>
                  <a:gd name="T15" fmla="*/ 105 h 154"/>
                  <a:gd name="T16" fmla="*/ 4 w 80"/>
                  <a:gd name="T17" fmla="*/ 103 h 154"/>
                  <a:gd name="T18" fmla="*/ 22 w 80"/>
                  <a:gd name="T19" fmla="*/ 103 h 154"/>
                  <a:gd name="T20" fmla="*/ 22 w 80"/>
                  <a:gd name="T21" fmla="*/ 0 h 154"/>
                  <a:gd name="T22" fmla="*/ 58 w 8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54">
                    <a:moveTo>
                      <a:pt x="58" y="0"/>
                    </a:moveTo>
                    <a:cubicBezTo>
                      <a:pt x="58" y="103"/>
                      <a:pt x="58" y="103"/>
                      <a:pt x="58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9" y="104"/>
                      <a:pt x="79" y="105"/>
                    </a:cubicBezTo>
                    <a:cubicBezTo>
                      <a:pt x="80" y="107"/>
                      <a:pt x="80" y="108"/>
                      <a:pt x="79" y="109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1" y="105"/>
                    </a:cubicBezTo>
                    <a:cubicBezTo>
                      <a:pt x="1" y="104"/>
                      <a:pt x="3" y="103"/>
                      <a:pt x="4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23" name="Freeform 689">
                <a:extLst>
                  <a:ext uri="{FF2B5EF4-FFF2-40B4-BE49-F238E27FC236}">
                    <a16:creationId xmlns:a16="http://schemas.microsoft.com/office/drawing/2014/main" id="{92324337-D06B-4E48-844F-165B27722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7013" y="2680901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5" y="22"/>
                      <a:pt x="18" y="22"/>
                    </a:cubicBezTo>
                    <a:cubicBezTo>
                      <a:pt x="11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DE667BA-CF47-47DA-8796-00E8DE750213}"/>
                  </a:ext>
                </a:extLst>
              </p:cNvPr>
              <p:cNvSpPr txBox="1"/>
              <p:nvPr/>
            </p:nvSpPr>
            <p:spPr>
              <a:xfrm>
                <a:off x="2016894" y="3275080"/>
                <a:ext cx="1985656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68BF0F09-5A6C-4078-B748-D44615EA1AB8}"/>
                  </a:ext>
                </a:extLst>
              </p:cNvPr>
              <p:cNvSpPr txBox="1"/>
              <p:nvPr/>
            </p:nvSpPr>
            <p:spPr>
              <a:xfrm>
                <a:off x="4187296" y="3275080"/>
                <a:ext cx="1765300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A68D648-BD9C-4D29-9F9C-7C8B4F7F242E}"/>
                  </a:ext>
                </a:extLst>
              </p:cNvPr>
              <p:cNvSpPr txBox="1"/>
              <p:nvPr/>
            </p:nvSpPr>
            <p:spPr>
              <a:xfrm>
                <a:off x="6203891" y="3275080"/>
                <a:ext cx="1888597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6F7301C-E0B4-4E0C-9B63-7AE8C48AA442}"/>
                  </a:ext>
                </a:extLst>
              </p:cNvPr>
              <p:cNvSpPr txBox="1"/>
              <p:nvPr/>
            </p:nvSpPr>
            <p:spPr>
              <a:xfrm>
                <a:off x="8291513" y="3275080"/>
                <a:ext cx="1765300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28" name="Freeform 679">
                <a:extLst>
                  <a:ext uri="{FF2B5EF4-FFF2-40B4-BE49-F238E27FC236}">
                    <a16:creationId xmlns:a16="http://schemas.microsoft.com/office/drawing/2014/main" id="{D7CE0596-3BB6-4945-8A64-9693C263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838" y="5076933"/>
                <a:ext cx="254000" cy="488950"/>
              </a:xfrm>
              <a:custGeom>
                <a:avLst/>
                <a:gdLst>
                  <a:gd name="T0" fmla="*/ 58 w 80"/>
                  <a:gd name="T1" fmla="*/ 0 h 154"/>
                  <a:gd name="T2" fmla="*/ 58 w 80"/>
                  <a:gd name="T3" fmla="*/ 103 h 154"/>
                  <a:gd name="T4" fmla="*/ 76 w 80"/>
                  <a:gd name="T5" fmla="*/ 103 h 154"/>
                  <a:gd name="T6" fmla="*/ 79 w 80"/>
                  <a:gd name="T7" fmla="*/ 105 h 154"/>
                  <a:gd name="T8" fmla="*/ 79 w 80"/>
                  <a:gd name="T9" fmla="*/ 109 h 154"/>
                  <a:gd name="T10" fmla="*/ 40 w 80"/>
                  <a:gd name="T11" fmla="*/ 154 h 154"/>
                  <a:gd name="T12" fmla="*/ 1 w 80"/>
                  <a:gd name="T13" fmla="*/ 109 h 154"/>
                  <a:gd name="T14" fmla="*/ 1 w 80"/>
                  <a:gd name="T15" fmla="*/ 105 h 154"/>
                  <a:gd name="T16" fmla="*/ 4 w 80"/>
                  <a:gd name="T17" fmla="*/ 103 h 154"/>
                  <a:gd name="T18" fmla="*/ 22 w 80"/>
                  <a:gd name="T19" fmla="*/ 103 h 154"/>
                  <a:gd name="T20" fmla="*/ 22 w 80"/>
                  <a:gd name="T21" fmla="*/ 0 h 154"/>
                  <a:gd name="T22" fmla="*/ 58 w 8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54">
                    <a:moveTo>
                      <a:pt x="58" y="0"/>
                    </a:moveTo>
                    <a:cubicBezTo>
                      <a:pt x="58" y="103"/>
                      <a:pt x="58" y="103"/>
                      <a:pt x="58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9" y="104"/>
                      <a:pt x="79" y="105"/>
                    </a:cubicBezTo>
                    <a:cubicBezTo>
                      <a:pt x="80" y="107"/>
                      <a:pt x="80" y="108"/>
                      <a:pt x="79" y="109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1" y="105"/>
                    </a:cubicBezTo>
                    <a:cubicBezTo>
                      <a:pt x="1" y="104"/>
                      <a:pt x="3" y="103"/>
                      <a:pt x="4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29" name="Freeform 680">
                <a:extLst>
                  <a:ext uri="{FF2B5EF4-FFF2-40B4-BE49-F238E27FC236}">
                    <a16:creationId xmlns:a16="http://schemas.microsoft.com/office/drawing/2014/main" id="{7A147A75-7AE9-485F-9069-2D9E8F1BC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688" y="5076933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5" y="22"/>
                      <a:pt x="18" y="22"/>
                    </a:cubicBezTo>
                    <a:cubicBezTo>
                      <a:pt x="11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0" name="Freeform 681">
                <a:extLst>
                  <a:ext uri="{FF2B5EF4-FFF2-40B4-BE49-F238E27FC236}">
                    <a16:creationId xmlns:a16="http://schemas.microsoft.com/office/drawing/2014/main" id="{827AB94A-F43F-4E85-93EA-725B16B7E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113" y="3803758"/>
                <a:ext cx="1441450" cy="1435100"/>
              </a:xfrm>
              <a:custGeom>
                <a:avLst/>
                <a:gdLst>
                  <a:gd name="T0" fmla="*/ 454 w 454"/>
                  <a:gd name="T1" fmla="*/ 227 h 452"/>
                  <a:gd name="T2" fmla="*/ 258 w 454"/>
                  <a:gd name="T3" fmla="*/ 452 h 452"/>
                  <a:gd name="T4" fmla="*/ 258 w 454"/>
                  <a:gd name="T5" fmla="*/ 434 h 452"/>
                  <a:gd name="T6" fmla="*/ 227 w 454"/>
                  <a:gd name="T7" fmla="*/ 403 h 452"/>
                  <a:gd name="T8" fmla="*/ 197 w 454"/>
                  <a:gd name="T9" fmla="*/ 434 h 452"/>
                  <a:gd name="T10" fmla="*/ 197 w 454"/>
                  <a:gd name="T11" fmla="*/ 452 h 452"/>
                  <a:gd name="T12" fmla="*/ 0 w 454"/>
                  <a:gd name="T13" fmla="*/ 227 h 452"/>
                  <a:gd name="T14" fmla="*/ 227 w 454"/>
                  <a:gd name="T15" fmla="*/ 0 h 452"/>
                  <a:gd name="T16" fmla="*/ 454 w 454"/>
                  <a:gd name="T17" fmla="*/ 227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452">
                    <a:moveTo>
                      <a:pt x="454" y="227"/>
                    </a:moveTo>
                    <a:cubicBezTo>
                      <a:pt x="454" y="342"/>
                      <a:pt x="368" y="437"/>
                      <a:pt x="258" y="452"/>
                    </a:cubicBezTo>
                    <a:cubicBezTo>
                      <a:pt x="258" y="434"/>
                      <a:pt x="258" y="434"/>
                      <a:pt x="258" y="434"/>
                    </a:cubicBezTo>
                    <a:cubicBezTo>
                      <a:pt x="258" y="417"/>
                      <a:pt x="244" y="403"/>
                      <a:pt x="227" y="403"/>
                    </a:cubicBezTo>
                    <a:cubicBezTo>
                      <a:pt x="210" y="403"/>
                      <a:pt x="197" y="417"/>
                      <a:pt x="197" y="434"/>
                    </a:cubicBezTo>
                    <a:cubicBezTo>
                      <a:pt x="197" y="452"/>
                      <a:pt x="197" y="452"/>
                      <a:pt x="197" y="452"/>
                    </a:cubicBezTo>
                    <a:cubicBezTo>
                      <a:pt x="86" y="437"/>
                      <a:pt x="0" y="342"/>
                      <a:pt x="0" y="227"/>
                    </a:cubicBezTo>
                    <a:cubicBezTo>
                      <a:pt x="0" y="102"/>
                      <a:pt x="102" y="0"/>
                      <a:pt x="227" y="0"/>
                    </a:cubicBezTo>
                    <a:cubicBezTo>
                      <a:pt x="352" y="0"/>
                      <a:pt x="454" y="102"/>
                      <a:pt x="454" y="2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1" name="Freeform 682">
                <a:extLst>
                  <a:ext uri="{FF2B5EF4-FFF2-40B4-BE49-F238E27FC236}">
                    <a16:creationId xmlns:a16="http://schemas.microsoft.com/office/drawing/2014/main" id="{ABC9BB92-3D7A-4E51-BA15-BF3A1DBF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946" y="5076933"/>
                <a:ext cx="254000" cy="488950"/>
              </a:xfrm>
              <a:custGeom>
                <a:avLst/>
                <a:gdLst>
                  <a:gd name="T0" fmla="*/ 58 w 80"/>
                  <a:gd name="T1" fmla="*/ 0 h 154"/>
                  <a:gd name="T2" fmla="*/ 58 w 80"/>
                  <a:gd name="T3" fmla="*/ 103 h 154"/>
                  <a:gd name="T4" fmla="*/ 75 w 80"/>
                  <a:gd name="T5" fmla="*/ 103 h 154"/>
                  <a:gd name="T6" fmla="*/ 79 w 80"/>
                  <a:gd name="T7" fmla="*/ 105 h 154"/>
                  <a:gd name="T8" fmla="*/ 78 w 80"/>
                  <a:gd name="T9" fmla="*/ 109 h 154"/>
                  <a:gd name="T10" fmla="*/ 40 w 80"/>
                  <a:gd name="T11" fmla="*/ 154 h 154"/>
                  <a:gd name="T12" fmla="*/ 1 w 80"/>
                  <a:gd name="T13" fmla="*/ 109 h 154"/>
                  <a:gd name="T14" fmla="*/ 0 w 80"/>
                  <a:gd name="T15" fmla="*/ 105 h 154"/>
                  <a:gd name="T16" fmla="*/ 4 w 80"/>
                  <a:gd name="T17" fmla="*/ 103 h 154"/>
                  <a:gd name="T18" fmla="*/ 22 w 80"/>
                  <a:gd name="T19" fmla="*/ 103 h 154"/>
                  <a:gd name="T20" fmla="*/ 22 w 80"/>
                  <a:gd name="T21" fmla="*/ 0 h 154"/>
                  <a:gd name="T22" fmla="*/ 58 w 8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54">
                    <a:moveTo>
                      <a:pt x="58" y="0"/>
                    </a:moveTo>
                    <a:cubicBezTo>
                      <a:pt x="58" y="103"/>
                      <a:pt x="58" y="103"/>
                      <a:pt x="58" y="103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7" y="103"/>
                      <a:pt x="78" y="104"/>
                      <a:pt x="79" y="105"/>
                    </a:cubicBezTo>
                    <a:cubicBezTo>
                      <a:pt x="80" y="107"/>
                      <a:pt x="79" y="108"/>
                      <a:pt x="78" y="109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0" y="105"/>
                    </a:cubicBezTo>
                    <a:cubicBezTo>
                      <a:pt x="1" y="104"/>
                      <a:pt x="2" y="103"/>
                      <a:pt x="4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2" name="Freeform 683">
                <a:extLst>
                  <a:ext uri="{FF2B5EF4-FFF2-40B4-BE49-F238E27FC236}">
                    <a16:creationId xmlns:a16="http://schemas.microsoft.com/office/drawing/2014/main" id="{7E4E9490-FEB1-4642-B818-40706ABF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796" y="5076933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4" y="22"/>
                      <a:pt x="18" y="22"/>
                    </a:cubicBezTo>
                    <a:cubicBezTo>
                      <a:pt x="11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3" name="Freeform 684">
                <a:extLst>
                  <a:ext uri="{FF2B5EF4-FFF2-40B4-BE49-F238E27FC236}">
                    <a16:creationId xmlns:a16="http://schemas.microsoft.com/office/drawing/2014/main" id="{6FDADC2E-BB18-48F4-A084-681C98ACA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809" y="3803758"/>
                <a:ext cx="1438275" cy="1435100"/>
              </a:xfrm>
              <a:custGeom>
                <a:avLst/>
                <a:gdLst>
                  <a:gd name="T0" fmla="*/ 453 w 453"/>
                  <a:gd name="T1" fmla="*/ 227 h 452"/>
                  <a:gd name="T2" fmla="*/ 257 w 453"/>
                  <a:gd name="T3" fmla="*/ 452 h 452"/>
                  <a:gd name="T4" fmla="*/ 257 w 453"/>
                  <a:gd name="T5" fmla="*/ 434 h 452"/>
                  <a:gd name="T6" fmla="*/ 227 w 453"/>
                  <a:gd name="T7" fmla="*/ 403 h 452"/>
                  <a:gd name="T8" fmla="*/ 196 w 453"/>
                  <a:gd name="T9" fmla="*/ 434 h 452"/>
                  <a:gd name="T10" fmla="*/ 196 w 453"/>
                  <a:gd name="T11" fmla="*/ 452 h 452"/>
                  <a:gd name="T12" fmla="*/ 0 w 453"/>
                  <a:gd name="T13" fmla="*/ 227 h 452"/>
                  <a:gd name="T14" fmla="*/ 227 w 453"/>
                  <a:gd name="T15" fmla="*/ 0 h 452"/>
                  <a:gd name="T16" fmla="*/ 453 w 453"/>
                  <a:gd name="T17" fmla="*/ 227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452">
                    <a:moveTo>
                      <a:pt x="453" y="227"/>
                    </a:moveTo>
                    <a:cubicBezTo>
                      <a:pt x="453" y="342"/>
                      <a:pt x="368" y="437"/>
                      <a:pt x="257" y="452"/>
                    </a:cubicBezTo>
                    <a:cubicBezTo>
                      <a:pt x="257" y="434"/>
                      <a:pt x="257" y="434"/>
                      <a:pt x="257" y="434"/>
                    </a:cubicBezTo>
                    <a:cubicBezTo>
                      <a:pt x="257" y="417"/>
                      <a:pt x="243" y="403"/>
                      <a:pt x="227" y="403"/>
                    </a:cubicBezTo>
                    <a:cubicBezTo>
                      <a:pt x="210" y="403"/>
                      <a:pt x="196" y="417"/>
                      <a:pt x="196" y="434"/>
                    </a:cubicBezTo>
                    <a:cubicBezTo>
                      <a:pt x="196" y="452"/>
                      <a:pt x="196" y="452"/>
                      <a:pt x="196" y="452"/>
                    </a:cubicBezTo>
                    <a:cubicBezTo>
                      <a:pt x="85" y="437"/>
                      <a:pt x="0" y="342"/>
                      <a:pt x="0" y="227"/>
                    </a:cubicBezTo>
                    <a:cubicBezTo>
                      <a:pt x="0" y="102"/>
                      <a:pt x="101" y="0"/>
                      <a:pt x="227" y="0"/>
                    </a:cubicBezTo>
                    <a:cubicBezTo>
                      <a:pt x="352" y="0"/>
                      <a:pt x="453" y="102"/>
                      <a:pt x="453" y="22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4" name="Freeform 685">
                <a:extLst>
                  <a:ext uri="{FF2B5EF4-FFF2-40B4-BE49-F238E27FC236}">
                    <a16:creationId xmlns:a16="http://schemas.microsoft.com/office/drawing/2014/main" id="{A20B79EB-2E2D-439B-8135-7329F6119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6643" y="5076933"/>
                <a:ext cx="250825" cy="488950"/>
              </a:xfrm>
              <a:custGeom>
                <a:avLst/>
                <a:gdLst>
                  <a:gd name="T0" fmla="*/ 57 w 79"/>
                  <a:gd name="T1" fmla="*/ 0 h 154"/>
                  <a:gd name="T2" fmla="*/ 57 w 79"/>
                  <a:gd name="T3" fmla="*/ 103 h 154"/>
                  <a:gd name="T4" fmla="*/ 75 w 79"/>
                  <a:gd name="T5" fmla="*/ 103 h 154"/>
                  <a:gd name="T6" fmla="*/ 79 w 79"/>
                  <a:gd name="T7" fmla="*/ 105 h 154"/>
                  <a:gd name="T8" fmla="*/ 78 w 79"/>
                  <a:gd name="T9" fmla="*/ 109 h 154"/>
                  <a:gd name="T10" fmla="*/ 39 w 79"/>
                  <a:gd name="T11" fmla="*/ 154 h 154"/>
                  <a:gd name="T12" fmla="*/ 1 w 79"/>
                  <a:gd name="T13" fmla="*/ 109 h 154"/>
                  <a:gd name="T14" fmla="*/ 0 w 79"/>
                  <a:gd name="T15" fmla="*/ 105 h 154"/>
                  <a:gd name="T16" fmla="*/ 4 w 79"/>
                  <a:gd name="T17" fmla="*/ 103 h 154"/>
                  <a:gd name="T18" fmla="*/ 21 w 79"/>
                  <a:gd name="T19" fmla="*/ 103 h 154"/>
                  <a:gd name="T20" fmla="*/ 21 w 79"/>
                  <a:gd name="T21" fmla="*/ 0 h 154"/>
                  <a:gd name="T22" fmla="*/ 57 w 79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154">
                    <a:moveTo>
                      <a:pt x="57" y="0"/>
                    </a:moveTo>
                    <a:cubicBezTo>
                      <a:pt x="57" y="103"/>
                      <a:pt x="57" y="103"/>
                      <a:pt x="57" y="103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7" y="103"/>
                      <a:pt x="78" y="104"/>
                      <a:pt x="79" y="105"/>
                    </a:cubicBezTo>
                    <a:cubicBezTo>
                      <a:pt x="79" y="107"/>
                      <a:pt x="79" y="108"/>
                      <a:pt x="78" y="109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0" y="105"/>
                    </a:cubicBezTo>
                    <a:cubicBezTo>
                      <a:pt x="1" y="104"/>
                      <a:pt x="2" y="103"/>
                      <a:pt x="4" y="103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EA4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5" name="Freeform 686">
                <a:extLst>
                  <a:ext uri="{FF2B5EF4-FFF2-40B4-BE49-F238E27FC236}">
                    <a16:creationId xmlns:a16="http://schemas.microsoft.com/office/drawing/2014/main" id="{0F5ECC80-431A-4F9F-9438-176B1EF3B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4904" y="5076933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5" y="22"/>
                      <a:pt x="18" y="22"/>
                    </a:cubicBezTo>
                    <a:cubicBezTo>
                      <a:pt x="12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6" name="Freeform 687">
                <a:extLst>
                  <a:ext uri="{FF2B5EF4-FFF2-40B4-BE49-F238E27FC236}">
                    <a16:creationId xmlns:a16="http://schemas.microsoft.com/office/drawing/2014/main" id="{9FA3FFB0-D257-4FC2-8EC8-8EBC1332A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9059" y="3803758"/>
                <a:ext cx="1438275" cy="1435100"/>
              </a:xfrm>
              <a:custGeom>
                <a:avLst/>
                <a:gdLst>
                  <a:gd name="T0" fmla="*/ 453 w 453"/>
                  <a:gd name="T1" fmla="*/ 227 h 452"/>
                  <a:gd name="T2" fmla="*/ 257 w 453"/>
                  <a:gd name="T3" fmla="*/ 452 h 452"/>
                  <a:gd name="T4" fmla="*/ 257 w 453"/>
                  <a:gd name="T5" fmla="*/ 434 h 452"/>
                  <a:gd name="T6" fmla="*/ 226 w 453"/>
                  <a:gd name="T7" fmla="*/ 403 h 452"/>
                  <a:gd name="T8" fmla="*/ 196 w 453"/>
                  <a:gd name="T9" fmla="*/ 434 h 452"/>
                  <a:gd name="T10" fmla="*/ 196 w 453"/>
                  <a:gd name="T11" fmla="*/ 452 h 452"/>
                  <a:gd name="T12" fmla="*/ 0 w 453"/>
                  <a:gd name="T13" fmla="*/ 227 h 452"/>
                  <a:gd name="T14" fmla="*/ 226 w 453"/>
                  <a:gd name="T15" fmla="*/ 0 h 452"/>
                  <a:gd name="T16" fmla="*/ 453 w 453"/>
                  <a:gd name="T17" fmla="*/ 227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452">
                    <a:moveTo>
                      <a:pt x="453" y="227"/>
                    </a:moveTo>
                    <a:cubicBezTo>
                      <a:pt x="453" y="342"/>
                      <a:pt x="368" y="437"/>
                      <a:pt x="257" y="452"/>
                    </a:cubicBezTo>
                    <a:cubicBezTo>
                      <a:pt x="257" y="434"/>
                      <a:pt x="257" y="434"/>
                      <a:pt x="257" y="434"/>
                    </a:cubicBezTo>
                    <a:cubicBezTo>
                      <a:pt x="257" y="417"/>
                      <a:pt x="243" y="403"/>
                      <a:pt x="226" y="403"/>
                    </a:cubicBezTo>
                    <a:cubicBezTo>
                      <a:pt x="209" y="403"/>
                      <a:pt x="196" y="417"/>
                      <a:pt x="196" y="434"/>
                    </a:cubicBezTo>
                    <a:cubicBezTo>
                      <a:pt x="196" y="452"/>
                      <a:pt x="196" y="452"/>
                      <a:pt x="196" y="452"/>
                    </a:cubicBezTo>
                    <a:cubicBezTo>
                      <a:pt x="85" y="437"/>
                      <a:pt x="0" y="342"/>
                      <a:pt x="0" y="227"/>
                    </a:cubicBezTo>
                    <a:cubicBezTo>
                      <a:pt x="0" y="102"/>
                      <a:pt x="101" y="0"/>
                      <a:pt x="226" y="0"/>
                    </a:cubicBezTo>
                    <a:cubicBezTo>
                      <a:pt x="352" y="0"/>
                      <a:pt x="453" y="102"/>
                      <a:pt x="453" y="227"/>
                    </a:cubicBezTo>
                    <a:close/>
                  </a:path>
                </a:pathLst>
              </a:custGeom>
              <a:solidFill>
                <a:srgbClr val="CEA4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7" name="Freeform 688">
                <a:extLst>
                  <a:ext uri="{FF2B5EF4-FFF2-40B4-BE49-F238E27FC236}">
                    <a16:creationId xmlns:a16="http://schemas.microsoft.com/office/drawing/2014/main" id="{9C679CC1-3C70-473C-90A1-18F0FD0E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3" y="5076933"/>
                <a:ext cx="254000" cy="488950"/>
              </a:xfrm>
              <a:custGeom>
                <a:avLst/>
                <a:gdLst>
                  <a:gd name="T0" fmla="*/ 58 w 80"/>
                  <a:gd name="T1" fmla="*/ 0 h 154"/>
                  <a:gd name="T2" fmla="*/ 58 w 80"/>
                  <a:gd name="T3" fmla="*/ 103 h 154"/>
                  <a:gd name="T4" fmla="*/ 76 w 80"/>
                  <a:gd name="T5" fmla="*/ 103 h 154"/>
                  <a:gd name="T6" fmla="*/ 79 w 80"/>
                  <a:gd name="T7" fmla="*/ 105 h 154"/>
                  <a:gd name="T8" fmla="*/ 79 w 80"/>
                  <a:gd name="T9" fmla="*/ 109 h 154"/>
                  <a:gd name="T10" fmla="*/ 40 w 80"/>
                  <a:gd name="T11" fmla="*/ 154 h 154"/>
                  <a:gd name="T12" fmla="*/ 1 w 80"/>
                  <a:gd name="T13" fmla="*/ 109 h 154"/>
                  <a:gd name="T14" fmla="*/ 1 w 80"/>
                  <a:gd name="T15" fmla="*/ 105 h 154"/>
                  <a:gd name="T16" fmla="*/ 4 w 80"/>
                  <a:gd name="T17" fmla="*/ 103 h 154"/>
                  <a:gd name="T18" fmla="*/ 22 w 80"/>
                  <a:gd name="T19" fmla="*/ 103 h 154"/>
                  <a:gd name="T20" fmla="*/ 22 w 80"/>
                  <a:gd name="T21" fmla="*/ 0 h 154"/>
                  <a:gd name="T22" fmla="*/ 58 w 80"/>
                  <a:gd name="T2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154">
                    <a:moveTo>
                      <a:pt x="58" y="0"/>
                    </a:moveTo>
                    <a:cubicBezTo>
                      <a:pt x="58" y="103"/>
                      <a:pt x="58" y="103"/>
                      <a:pt x="58" y="103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7" y="103"/>
                      <a:pt x="79" y="104"/>
                      <a:pt x="79" y="105"/>
                    </a:cubicBezTo>
                    <a:cubicBezTo>
                      <a:pt x="80" y="107"/>
                      <a:pt x="80" y="108"/>
                      <a:pt x="79" y="109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08"/>
                      <a:pt x="0" y="107"/>
                      <a:pt x="1" y="105"/>
                    </a:cubicBezTo>
                    <a:cubicBezTo>
                      <a:pt x="1" y="104"/>
                      <a:pt x="3" y="103"/>
                      <a:pt x="4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8" name="Freeform 689">
                <a:extLst>
                  <a:ext uri="{FF2B5EF4-FFF2-40B4-BE49-F238E27FC236}">
                    <a16:creationId xmlns:a16="http://schemas.microsoft.com/office/drawing/2014/main" id="{A23233DB-4D87-482B-A263-37B38CBB4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7013" y="5076933"/>
                <a:ext cx="114300" cy="88900"/>
              </a:xfrm>
              <a:custGeom>
                <a:avLst/>
                <a:gdLst>
                  <a:gd name="T0" fmla="*/ 36 w 36"/>
                  <a:gd name="T1" fmla="*/ 0 h 28"/>
                  <a:gd name="T2" fmla="*/ 36 w 36"/>
                  <a:gd name="T3" fmla="*/ 28 h 28"/>
                  <a:gd name="T4" fmla="*/ 18 w 36"/>
                  <a:gd name="T5" fmla="*/ 22 h 28"/>
                  <a:gd name="T6" fmla="*/ 0 w 36"/>
                  <a:gd name="T7" fmla="*/ 28 h 28"/>
                  <a:gd name="T8" fmla="*/ 0 w 36"/>
                  <a:gd name="T9" fmla="*/ 0 h 28"/>
                  <a:gd name="T10" fmla="*/ 36 w 36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cubicBezTo>
                      <a:pt x="36" y="28"/>
                      <a:pt x="36" y="28"/>
                      <a:pt x="36" y="28"/>
                    </a:cubicBezTo>
                    <a:cubicBezTo>
                      <a:pt x="31" y="25"/>
                      <a:pt x="25" y="22"/>
                      <a:pt x="18" y="22"/>
                    </a:cubicBezTo>
                    <a:cubicBezTo>
                      <a:pt x="11" y="22"/>
                      <a:pt x="5" y="25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39" name="Freeform 690">
                <a:extLst>
                  <a:ext uri="{FF2B5EF4-FFF2-40B4-BE49-F238E27FC236}">
                    <a16:creationId xmlns:a16="http://schemas.microsoft.com/office/drawing/2014/main" id="{163AD1CA-B0F8-4F43-A24E-E79BE40EC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4233" y="3803758"/>
                <a:ext cx="1439863" cy="1435100"/>
              </a:xfrm>
              <a:custGeom>
                <a:avLst/>
                <a:gdLst>
                  <a:gd name="T0" fmla="*/ 454 w 454"/>
                  <a:gd name="T1" fmla="*/ 227 h 452"/>
                  <a:gd name="T2" fmla="*/ 257 w 454"/>
                  <a:gd name="T3" fmla="*/ 452 h 452"/>
                  <a:gd name="T4" fmla="*/ 257 w 454"/>
                  <a:gd name="T5" fmla="*/ 434 h 452"/>
                  <a:gd name="T6" fmla="*/ 227 w 454"/>
                  <a:gd name="T7" fmla="*/ 403 h 452"/>
                  <a:gd name="T8" fmla="*/ 196 w 454"/>
                  <a:gd name="T9" fmla="*/ 434 h 452"/>
                  <a:gd name="T10" fmla="*/ 196 w 454"/>
                  <a:gd name="T11" fmla="*/ 452 h 452"/>
                  <a:gd name="T12" fmla="*/ 0 w 454"/>
                  <a:gd name="T13" fmla="*/ 227 h 452"/>
                  <a:gd name="T14" fmla="*/ 227 w 454"/>
                  <a:gd name="T15" fmla="*/ 0 h 452"/>
                  <a:gd name="T16" fmla="*/ 454 w 454"/>
                  <a:gd name="T17" fmla="*/ 227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452">
                    <a:moveTo>
                      <a:pt x="454" y="227"/>
                    </a:moveTo>
                    <a:cubicBezTo>
                      <a:pt x="454" y="342"/>
                      <a:pt x="368" y="437"/>
                      <a:pt x="257" y="452"/>
                    </a:cubicBezTo>
                    <a:cubicBezTo>
                      <a:pt x="257" y="434"/>
                      <a:pt x="257" y="434"/>
                      <a:pt x="257" y="434"/>
                    </a:cubicBezTo>
                    <a:cubicBezTo>
                      <a:pt x="257" y="417"/>
                      <a:pt x="244" y="403"/>
                      <a:pt x="227" y="403"/>
                    </a:cubicBezTo>
                    <a:cubicBezTo>
                      <a:pt x="210" y="403"/>
                      <a:pt x="196" y="417"/>
                      <a:pt x="196" y="434"/>
                    </a:cubicBezTo>
                    <a:cubicBezTo>
                      <a:pt x="196" y="452"/>
                      <a:pt x="196" y="452"/>
                      <a:pt x="196" y="452"/>
                    </a:cubicBezTo>
                    <a:cubicBezTo>
                      <a:pt x="86" y="437"/>
                      <a:pt x="0" y="342"/>
                      <a:pt x="0" y="227"/>
                    </a:cubicBezTo>
                    <a:cubicBezTo>
                      <a:pt x="0" y="102"/>
                      <a:pt x="102" y="0"/>
                      <a:pt x="227" y="0"/>
                    </a:cubicBezTo>
                    <a:cubicBezTo>
                      <a:pt x="352" y="0"/>
                      <a:pt x="454" y="102"/>
                      <a:pt x="454" y="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9D297EC-EF20-4F79-ABC3-73920510F8CF}"/>
                  </a:ext>
                </a:extLst>
              </p:cNvPr>
              <p:cNvSpPr txBox="1"/>
              <p:nvPr/>
            </p:nvSpPr>
            <p:spPr>
              <a:xfrm>
                <a:off x="2003322" y="5641615"/>
                <a:ext cx="2015153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A8DCC5F9-7157-4058-AD3B-2F822579E3E6}"/>
                  </a:ext>
                </a:extLst>
              </p:cNvPr>
              <p:cNvSpPr txBox="1"/>
              <p:nvPr/>
            </p:nvSpPr>
            <p:spPr>
              <a:xfrm>
                <a:off x="4187296" y="5641615"/>
                <a:ext cx="1765300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19C47C3-8C04-4AD7-97BA-1EF6D8B6E49B}"/>
                  </a:ext>
                </a:extLst>
              </p:cNvPr>
              <p:cNvSpPr txBox="1"/>
              <p:nvPr/>
            </p:nvSpPr>
            <p:spPr>
              <a:xfrm>
                <a:off x="6239404" y="5641615"/>
                <a:ext cx="1765300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79686E5-A6C2-404E-9359-194CA3E9CFF5}"/>
                  </a:ext>
                </a:extLst>
              </p:cNvPr>
              <p:cNvSpPr/>
              <p:nvPr/>
            </p:nvSpPr>
            <p:spPr>
              <a:xfrm>
                <a:off x="4558780" y="4005115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F4C4647-5038-4866-98EB-9F5BAE0CA9EB}"/>
                  </a:ext>
                </a:extLst>
              </p:cNvPr>
              <p:cNvSpPr txBox="1"/>
              <p:nvPr/>
            </p:nvSpPr>
            <p:spPr>
              <a:xfrm>
                <a:off x="8291513" y="5641615"/>
                <a:ext cx="1765300" cy="2289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Fira Sans Book" panose="020B0503050000020004"/>
                  </a:rPr>
                  <a:t>Platform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90CE1B6-3F37-45E7-859C-79A88F15E4AA}"/>
                  </a:ext>
                </a:extLst>
              </p:cNvPr>
              <p:cNvSpPr/>
              <p:nvPr/>
            </p:nvSpPr>
            <p:spPr>
              <a:xfrm>
                <a:off x="2492767" y="4003205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4878EAC-8F2C-436D-8746-A57380F282E4}"/>
                  </a:ext>
                </a:extLst>
              </p:cNvPr>
              <p:cNvSpPr/>
              <p:nvPr/>
            </p:nvSpPr>
            <p:spPr>
              <a:xfrm>
                <a:off x="8657970" y="1585271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719AA9F1-F022-4252-9B23-CC66366E2ECB}"/>
                  </a:ext>
                </a:extLst>
              </p:cNvPr>
              <p:cNvSpPr/>
              <p:nvPr/>
            </p:nvSpPr>
            <p:spPr>
              <a:xfrm>
                <a:off x="8657970" y="3994326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89279AB-6243-4807-9DB1-2B71E6D02BBD}"/>
                  </a:ext>
                </a:extLst>
              </p:cNvPr>
              <p:cNvSpPr/>
              <p:nvPr/>
            </p:nvSpPr>
            <p:spPr>
              <a:xfrm>
                <a:off x="6614739" y="3996236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Fira Sans Book" panose="020B0503050000020004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297A8430-5C1F-4D9B-BF45-786E5EDC6B75}"/>
                  </a:ext>
                </a:extLst>
              </p:cNvPr>
              <p:cNvSpPr/>
              <p:nvPr/>
            </p:nvSpPr>
            <p:spPr>
              <a:xfrm>
                <a:off x="6605361" y="1594149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3C0403D-AF08-4392-BEC7-86DEA2060481}"/>
                  </a:ext>
                </a:extLst>
              </p:cNvPr>
              <p:cNvSpPr/>
              <p:nvPr/>
            </p:nvSpPr>
            <p:spPr>
              <a:xfrm>
                <a:off x="4547024" y="1598667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68E52E3-1F92-4595-BF39-72F8A5F864E1}"/>
                  </a:ext>
                </a:extLst>
              </p:cNvPr>
              <p:cNvSpPr/>
              <p:nvPr/>
            </p:nvSpPr>
            <p:spPr>
              <a:xfrm>
                <a:off x="2495312" y="1594149"/>
                <a:ext cx="1032387" cy="10323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C54C360F-D5E6-417A-8FE3-8A13CDC7A6FB}"/>
                  </a:ext>
                </a:extLst>
              </p:cNvPr>
              <p:cNvSpPr txBox="1"/>
              <p:nvPr/>
            </p:nvSpPr>
            <p:spPr>
              <a:xfrm>
                <a:off x="2466536" y="1879509"/>
                <a:ext cx="108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latin typeface="Fira Sans Book" panose="020B0503050000020004" pitchFamily="34" charset="0"/>
                  </a:rPr>
                  <a:t>Uber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91A0C616-9AAD-471C-B85C-6F89A2688EDC}"/>
                  </a:ext>
                </a:extLst>
              </p:cNvPr>
              <p:cNvSpPr txBox="1"/>
              <p:nvPr/>
            </p:nvSpPr>
            <p:spPr>
              <a:xfrm>
                <a:off x="4598684" y="1870630"/>
                <a:ext cx="105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err="1">
                    <a:latin typeface="Fira Sans Book" panose="020B0503050000020004" pitchFamily="34" charset="0"/>
                  </a:rPr>
                  <a:t>AirBnB</a:t>
                </a:r>
                <a:endParaRPr lang="en-US" sz="2000">
                  <a:latin typeface="Fira Sans Book" panose="020B0503050000020004" pitchFamily="34" charset="0"/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D1AFCDA6-11F4-4E67-8236-CD9CCA364F5F}"/>
                  </a:ext>
                </a:extLst>
              </p:cNvPr>
              <p:cNvSpPr txBox="1"/>
              <p:nvPr/>
            </p:nvSpPr>
            <p:spPr>
              <a:xfrm>
                <a:off x="6684905" y="1897264"/>
                <a:ext cx="89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latin typeface="Fira Sans Book" panose="020B0503050000020004" pitchFamily="34" charset="0"/>
                  </a:rPr>
                  <a:t>Lyft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A9AA0E9-CFDE-4AA6-B818-A6FBAE2BE49B}"/>
                  </a:ext>
                </a:extLst>
              </p:cNvPr>
              <p:cNvSpPr txBox="1"/>
              <p:nvPr/>
            </p:nvSpPr>
            <p:spPr>
              <a:xfrm>
                <a:off x="8480266" y="1897264"/>
                <a:ext cx="14996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latin typeface="Fira Sans Book" panose="020B0503050000020004" pitchFamily="34" charset="0"/>
                  </a:rPr>
                  <a:t>Kickstarter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8CE10A5-BA4B-4F1A-85ED-5C484E50F600}"/>
                  </a:ext>
                </a:extLst>
              </p:cNvPr>
              <p:cNvSpPr txBox="1"/>
              <p:nvPr/>
            </p:nvSpPr>
            <p:spPr>
              <a:xfrm>
                <a:off x="2417752" y="4290475"/>
                <a:ext cx="12361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latin typeface="Fira Sans Book" panose="020B0503050000020004" pitchFamily="34" charset="0"/>
                  </a:rPr>
                  <a:t>Priceline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9A4B671-F4E7-43B6-AFF8-9CE954864D79}"/>
                  </a:ext>
                </a:extLst>
              </p:cNvPr>
              <p:cNvSpPr txBox="1"/>
              <p:nvPr/>
            </p:nvSpPr>
            <p:spPr>
              <a:xfrm>
                <a:off x="4726884" y="4310464"/>
                <a:ext cx="1368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Fira Sans Book" panose="020B0503050000020004" pitchFamily="34" charset="0"/>
                  </a:rPr>
                  <a:t>eBay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879D69E-257E-4E20-BA90-DEF1CE66B4C2}"/>
                  </a:ext>
                </a:extLst>
              </p:cNvPr>
              <p:cNvSpPr txBox="1"/>
              <p:nvPr/>
            </p:nvSpPr>
            <p:spPr>
              <a:xfrm>
                <a:off x="6513306" y="4297440"/>
                <a:ext cx="12361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latin typeface="Fira Sans Book" panose="020B0503050000020004" pitchFamily="34" charset="0"/>
                  </a:rPr>
                  <a:t>PayPal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483DAB5-1160-414C-9752-97D7AF7E2FC8}"/>
                  </a:ext>
                </a:extLst>
              </p:cNvPr>
              <p:cNvSpPr txBox="1"/>
              <p:nvPr/>
            </p:nvSpPr>
            <p:spPr>
              <a:xfrm>
                <a:off x="8628269" y="4337048"/>
                <a:ext cx="1345788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>
                    <a:latin typeface="Fira Sans Book" panose="020B0503050000020004" pitchFamily="34" charset="0"/>
                  </a:rPr>
                  <a:t>Facebook</a:t>
                </a:r>
              </a:p>
            </p:txBody>
          </p:sp>
        </p:grp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3D5F3ED-E606-439C-B80E-12CDA5329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60" name="Parallelogram 59">
            <a:extLst>
              <a:ext uri="{FF2B5EF4-FFF2-40B4-BE49-F238E27FC236}">
                <a16:creationId xmlns:a16="http://schemas.microsoft.com/office/drawing/2014/main" id="{7B8402EC-9843-42F4-B751-08FA3F3F49E5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2D034C62-A2B6-4880-A964-5C5F14092046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Google Shape;193;p21">
            <a:extLst>
              <a:ext uri="{FF2B5EF4-FFF2-40B4-BE49-F238E27FC236}">
                <a16:creationId xmlns:a16="http://schemas.microsoft.com/office/drawing/2014/main" id="{78510E7C-7944-45BB-873A-754DCDE2605A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Revenue Models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446767" y="737021"/>
            <a:ext cx="5389148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How Will You Make Money?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7015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5933D229-D38C-40BC-8E07-41B36B5A1968}"/>
              </a:ext>
            </a:extLst>
          </p:cNvPr>
          <p:cNvSpPr txBox="1">
            <a:spLocks/>
          </p:cNvSpPr>
          <p:nvPr/>
        </p:nvSpPr>
        <p:spPr>
          <a:xfrm>
            <a:off x="1480717" y="1460983"/>
            <a:ext cx="9015414" cy="447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dirty="0">
                <a:latin typeface="Acumin Pro" panose="020B0504020202020204" pitchFamily="34" charset="0"/>
              </a:rPr>
              <a:t>Understand who the competitors are in your market</a:t>
            </a:r>
          </a:p>
          <a:p>
            <a:pPr marL="914400" lvl="1" indent="-457200"/>
            <a:r>
              <a:rPr lang="en-US" dirty="0">
                <a:latin typeface="Acumin Pro" panose="020B0504020202020204" pitchFamily="34" charset="0"/>
              </a:rPr>
              <a:t>Learn their strengths and weaknesses</a:t>
            </a:r>
          </a:p>
          <a:p>
            <a:pPr marL="914400" lvl="1" indent="-457200"/>
            <a:r>
              <a:rPr lang="en-US" dirty="0">
                <a:latin typeface="Acumin Pro" panose="020B0504020202020204" pitchFamily="34" charset="0"/>
              </a:rPr>
              <a:t>Evaluate and compare based on measures the customers care about</a:t>
            </a:r>
          </a:p>
          <a:p>
            <a:pPr marL="914400" lvl="1" indent="-457200"/>
            <a:r>
              <a:rPr lang="en-US" dirty="0">
                <a:latin typeface="Acumin Pro" panose="020B0504020202020204" pitchFamily="34" charset="0"/>
              </a:rPr>
              <a:t>Evaluation metrics to consider</a:t>
            </a:r>
          </a:p>
          <a:p>
            <a:pPr marL="1371600" lvl="2" indent="-457200"/>
            <a:r>
              <a:rPr lang="en-US" dirty="0">
                <a:latin typeface="Acumin Pro" panose="020B0504020202020204" pitchFamily="34" charset="0"/>
              </a:rPr>
              <a:t>Ease of use</a:t>
            </a:r>
          </a:p>
          <a:p>
            <a:pPr marL="1371600" lvl="2" indent="-457200"/>
            <a:r>
              <a:rPr lang="en-US" dirty="0">
                <a:latin typeface="Acumin Pro" panose="020B0504020202020204" pitchFamily="34" charset="0"/>
              </a:rPr>
              <a:t>Accuracy</a:t>
            </a:r>
          </a:p>
          <a:p>
            <a:pPr marL="1371600" lvl="2" indent="-457200"/>
            <a:r>
              <a:rPr lang="en-US" dirty="0">
                <a:latin typeface="Acumin Pro" panose="020B0504020202020204" pitchFamily="34" charset="0"/>
              </a:rPr>
              <a:t>Quality</a:t>
            </a:r>
          </a:p>
          <a:p>
            <a:pPr marL="1371600" lvl="2" indent="-457200"/>
            <a:r>
              <a:rPr lang="en-US" dirty="0">
                <a:latin typeface="Acumin Pro" panose="020B0504020202020204" pitchFamily="34" charset="0"/>
              </a:rPr>
              <a:t>Price</a:t>
            </a:r>
          </a:p>
          <a:p>
            <a:pPr marL="1371600" lvl="2" indent="-457200"/>
            <a:r>
              <a:rPr lang="en-US" dirty="0">
                <a:latin typeface="Acumin Pro" panose="020B0504020202020204" pitchFamily="34" charset="0"/>
              </a:rPr>
              <a:t>Customizability</a:t>
            </a:r>
          </a:p>
          <a:p>
            <a:pPr marL="1371600" lvl="2" indent="-457200"/>
            <a:r>
              <a:rPr lang="en-US" dirty="0">
                <a:latin typeface="Acumin Pro" panose="020B0504020202020204" pitchFamily="34" charset="0"/>
              </a:rPr>
              <a:t>Size or weight</a:t>
            </a:r>
          </a:p>
          <a:p>
            <a:pPr marL="1371600" lvl="2" indent="-457200"/>
            <a:endParaRPr lang="en-US" dirty="0"/>
          </a:p>
          <a:p>
            <a:pPr marL="914400" lvl="1" indent="-45720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E4D9C-B17C-4CA9-8A58-278760627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EEF93CF-6262-40A2-96C0-066E5C8A1994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6E8A802F-CA1A-4C0E-B8C2-29F522C1B7C1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93;p21">
            <a:extLst>
              <a:ext uri="{FF2B5EF4-FFF2-40B4-BE49-F238E27FC236}">
                <a16:creationId xmlns:a16="http://schemas.microsoft.com/office/drawing/2014/main" id="{3DDF5DF9-A149-4A81-B1D9-CF092929AD69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Competitive Profile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566818" y="724492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Who is Your Competition?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2070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5;p17">
            <a:extLst>
              <a:ext uri="{FF2B5EF4-FFF2-40B4-BE49-F238E27FC236}">
                <a16:creationId xmlns:a16="http://schemas.microsoft.com/office/drawing/2014/main" id="{23384489-B24D-D444-AB4D-5953762D1490}"/>
              </a:ext>
            </a:extLst>
          </p:cNvPr>
          <p:cNvCxnSpPr/>
          <p:nvPr/>
        </p:nvCxnSpPr>
        <p:spPr>
          <a:xfrm>
            <a:off x="2504142" y="-514826"/>
            <a:ext cx="0" cy="104079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D031E5C-A8F8-46A1-A8EC-DCEDCF99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0331" y="178601"/>
            <a:ext cx="4359180" cy="28708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24D034-4D0C-4314-926F-7163E731F6D1}"/>
              </a:ext>
            </a:extLst>
          </p:cNvPr>
          <p:cNvSpPr txBox="1"/>
          <p:nvPr/>
        </p:nvSpPr>
        <p:spPr>
          <a:xfrm>
            <a:off x="1653268" y="4509798"/>
            <a:ext cx="702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0D5E34-30CB-43C8-B2C0-DA8ECBDBC9B7}"/>
              </a:ext>
            </a:extLst>
          </p:cNvPr>
          <p:cNvGrpSpPr/>
          <p:nvPr/>
        </p:nvGrpSpPr>
        <p:grpSpPr>
          <a:xfrm>
            <a:off x="3018132" y="1895780"/>
            <a:ext cx="4299721" cy="2218624"/>
            <a:chOff x="6080823" y="975458"/>
            <a:chExt cx="3676511" cy="19535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91D66D-373F-4394-98F3-C03F77F97293}"/>
                </a:ext>
              </a:extLst>
            </p:cNvPr>
            <p:cNvSpPr/>
            <p:nvPr/>
          </p:nvSpPr>
          <p:spPr>
            <a:xfrm>
              <a:off x="6080823" y="975458"/>
              <a:ext cx="1929006" cy="19535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Google Shape;117;p17">
              <a:extLst>
                <a:ext uri="{FF2B5EF4-FFF2-40B4-BE49-F238E27FC236}">
                  <a16:creationId xmlns:a16="http://schemas.microsoft.com/office/drawing/2014/main" id="{22848746-A143-4ECE-B086-C95F9B4860C7}"/>
                </a:ext>
              </a:extLst>
            </p:cNvPr>
            <p:cNvSpPr txBox="1"/>
            <p:nvPr/>
          </p:nvSpPr>
          <p:spPr>
            <a:xfrm>
              <a:off x="6140961" y="1648171"/>
              <a:ext cx="3616373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Franklin Gothic Demi Cond" panose="020B0603020102020204" pitchFamily="34" charset="0"/>
                  <a:ea typeface="Impact"/>
                  <a:cs typeface="Impact"/>
                  <a:sym typeface="Impact"/>
                </a:rPr>
                <a:t>Financial Risk</a:t>
              </a:r>
            </a:p>
          </p:txBody>
        </p:sp>
      </p:grpSp>
      <p:sp>
        <p:nvSpPr>
          <p:cNvPr id="13" name="Google Shape;192;p21">
            <a:extLst>
              <a:ext uri="{FF2B5EF4-FFF2-40B4-BE49-F238E27FC236}">
                <a16:creationId xmlns:a16="http://schemas.microsoft.com/office/drawing/2014/main" id="{D357FA3F-90D0-4FEE-9D14-C872426D6132}"/>
              </a:ext>
            </a:extLst>
          </p:cNvPr>
          <p:cNvSpPr txBox="1"/>
          <p:nvPr/>
        </p:nvSpPr>
        <p:spPr>
          <a:xfrm>
            <a:off x="6096000" y="2739357"/>
            <a:ext cx="4476614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Market size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Clear business model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Capital needed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Future exit</a:t>
            </a:r>
          </a:p>
        </p:txBody>
      </p:sp>
      <p:sp>
        <p:nvSpPr>
          <p:cNvPr id="14" name="Google Shape;193;p21">
            <a:extLst>
              <a:ext uri="{FF2B5EF4-FFF2-40B4-BE49-F238E27FC236}">
                <a16:creationId xmlns:a16="http://schemas.microsoft.com/office/drawing/2014/main" id="{D78C5363-6070-405F-B80A-26BFC27D92D9}"/>
              </a:ext>
            </a:extLst>
          </p:cNvPr>
          <p:cNvSpPr txBox="1"/>
          <p:nvPr/>
        </p:nvSpPr>
        <p:spPr>
          <a:xfrm>
            <a:off x="6096000" y="2074026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Financial Risk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0464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0CB8861-FCDF-4435-AF86-9AF4124494EC}"/>
              </a:ext>
            </a:extLst>
          </p:cNvPr>
          <p:cNvSpPr txBox="1">
            <a:spLocks/>
          </p:cNvSpPr>
          <p:nvPr/>
        </p:nvSpPr>
        <p:spPr>
          <a:xfrm>
            <a:off x="7112000" y="1628223"/>
            <a:ext cx="5089525" cy="447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>
                <a:latin typeface="Acumin Pro" panose="020B0504020202020204" pitchFamily="34" charset="0"/>
              </a:rPr>
              <a:t>Types of Competitors</a:t>
            </a:r>
          </a:p>
          <a:p>
            <a:pPr lvl="1"/>
            <a:r>
              <a:rPr lang="en-US" dirty="0">
                <a:latin typeface="Acumin Pro" panose="020B0504020202020204" pitchFamily="34" charset="0"/>
              </a:rPr>
              <a:t>Direct</a:t>
            </a:r>
          </a:p>
          <a:p>
            <a:pPr lvl="1"/>
            <a:r>
              <a:rPr lang="en-US" dirty="0">
                <a:latin typeface="Acumin Pro" panose="020B0504020202020204" pitchFamily="34" charset="0"/>
              </a:rPr>
              <a:t>Indirect</a:t>
            </a:r>
          </a:p>
          <a:p>
            <a:pPr lvl="1"/>
            <a:r>
              <a:rPr lang="en-US" dirty="0">
                <a:latin typeface="Acumin Pro" panose="020B0504020202020204" pitchFamily="34" charset="0"/>
              </a:rPr>
              <a:t>Unknown</a:t>
            </a:r>
          </a:p>
          <a:p>
            <a:pPr marL="914400" lvl="1" indent="-45720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C2801-146F-47D2-8DDA-21DF2E733DC4}"/>
              </a:ext>
            </a:extLst>
          </p:cNvPr>
          <p:cNvSpPr/>
          <p:nvPr/>
        </p:nvSpPr>
        <p:spPr>
          <a:xfrm>
            <a:off x="1638300" y="1565877"/>
            <a:ext cx="508952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latin typeface="Acumin Pro" panose="020B0504020202020204" pitchFamily="34" charset="0"/>
              </a:rPr>
              <a:t>Evaluation Metrics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Ease of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Accuracy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Quality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Price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Customizability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cumin Pro" panose="020B0504020202020204" pitchFamily="34" charset="0"/>
              </a:rPr>
              <a:t>Size or weight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30D981-941D-44D4-A944-4D34694E3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5CDD7D3-7690-4E72-AD0C-0FC52CE70C4A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849F055F-0661-47F9-A85D-14C5CECC0465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93;p21">
            <a:extLst>
              <a:ext uri="{FF2B5EF4-FFF2-40B4-BE49-F238E27FC236}">
                <a16:creationId xmlns:a16="http://schemas.microsoft.com/office/drawing/2014/main" id="{573D3461-3059-49A1-82FE-48C761A15394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Competitive Profile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89842" y="746574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Metrics and Competitors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175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ADA75E-B00C-4D41-B9CA-8EF1045AB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83948"/>
              </p:ext>
            </p:extLst>
          </p:nvPr>
        </p:nvGraphicFramePr>
        <p:xfrm>
          <a:off x="1870204" y="783064"/>
          <a:ext cx="8775290" cy="53146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2432">
                  <a:extLst>
                    <a:ext uri="{9D8B030D-6E8A-4147-A177-3AD203B41FA5}">
                      <a16:colId xmlns:a16="http://schemas.microsoft.com/office/drawing/2014/main" val="490274468"/>
                    </a:ext>
                  </a:extLst>
                </a:gridCol>
                <a:gridCol w="1772517">
                  <a:extLst>
                    <a:ext uri="{9D8B030D-6E8A-4147-A177-3AD203B41FA5}">
                      <a16:colId xmlns:a16="http://schemas.microsoft.com/office/drawing/2014/main" val="3324781412"/>
                    </a:ext>
                  </a:extLst>
                </a:gridCol>
                <a:gridCol w="1568867">
                  <a:extLst>
                    <a:ext uri="{9D8B030D-6E8A-4147-A177-3AD203B41FA5}">
                      <a16:colId xmlns:a16="http://schemas.microsoft.com/office/drawing/2014/main" val="2650909727"/>
                    </a:ext>
                  </a:extLst>
                </a:gridCol>
                <a:gridCol w="1230946">
                  <a:extLst>
                    <a:ext uri="{9D8B030D-6E8A-4147-A177-3AD203B41FA5}">
                      <a16:colId xmlns:a16="http://schemas.microsoft.com/office/drawing/2014/main" val="2366431885"/>
                    </a:ext>
                  </a:extLst>
                </a:gridCol>
                <a:gridCol w="1083677">
                  <a:extLst>
                    <a:ext uri="{9D8B030D-6E8A-4147-A177-3AD203B41FA5}">
                      <a16:colId xmlns:a16="http://schemas.microsoft.com/office/drawing/2014/main" val="3556977385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val="4053754727"/>
                    </a:ext>
                  </a:extLst>
                </a:gridCol>
              </a:tblGrid>
              <a:tr h="13638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Company/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231481"/>
                  </a:ext>
                </a:extLst>
              </a:tr>
              <a:tr h="79016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62455"/>
                  </a:ext>
                </a:extLst>
              </a:tr>
              <a:tr h="79016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226232"/>
                  </a:ext>
                </a:extLst>
              </a:tr>
              <a:tr h="79016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278905"/>
                  </a:ext>
                </a:extLst>
              </a:tr>
              <a:tr h="7901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413780"/>
                  </a:ext>
                </a:extLst>
              </a:tr>
              <a:tr h="79016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7741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9939908-9A36-4A01-966A-53989F3F25CC}"/>
              </a:ext>
            </a:extLst>
          </p:cNvPr>
          <p:cNvGrpSpPr/>
          <p:nvPr/>
        </p:nvGrpSpPr>
        <p:grpSpPr>
          <a:xfrm>
            <a:off x="1834369" y="1050872"/>
            <a:ext cx="9215081" cy="4598379"/>
            <a:chOff x="1915179" y="221284"/>
            <a:chExt cx="9215081" cy="45983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5AA7B7-2B5D-4156-804D-FD31F5295885}"/>
                </a:ext>
              </a:extLst>
            </p:cNvPr>
            <p:cNvSpPr txBox="1"/>
            <p:nvPr/>
          </p:nvSpPr>
          <p:spPr>
            <a:xfrm>
              <a:off x="1923979" y="1547344"/>
              <a:ext cx="17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Fira Sans Book" panose="020B0503050000020004"/>
                </a:rPr>
                <a:t>Wipe Sensor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A4AABA-2F38-4964-8419-A44CBC95E451}"/>
                </a:ext>
              </a:extLst>
            </p:cNvPr>
            <p:cNvSpPr txBox="1"/>
            <p:nvPr/>
          </p:nvSpPr>
          <p:spPr>
            <a:xfrm>
              <a:off x="1923979" y="2321869"/>
              <a:ext cx="17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Fira Sans Book" panose="020B0503050000020004"/>
                </a:rPr>
                <a:t>HandGenie</a:t>
              </a:r>
              <a:endParaRPr lang="en-US" dirty="0">
                <a:latin typeface="Fira Sans Book" panose="020B05030500000200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40C81B-6048-4359-BD08-625A677CD282}"/>
                </a:ext>
              </a:extLst>
            </p:cNvPr>
            <p:cNvSpPr txBox="1"/>
            <p:nvPr/>
          </p:nvSpPr>
          <p:spPr>
            <a:xfrm>
              <a:off x="1923978" y="3117085"/>
              <a:ext cx="1757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Fira Sans Book" panose="020B0503050000020004"/>
                </a:rPr>
                <a:t>CleanTec</a:t>
              </a:r>
              <a:endParaRPr lang="en-US" dirty="0">
                <a:latin typeface="Fira Sans Book" panose="020B05030500000200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DF327D-600E-4DEB-8B0D-1010A09CE2FE}"/>
                </a:ext>
              </a:extLst>
            </p:cNvPr>
            <p:cNvSpPr txBox="1"/>
            <p:nvPr/>
          </p:nvSpPr>
          <p:spPr>
            <a:xfrm>
              <a:off x="1915179" y="3890179"/>
              <a:ext cx="17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Fira Sans Book" panose="020B0503050000020004"/>
                </a:rPr>
                <a:t>Hygens</a:t>
              </a:r>
              <a:endParaRPr lang="en-US" dirty="0">
                <a:latin typeface="Fira Sans Book" panose="020B05030500000200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9A5351-399A-4DB1-90C4-09C0CF48BB31}"/>
                </a:ext>
              </a:extLst>
            </p:cNvPr>
            <p:cNvSpPr txBox="1"/>
            <p:nvPr/>
          </p:nvSpPr>
          <p:spPr>
            <a:xfrm>
              <a:off x="3590615" y="221284"/>
              <a:ext cx="19541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Fira Sans Book" panose="020B0503050000020004"/>
                </a:rPr>
                <a:t>Notification</a:t>
              </a:r>
            </a:p>
            <a:p>
              <a:pPr algn="ctr"/>
              <a:r>
                <a:rPr lang="en-US" sz="1600" dirty="0">
                  <a:latin typeface="Fira Sans Book" panose="020B0503050000020004"/>
                </a:rPr>
                <a:t>Of</a:t>
              </a:r>
            </a:p>
            <a:p>
              <a:pPr algn="ctr"/>
              <a:r>
                <a:rPr lang="en-US" sz="1600" dirty="0">
                  <a:latin typeface="Fira Sans Book" panose="020B0503050000020004"/>
                </a:rPr>
                <a:t>Non-compliance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1BD19E-3110-4A54-B4B8-7E40D74D1642}"/>
                </a:ext>
              </a:extLst>
            </p:cNvPr>
            <p:cNvSpPr txBox="1"/>
            <p:nvPr/>
          </p:nvSpPr>
          <p:spPr>
            <a:xfrm>
              <a:off x="5254569" y="333230"/>
              <a:ext cx="1954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Fira Sans Book" panose="020B0503050000020004"/>
                </a:rPr>
                <a:t>Data</a:t>
              </a:r>
            </a:p>
            <a:p>
              <a:pPr algn="ctr"/>
              <a:r>
                <a:rPr lang="en-US" dirty="0">
                  <a:latin typeface="Fira Sans Book" panose="020B0503050000020004"/>
                </a:rPr>
                <a:t>Tracking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9FF57C-151A-40AF-A2D6-E93BA3F75251}"/>
                </a:ext>
              </a:extLst>
            </p:cNvPr>
            <p:cNvSpPr txBox="1"/>
            <p:nvPr/>
          </p:nvSpPr>
          <p:spPr>
            <a:xfrm>
              <a:off x="6669545" y="347856"/>
              <a:ext cx="1954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Quality of </a:t>
              </a:r>
            </a:p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Wash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504051-70DE-4496-B9A3-FFAE2B0AC0A2}"/>
                </a:ext>
              </a:extLst>
            </p:cNvPr>
            <p:cNvSpPr txBox="1"/>
            <p:nvPr/>
          </p:nvSpPr>
          <p:spPr>
            <a:xfrm>
              <a:off x="7850104" y="320907"/>
              <a:ext cx="1954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Price</a:t>
              </a:r>
            </a:p>
            <a:p>
              <a:pPr algn="ctr"/>
              <a:r>
                <a:rPr lang="en-US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Per User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652549-BA71-4B94-9D9A-5215CA519292}"/>
                </a:ext>
              </a:extLst>
            </p:cNvPr>
            <p:cNvSpPr txBox="1"/>
            <p:nvPr/>
          </p:nvSpPr>
          <p:spPr>
            <a:xfrm>
              <a:off x="9028416" y="249144"/>
              <a:ext cx="195416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Washing or</a:t>
              </a:r>
            </a:p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Disinfecting</a:t>
              </a:r>
            </a:p>
            <a:p>
              <a:pPr algn="ctr"/>
              <a:r>
                <a:rPr lang="en-US" sz="1600" dirty="0">
                  <a:solidFill>
                    <a:schemeClr val="accent6">
                      <a:lumMod val="50000"/>
                    </a:schemeClr>
                  </a:solidFill>
                  <a:latin typeface="Fira Sans Book" panose="020B0503050000020004"/>
                </a:rPr>
                <a:t>System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A3DE1B-4DF4-45E1-8202-881D9142EDD8}"/>
                </a:ext>
              </a:extLst>
            </p:cNvPr>
            <p:cNvSpPr txBox="1"/>
            <p:nvPr/>
          </p:nvSpPr>
          <p:spPr>
            <a:xfrm>
              <a:off x="3628315" y="1309320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700AF4-AB0D-4A2F-9581-BD8B23D7B729}"/>
                </a:ext>
              </a:extLst>
            </p:cNvPr>
            <p:cNvSpPr txBox="1"/>
            <p:nvPr/>
          </p:nvSpPr>
          <p:spPr>
            <a:xfrm>
              <a:off x="3574851" y="2021812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B245D0-65CD-48E9-BD70-2BA2EEF545A5}"/>
                </a:ext>
              </a:extLst>
            </p:cNvPr>
            <p:cNvSpPr txBox="1"/>
            <p:nvPr/>
          </p:nvSpPr>
          <p:spPr>
            <a:xfrm>
              <a:off x="3617246" y="3650943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EF9766-DFA4-4AE0-8EFD-F27312E9DA86}"/>
                </a:ext>
              </a:extLst>
            </p:cNvPr>
            <p:cNvSpPr txBox="1"/>
            <p:nvPr/>
          </p:nvSpPr>
          <p:spPr>
            <a:xfrm>
              <a:off x="3681779" y="2559236"/>
              <a:ext cx="1954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 algn="ctr">
                <a:buFont typeface="Fira Sans Book" panose="020B0503050000020004" pitchFamily="34" charset="0"/>
                <a:buChar char="×"/>
              </a:pPr>
              <a:r>
                <a:rPr lang="en-US" sz="8800" b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A3B9DF-1F17-4600-9418-2290A2201FAE}"/>
                </a:ext>
              </a:extLst>
            </p:cNvPr>
            <p:cNvSpPr txBox="1"/>
            <p:nvPr/>
          </p:nvSpPr>
          <p:spPr>
            <a:xfrm>
              <a:off x="6736875" y="2849296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F3479C-392B-4006-A8F2-B51C5228B309}"/>
                </a:ext>
              </a:extLst>
            </p:cNvPr>
            <p:cNvSpPr txBox="1"/>
            <p:nvPr/>
          </p:nvSpPr>
          <p:spPr>
            <a:xfrm>
              <a:off x="6737164" y="3635184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78F336-EE49-48DF-903F-577B1EDB9521}"/>
                </a:ext>
              </a:extLst>
            </p:cNvPr>
            <p:cNvSpPr txBox="1"/>
            <p:nvPr/>
          </p:nvSpPr>
          <p:spPr>
            <a:xfrm>
              <a:off x="9118522" y="1297397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B6EED9-6CA6-4039-9418-27F18534FC8E}"/>
                </a:ext>
              </a:extLst>
            </p:cNvPr>
            <p:cNvSpPr txBox="1"/>
            <p:nvPr/>
          </p:nvSpPr>
          <p:spPr>
            <a:xfrm>
              <a:off x="5278687" y="1309208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23C11C-2BD2-4AEF-9E01-E5E86A610C1D}"/>
                </a:ext>
              </a:extLst>
            </p:cNvPr>
            <p:cNvSpPr txBox="1"/>
            <p:nvPr/>
          </p:nvSpPr>
          <p:spPr>
            <a:xfrm>
              <a:off x="5227072" y="2029186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C942750-3999-44EC-B7CC-3EA49C0F8161}"/>
                </a:ext>
              </a:extLst>
            </p:cNvPr>
            <p:cNvSpPr txBox="1"/>
            <p:nvPr/>
          </p:nvSpPr>
          <p:spPr>
            <a:xfrm>
              <a:off x="5269467" y="3658317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87A5F5-0656-4D65-8F77-A3FE9570C387}"/>
                </a:ext>
              </a:extLst>
            </p:cNvPr>
            <p:cNvSpPr txBox="1"/>
            <p:nvPr/>
          </p:nvSpPr>
          <p:spPr>
            <a:xfrm>
              <a:off x="9089510" y="2092858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83A2CC-544F-45D6-8E88-0A54E61282CD}"/>
                </a:ext>
              </a:extLst>
            </p:cNvPr>
            <p:cNvSpPr txBox="1"/>
            <p:nvPr/>
          </p:nvSpPr>
          <p:spPr>
            <a:xfrm>
              <a:off x="9080710" y="2881183"/>
              <a:ext cx="1954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4BA3EE-6F86-431C-8F11-24F0D46B1949}"/>
                </a:ext>
              </a:extLst>
            </p:cNvPr>
            <p:cNvSpPr txBox="1"/>
            <p:nvPr/>
          </p:nvSpPr>
          <p:spPr>
            <a:xfrm>
              <a:off x="7141933" y="1293574"/>
              <a:ext cx="104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sz="6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ED51CE-B387-404C-8A83-8DAA696F6399}"/>
                </a:ext>
              </a:extLst>
            </p:cNvPr>
            <p:cNvSpPr txBox="1"/>
            <p:nvPr/>
          </p:nvSpPr>
          <p:spPr>
            <a:xfrm>
              <a:off x="6869785" y="1744789"/>
              <a:ext cx="1954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 algn="ctr">
                <a:buFont typeface="Fira Sans Book" panose="020B0503050000020004" pitchFamily="34" charset="0"/>
                <a:buChar char="×"/>
              </a:pPr>
              <a:r>
                <a:rPr lang="en-US" sz="8800" b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01C3F5-F565-40F3-8A8A-4042B060DC86}"/>
                </a:ext>
              </a:extLst>
            </p:cNvPr>
            <p:cNvSpPr txBox="1"/>
            <p:nvPr/>
          </p:nvSpPr>
          <p:spPr>
            <a:xfrm>
              <a:off x="5413780" y="2551021"/>
              <a:ext cx="1954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 algn="ctr">
                <a:buFont typeface="Fira Sans Book" panose="020B0503050000020004" pitchFamily="34" charset="0"/>
                <a:buChar char="×"/>
              </a:pPr>
              <a:r>
                <a:rPr lang="en-US" sz="8800" b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42A307-5ADC-4B10-AD22-4876B2A16657}"/>
                </a:ext>
              </a:extLst>
            </p:cNvPr>
            <p:cNvSpPr txBox="1"/>
            <p:nvPr/>
          </p:nvSpPr>
          <p:spPr>
            <a:xfrm>
              <a:off x="9176098" y="3373113"/>
              <a:ext cx="19541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0" indent="-857250" algn="ctr">
                <a:buFont typeface="Fira Sans Book" panose="020B0503050000020004" pitchFamily="34" charset="0"/>
                <a:buChar char="×"/>
              </a:pPr>
              <a:r>
                <a:rPr lang="en-US" sz="8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Fira Sans Book" panose="020B0503050000020004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8BE5A5-46FB-4967-8BDE-542DA2E9CBCE}"/>
                </a:ext>
              </a:extLst>
            </p:cNvPr>
            <p:cNvSpPr txBox="1"/>
            <p:nvPr/>
          </p:nvSpPr>
          <p:spPr>
            <a:xfrm>
              <a:off x="8525259" y="1503371"/>
              <a:ext cx="680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ira Sans Book" panose="020B0503050000020004" pitchFamily="34" charset="0"/>
                </a:rPr>
                <a:t>$5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EDAD9F-115E-4A24-B822-A64D67498280}"/>
                </a:ext>
              </a:extLst>
            </p:cNvPr>
            <p:cNvSpPr txBox="1"/>
            <p:nvPr/>
          </p:nvSpPr>
          <p:spPr>
            <a:xfrm>
              <a:off x="8525259" y="2241055"/>
              <a:ext cx="680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ira Sans Book" panose="020B0503050000020004" pitchFamily="34" charset="0"/>
                </a:rPr>
                <a:t>$8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E3B835-79A2-4073-B850-E99BD0BC3FC9}"/>
                </a:ext>
              </a:extLst>
            </p:cNvPr>
            <p:cNvSpPr txBox="1"/>
            <p:nvPr/>
          </p:nvSpPr>
          <p:spPr>
            <a:xfrm>
              <a:off x="8537539" y="2996035"/>
              <a:ext cx="680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ira Sans Book" panose="020B0503050000020004" pitchFamily="34" charset="0"/>
                </a:rPr>
                <a:t>$3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24693D-5505-4138-978F-D6316B6B6373}"/>
                </a:ext>
              </a:extLst>
            </p:cNvPr>
            <p:cNvSpPr txBox="1"/>
            <p:nvPr/>
          </p:nvSpPr>
          <p:spPr>
            <a:xfrm>
              <a:off x="8535644" y="3839638"/>
              <a:ext cx="680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Fira Sans Book" panose="020B0503050000020004" pitchFamily="34" charset="0"/>
                </a:rPr>
                <a:t>$4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070DA37-1010-4CE7-BB53-940AFDF7D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51" name="Parallelogram 50">
            <a:extLst>
              <a:ext uri="{FF2B5EF4-FFF2-40B4-BE49-F238E27FC236}">
                <a16:creationId xmlns:a16="http://schemas.microsoft.com/office/drawing/2014/main" id="{980E04B4-8651-45D0-AE18-4AAB82A64209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4C9E645D-9349-45D1-BDF8-08A8407042BD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193;p21">
            <a:extLst>
              <a:ext uri="{FF2B5EF4-FFF2-40B4-BE49-F238E27FC236}">
                <a16:creationId xmlns:a16="http://schemas.microsoft.com/office/drawing/2014/main" id="{9FF794CC-167C-479E-B615-F9E26F4283E2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Competitive Profile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215;p22">
            <a:extLst>
              <a:ext uri="{FF2B5EF4-FFF2-40B4-BE49-F238E27FC236}">
                <a16:creationId xmlns:a16="http://schemas.microsoft.com/office/drawing/2014/main" id="{7A893AE9-9DA9-4B08-B0C7-FAA5D5C89374}"/>
              </a:ext>
            </a:extLst>
          </p:cNvPr>
          <p:cNvSpPr txBox="1"/>
          <p:nvPr/>
        </p:nvSpPr>
        <p:spPr>
          <a:xfrm>
            <a:off x="7389842" y="746574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Comparing Competitors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38422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596DCF6-ECD0-4EA4-B5E1-C4EAED3FDBB0}"/>
              </a:ext>
            </a:extLst>
          </p:cNvPr>
          <p:cNvSpPr txBox="1">
            <a:spLocks/>
          </p:cNvSpPr>
          <p:nvPr/>
        </p:nvSpPr>
        <p:spPr>
          <a:xfrm>
            <a:off x="814918" y="1632466"/>
            <a:ext cx="9015414" cy="447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Team Skills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Track Record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Domain Expertise</a:t>
            </a:r>
          </a:p>
          <a:p>
            <a:pPr marL="914400" lvl="1" indent="-457200"/>
            <a:r>
              <a:rPr lang="en-US" sz="3200" dirty="0">
                <a:latin typeface="Acumin Pro" panose="020B0504020202020204" pitchFamily="34" charset="0"/>
              </a:rPr>
              <a:t>Advisors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6234C8-4750-4645-8DB4-05164272F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C8651FE-1062-4B83-B543-022769CC63B1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EF722BB8-EB53-430A-BF0F-A1A113CEFA70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93;p21">
            <a:extLst>
              <a:ext uri="{FF2B5EF4-FFF2-40B4-BE49-F238E27FC236}">
                <a16:creationId xmlns:a16="http://schemas.microsoft.com/office/drawing/2014/main" id="{18EF659A-8969-40C7-9163-5C553A361B30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Your Team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969505" y="711045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Who Brings Value?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65360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F13603-4E04-482D-BBFE-8593F3D4E7B3}"/>
              </a:ext>
            </a:extLst>
          </p:cNvPr>
          <p:cNvSpPr txBox="1">
            <a:spLocks/>
          </p:cNvSpPr>
          <p:nvPr/>
        </p:nvSpPr>
        <p:spPr>
          <a:xfrm>
            <a:off x="-204532" y="1567647"/>
            <a:ext cx="8174037" cy="4470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Outline to the larger plan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Show ability to create detail plan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Visualize your strategic plan</a:t>
            </a:r>
          </a:p>
          <a:p>
            <a:pPr marL="914400" lvl="1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Identify your goals/milestones</a:t>
            </a:r>
          </a:p>
          <a:p>
            <a:pPr marL="1371600" lvl="2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What do you need to do</a:t>
            </a:r>
          </a:p>
          <a:p>
            <a:pPr marL="1371600" lvl="2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How much money you need</a:t>
            </a:r>
          </a:p>
          <a:p>
            <a:pPr marL="1371600" lvl="2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How long it will take you</a:t>
            </a:r>
          </a:p>
          <a:p>
            <a:pPr marL="1371600" lvl="2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What risks exist</a:t>
            </a:r>
          </a:p>
          <a:p>
            <a:pPr marL="1371600" lvl="2" indent="-457200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cumin Pro" panose="020B0504020202020204" pitchFamily="34" charset="0"/>
              </a:rPr>
              <a:t>How will you address them?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4DC0B219-207D-47B1-9214-C9B7A00F6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98" y="2465218"/>
            <a:ext cx="5602179" cy="2373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EECD06-474E-442B-971B-BF6F9EA07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3D38BF7-EA6D-4614-B6EF-65D23176F27C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5C21EC49-2061-4E35-9FE3-ED2CD6656834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93;p21">
            <a:extLst>
              <a:ext uri="{FF2B5EF4-FFF2-40B4-BE49-F238E27FC236}">
                <a16:creationId xmlns:a16="http://schemas.microsoft.com/office/drawing/2014/main" id="{D73FFBE9-A490-4CD4-A4B6-FDE23C94F3BD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Milestones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334495" y="699952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Systematic De-Risking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9583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4C3AB292-A2E8-4EB5-BE0B-46586F955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8" y="0"/>
            <a:ext cx="9912502" cy="61344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5529053"/>
            <a:ext cx="14845855" cy="1024816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F4C636-9285-48F3-A687-94251FFC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3522C35-BC68-4B3A-8613-F14C22C7044C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38F80716-9CE4-4CDB-AAD8-F19A1F29C296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93;p21">
            <a:extLst>
              <a:ext uri="{FF2B5EF4-FFF2-40B4-BE49-F238E27FC236}">
                <a16:creationId xmlns:a16="http://schemas.microsoft.com/office/drawing/2014/main" id="{2D93E020-8DDC-4A4B-BCA5-B9C820923775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Milestones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633714" y="741758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Your customers over time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96534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6B8AEF7-80FF-5448-873B-1C9663BBC3A6}"/>
              </a:ext>
            </a:extLst>
          </p:cNvPr>
          <p:cNvGrpSpPr/>
          <p:nvPr/>
        </p:nvGrpSpPr>
        <p:grpSpPr>
          <a:xfrm>
            <a:off x="6204779" y="6001095"/>
            <a:ext cx="14845855" cy="552774"/>
            <a:chOff x="2192136" y="2023964"/>
            <a:chExt cx="6486154" cy="661997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E0B7A1FF-063C-2540-8C61-13D22FABE09C}"/>
                </a:ext>
              </a:extLst>
            </p:cNvPr>
            <p:cNvSpPr/>
            <p:nvPr/>
          </p:nvSpPr>
          <p:spPr>
            <a:xfrm>
              <a:off x="2963145" y="2406995"/>
              <a:ext cx="3462900" cy="278966"/>
            </a:xfrm>
            <a:prstGeom prst="parallelogram">
              <a:avLst>
                <a:gd name="adj" fmla="val 5312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C72D73A-1736-F347-805B-34630D202873}"/>
                </a:ext>
              </a:extLst>
            </p:cNvPr>
            <p:cNvSpPr/>
            <p:nvPr/>
          </p:nvSpPr>
          <p:spPr>
            <a:xfrm>
              <a:off x="2192136" y="2023964"/>
              <a:ext cx="6486154" cy="522514"/>
            </a:xfrm>
            <a:prstGeom prst="parallelogram">
              <a:avLst>
                <a:gd name="adj" fmla="val 53125"/>
              </a:avLst>
            </a:prstGeom>
            <a:noFill/>
            <a:ln w="12700">
              <a:solidFill>
                <a:srgbClr val="DAA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47DBA-0FFC-4BF0-B3FC-100A2BDF5E72}"/>
              </a:ext>
            </a:extLst>
          </p:cNvPr>
          <p:cNvGrpSpPr/>
          <p:nvPr/>
        </p:nvGrpSpPr>
        <p:grpSpPr>
          <a:xfrm>
            <a:off x="603682" y="1660124"/>
            <a:ext cx="11199178" cy="4225772"/>
            <a:chOff x="603682" y="1660124"/>
            <a:chExt cx="11199178" cy="42257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51BB9C-7145-4398-BD01-7FC7A2EA9489}"/>
                </a:ext>
              </a:extLst>
            </p:cNvPr>
            <p:cNvSpPr/>
            <p:nvPr/>
          </p:nvSpPr>
          <p:spPr>
            <a:xfrm>
              <a:off x="603682" y="2077376"/>
              <a:ext cx="2325949" cy="3808520"/>
            </a:xfrm>
            <a:prstGeom prst="rect">
              <a:avLst/>
            </a:prstGeom>
            <a:noFill/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99A920-C892-4625-A77A-020A799F4289}"/>
                </a:ext>
              </a:extLst>
            </p:cNvPr>
            <p:cNvSpPr txBox="1"/>
            <p:nvPr/>
          </p:nvSpPr>
          <p:spPr>
            <a:xfrm>
              <a:off x="727364" y="2192576"/>
              <a:ext cx="2206053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Customer Targets</a:t>
              </a:r>
            </a:p>
            <a:p>
              <a:endParaRPr lang="en-US"/>
            </a:p>
            <a:p>
              <a:r>
                <a:rPr lang="en-US"/>
                <a:t>1.________________</a:t>
              </a:r>
            </a:p>
            <a:p>
              <a:endParaRPr lang="en-US"/>
            </a:p>
            <a:p>
              <a:r>
                <a:rPr lang="en-US"/>
                <a:t>2.________________</a:t>
              </a:r>
            </a:p>
            <a:p>
              <a:endParaRPr lang="en-US"/>
            </a:p>
            <a:p>
              <a:r>
                <a:rPr lang="en-US"/>
                <a:t>3.________________</a:t>
              </a:r>
            </a:p>
            <a:p>
              <a:endParaRPr lang="en-US"/>
            </a:p>
            <a:p>
              <a:r>
                <a:rPr lang="en-US"/>
                <a:t>4.________________</a:t>
              </a:r>
            </a:p>
            <a:p>
              <a:endParaRPr lang="en-US"/>
            </a:p>
            <a:p>
              <a:r>
                <a:rPr lang="en-US"/>
                <a:t>5.________________</a:t>
              </a:r>
            </a:p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6D436E-F44A-4691-BCCE-6439A2E2EEAE}"/>
                </a:ext>
              </a:extLst>
            </p:cNvPr>
            <p:cNvSpPr/>
            <p:nvPr/>
          </p:nvSpPr>
          <p:spPr>
            <a:xfrm>
              <a:off x="3561425" y="2077376"/>
              <a:ext cx="2325949" cy="3808520"/>
            </a:xfrm>
            <a:prstGeom prst="rect">
              <a:avLst/>
            </a:prstGeom>
            <a:noFill/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7A306B-EC14-4E42-947F-1C5F52C720DB}"/>
                </a:ext>
              </a:extLst>
            </p:cNvPr>
            <p:cNvSpPr/>
            <p:nvPr/>
          </p:nvSpPr>
          <p:spPr>
            <a:xfrm>
              <a:off x="6519168" y="2077376"/>
              <a:ext cx="2325949" cy="3808520"/>
            </a:xfrm>
            <a:prstGeom prst="rect">
              <a:avLst/>
            </a:prstGeom>
            <a:noFill/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FA7FFB-A145-4096-8CE0-9D4FA16B34A6}"/>
                </a:ext>
              </a:extLst>
            </p:cNvPr>
            <p:cNvSpPr/>
            <p:nvPr/>
          </p:nvSpPr>
          <p:spPr>
            <a:xfrm>
              <a:off x="9476911" y="2077376"/>
              <a:ext cx="2325949" cy="3808520"/>
            </a:xfrm>
            <a:prstGeom prst="rect">
              <a:avLst/>
            </a:prstGeom>
            <a:noFill/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E3F15D-52A1-44E9-A077-08F7A06B17F1}"/>
                </a:ext>
              </a:extLst>
            </p:cNvPr>
            <p:cNvSpPr txBox="1"/>
            <p:nvPr/>
          </p:nvSpPr>
          <p:spPr>
            <a:xfrm>
              <a:off x="3651028" y="2192577"/>
              <a:ext cx="1957972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Actions</a:t>
              </a:r>
            </a:p>
            <a:p>
              <a:r>
                <a:rPr lang="en-US" u="sng" dirty="0">
                  <a:latin typeface="Fira Sans Book" panose="020B0503050000020004"/>
                </a:rPr>
                <a:t>Working prototype</a:t>
              </a:r>
              <a:endParaRPr lang="en-US" dirty="0"/>
            </a:p>
            <a:p>
              <a:r>
                <a:rPr lang="en-US" u="sng" dirty="0">
                  <a:latin typeface="Fira Sans Book" panose="020B0503050000020004"/>
                </a:rPr>
                <a:t>Launch website</a:t>
              </a:r>
            </a:p>
            <a:p>
              <a:r>
                <a:rPr lang="en-US" dirty="0"/>
                <a:t>Measures</a:t>
              </a:r>
            </a:p>
            <a:p>
              <a:r>
                <a:rPr lang="en-US" u="sng" dirty="0">
                  <a:latin typeface="Fira Sans Book" panose="020B0503050000020004"/>
                </a:rPr>
                <a:t>Private Beta test </a:t>
              </a:r>
            </a:p>
            <a:p>
              <a:r>
                <a:rPr lang="en-US" u="sng" dirty="0">
                  <a:latin typeface="Fira Sans Book" panose="020B0503050000020004"/>
                </a:rPr>
                <a:t>with 100 users</a:t>
              </a:r>
            </a:p>
            <a:p>
              <a:r>
                <a:rPr lang="en-US" dirty="0"/>
                <a:t>Timing</a:t>
              </a:r>
            </a:p>
            <a:p>
              <a:r>
                <a:rPr lang="en-US" u="sng" dirty="0">
                  <a:latin typeface="Fira Sans Book" panose="020B0503050000020004"/>
                </a:rPr>
                <a:t>3-6 months</a:t>
              </a:r>
            </a:p>
            <a:p>
              <a:r>
                <a:rPr lang="en-US" dirty="0"/>
                <a:t>Risks</a:t>
              </a:r>
            </a:p>
            <a:p>
              <a:r>
                <a:rPr lang="en-US" u="sng" dirty="0">
                  <a:latin typeface="Fira Sans Book" panose="020B0503050000020004"/>
                </a:rPr>
                <a:t>Prototype failure</a:t>
              </a:r>
            </a:p>
            <a:p>
              <a:r>
                <a:rPr lang="en-US" u="sng" dirty="0">
                  <a:latin typeface="Fira Sans Book" panose="020B0503050000020004"/>
                </a:rPr>
                <a:t>Lack of funding</a:t>
              </a:r>
            </a:p>
            <a:p>
              <a:r>
                <a:rPr lang="en-US" dirty="0"/>
                <a:t>Money</a:t>
              </a:r>
            </a:p>
            <a:p>
              <a:r>
                <a:rPr lang="en-US" u="sng" dirty="0">
                  <a:latin typeface="Fira Sans Book" panose="020B0503050000020004"/>
                </a:rPr>
                <a:t>$50,000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B88D53-D693-460B-B73C-6D9B690984D0}"/>
                </a:ext>
              </a:extLst>
            </p:cNvPr>
            <p:cNvSpPr txBox="1"/>
            <p:nvPr/>
          </p:nvSpPr>
          <p:spPr>
            <a:xfrm>
              <a:off x="6608771" y="2192577"/>
              <a:ext cx="1943802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Actions</a:t>
              </a:r>
            </a:p>
            <a:p>
              <a:r>
                <a:rPr lang="en-US" u="sng" dirty="0">
                  <a:latin typeface="Fira Sans Book" panose="020B0503050000020004"/>
                </a:rPr>
                <a:t>Hire VP of Sales</a:t>
              </a:r>
            </a:p>
            <a:p>
              <a:r>
                <a:rPr lang="en-US" u="sng" dirty="0">
                  <a:latin typeface="Fira Sans Book" panose="020B0503050000020004"/>
                </a:rPr>
                <a:t>Public launch</a:t>
              </a:r>
              <a:endParaRPr lang="en-US" u="sng" dirty="0"/>
            </a:p>
            <a:p>
              <a:r>
                <a:rPr lang="en-US" dirty="0"/>
                <a:t>Measures</a:t>
              </a:r>
            </a:p>
            <a:p>
              <a:r>
                <a:rPr lang="en-US" u="sng" dirty="0">
                  <a:latin typeface="Fira Sans Book" panose="020B0503050000020004"/>
                </a:rPr>
                <a:t>Raw lead list: 1000</a:t>
              </a:r>
            </a:p>
            <a:p>
              <a:r>
                <a:rPr lang="en-US" u="sng" dirty="0">
                  <a:latin typeface="Fira Sans Book" panose="020B0503050000020004"/>
                </a:rPr>
                <a:t>3 ambassadors</a:t>
              </a:r>
            </a:p>
            <a:p>
              <a:r>
                <a:rPr lang="en-US" dirty="0"/>
                <a:t>Timing</a:t>
              </a:r>
            </a:p>
            <a:p>
              <a:r>
                <a:rPr lang="en-US" u="sng" dirty="0">
                  <a:latin typeface="Fira Sans Book" panose="020B0503050000020004"/>
                </a:rPr>
                <a:t>6-9 months</a:t>
              </a:r>
            </a:p>
            <a:p>
              <a:r>
                <a:rPr lang="en-US" dirty="0"/>
                <a:t>Risks</a:t>
              </a:r>
            </a:p>
            <a:p>
              <a:r>
                <a:rPr lang="en-US" u="sng" dirty="0">
                  <a:latin typeface="Fira Sans Book" panose="020B0503050000020004"/>
                </a:rPr>
                <a:t>Inability to recruit</a:t>
              </a:r>
            </a:p>
            <a:p>
              <a:r>
                <a:rPr lang="en-US" u="sng" dirty="0">
                  <a:latin typeface="Fira Sans Book" panose="020B0503050000020004"/>
                </a:rPr>
                <a:t>Tech readiness</a:t>
              </a:r>
            </a:p>
            <a:p>
              <a:r>
                <a:rPr lang="en-US" dirty="0"/>
                <a:t>Money</a:t>
              </a:r>
            </a:p>
            <a:p>
              <a:r>
                <a:rPr lang="en-US" u="sng" dirty="0">
                  <a:latin typeface="Fira Sans Book" panose="020B0503050000020004"/>
                </a:rPr>
                <a:t>$250,000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ED0752-FA31-4425-B5D9-297B827736A4}"/>
                </a:ext>
              </a:extLst>
            </p:cNvPr>
            <p:cNvSpPr txBox="1"/>
            <p:nvPr/>
          </p:nvSpPr>
          <p:spPr>
            <a:xfrm>
              <a:off x="9566514" y="2192576"/>
              <a:ext cx="1954574" cy="3693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Actions</a:t>
              </a:r>
            </a:p>
            <a:p>
              <a:r>
                <a:rPr lang="en-US" u="sng" dirty="0">
                  <a:latin typeface="Fira Sans Book" panose="020B0503050000020004"/>
                </a:rPr>
                <a:t>Launch Version 2</a:t>
              </a:r>
            </a:p>
            <a:p>
              <a:r>
                <a:rPr lang="en-US" u="sng" dirty="0">
                  <a:latin typeface="Fira Sans Book" panose="020B0503050000020004"/>
                </a:rPr>
                <a:t>Hire Lead Engineer</a:t>
              </a:r>
            </a:p>
            <a:p>
              <a:r>
                <a:rPr lang="en-US" dirty="0"/>
                <a:t>Measures</a:t>
              </a:r>
            </a:p>
            <a:p>
              <a:r>
                <a:rPr lang="en-US" u="sng" dirty="0">
                  <a:latin typeface="Fira Sans Book" panose="020B0503050000020004"/>
                </a:rPr>
                <a:t>10% monthly </a:t>
              </a:r>
            </a:p>
            <a:p>
              <a:r>
                <a:rPr lang="en-US" u="sng" dirty="0">
                  <a:latin typeface="Fira Sans Book" panose="020B0503050000020004"/>
                </a:rPr>
                <a:t>subscriber growth </a:t>
              </a:r>
            </a:p>
            <a:p>
              <a:r>
                <a:rPr lang="en-US" dirty="0"/>
                <a:t>Timing</a:t>
              </a:r>
            </a:p>
            <a:p>
              <a:r>
                <a:rPr lang="en-US" u="sng" dirty="0">
                  <a:latin typeface="Fira Sans Book" panose="020B0503050000020004"/>
                </a:rPr>
                <a:t>8-12 months</a:t>
              </a:r>
            </a:p>
            <a:p>
              <a:r>
                <a:rPr lang="en-US" dirty="0"/>
                <a:t>Risks</a:t>
              </a:r>
            </a:p>
            <a:p>
              <a:r>
                <a:rPr lang="en-US" u="sng" dirty="0">
                  <a:latin typeface="Fira Sans Book" panose="020B0503050000020004"/>
                </a:rPr>
                <a:t>Attrition</a:t>
              </a:r>
            </a:p>
            <a:p>
              <a:r>
                <a:rPr lang="en-US" u="sng" dirty="0">
                  <a:latin typeface="Fira Sans Book" panose="020B0503050000020004"/>
                </a:rPr>
                <a:t>CAC</a:t>
              </a:r>
            </a:p>
            <a:p>
              <a:r>
                <a:rPr lang="en-US" dirty="0"/>
                <a:t>Money</a:t>
              </a:r>
            </a:p>
            <a:p>
              <a:r>
                <a:rPr lang="en-US" u="sng" dirty="0">
                  <a:latin typeface="Fira Sans Book" panose="020B0503050000020004"/>
                </a:rPr>
                <a:t>$750,000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CCD7A6-7147-4ADD-A7B9-D45162DB4DD1}"/>
                </a:ext>
              </a:extLst>
            </p:cNvPr>
            <p:cNvSpPr/>
            <p:nvPr/>
          </p:nvSpPr>
          <p:spPr>
            <a:xfrm>
              <a:off x="3561425" y="1660124"/>
              <a:ext cx="2325949" cy="41725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Phase 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D287AB-68E1-4CAB-B327-C3290A6BC286}"/>
                </a:ext>
              </a:extLst>
            </p:cNvPr>
            <p:cNvSpPr/>
            <p:nvPr/>
          </p:nvSpPr>
          <p:spPr>
            <a:xfrm>
              <a:off x="6515382" y="1660124"/>
              <a:ext cx="2325949" cy="41725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Phase 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B0E874-066E-4109-883B-C2D73421E057}"/>
                </a:ext>
              </a:extLst>
            </p:cNvPr>
            <p:cNvSpPr/>
            <p:nvPr/>
          </p:nvSpPr>
          <p:spPr>
            <a:xfrm>
              <a:off x="9475497" y="1660124"/>
              <a:ext cx="2325949" cy="4172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Phase 3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A02ED73-C21F-438C-B2F1-8BB65197C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E1172F1-036A-4812-A472-5BCCE4548A88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9EB3452-D1F5-4E98-8907-85DEB58ACF74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193;p21">
            <a:extLst>
              <a:ext uri="{FF2B5EF4-FFF2-40B4-BE49-F238E27FC236}">
                <a16:creationId xmlns:a16="http://schemas.microsoft.com/office/drawing/2014/main" id="{66762912-9472-4D60-8F40-D85C9D4842E6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latin typeface="Georgia"/>
                <a:ea typeface="Georgia"/>
                <a:cs typeface="Georgia"/>
                <a:sym typeface="Georgia"/>
              </a:rPr>
              <a:t>Milestones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15;p22">
            <a:extLst>
              <a:ext uri="{FF2B5EF4-FFF2-40B4-BE49-F238E27FC236}">
                <a16:creationId xmlns:a16="http://schemas.microsoft.com/office/drawing/2014/main" id="{9097F3CC-5D56-A24D-84F5-75D9039E4434}"/>
              </a:ext>
            </a:extLst>
          </p:cNvPr>
          <p:cNvSpPr txBox="1"/>
          <p:nvPr/>
        </p:nvSpPr>
        <p:spPr>
          <a:xfrm>
            <a:off x="7401711" y="724492"/>
            <a:ext cx="6473520" cy="18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DAAA00"/>
                </a:solidFill>
                <a:latin typeface="Georgia"/>
                <a:ea typeface="Georgia"/>
                <a:cs typeface="Georgia"/>
                <a:sym typeface="Georgia"/>
              </a:rPr>
              <a:t>Planning &amp; Communication</a:t>
            </a:r>
            <a:endParaRPr i="1" dirty="0">
              <a:solidFill>
                <a:srgbClr val="DAAA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7614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5;p17">
            <a:extLst>
              <a:ext uri="{FF2B5EF4-FFF2-40B4-BE49-F238E27FC236}">
                <a16:creationId xmlns:a16="http://schemas.microsoft.com/office/drawing/2014/main" id="{23384489-B24D-D444-AB4D-5953762D1490}"/>
              </a:ext>
            </a:extLst>
          </p:cNvPr>
          <p:cNvCxnSpPr/>
          <p:nvPr/>
        </p:nvCxnSpPr>
        <p:spPr>
          <a:xfrm>
            <a:off x="2504142" y="-514826"/>
            <a:ext cx="0" cy="104079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D031E5C-A8F8-46A1-A8EC-DCEDCF99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0331" y="178601"/>
            <a:ext cx="4359180" cy="28708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24D034-4D0C-4314-926F-7163E731F6D1}"/>
              </a:ext>
            </a:extLst>
          </p:cNvPr>
          <p:cNvSpPr txBox="1"/>
          <p:nvPr/>
        </p:nvSpPr>
        <p:spPr>
          <a:xfrm>
            <a:off x="1653268" y="4509798"/>
            <a:ext cx="702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0D5E34-30CB-43C8-B2C0-DA8ECBDBC9B7}"/>
              </a:ext>
            </a:extLst>
          </p:cNvPr>
          <p:cNvGrpSpPr/>
          <p:nvPr/>
        </p:nvGrpSpPr>
        <p:grpSpPr>
          <a:xfrm>
            <a:off x="3018132" y="1895780"/>
            <a:ext cx="4531980" cy="2218624"/>
            <a:chOff x="6080823" y="975458"/>
            <a:chExt cx="3875106" cy="19535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91D66D-373F-4394-98F3-C03F77F97293}"/>
                </a:ext>
              </a:extLst>
            </p:cNvPr>
            <p:cNvSpPr/>
            <p:nvPr/>
          </p:nvSpPr>
          <p:spPr>
            <a:xfrm>
              <a:off x="6080823" y="975458"/>
              <a:ext cx="1929006" cy="195350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Google Shape;117;p17">
              <a:extLst>
                <a:ext uri="{FF2B5EF4-FFF2-40B4-BE49-F238E27FC236}">
                  <a16:creationId xmlns:a16="http://schemas.microsoft.com/office/drawing/2014/main" id="{22848746-A143-4ECE-B086-C95F9B4860C7}"/>
                </a:ext>
              </a:extLst>
            </p:cNvPr>
            <p:cNvSpPr txBox="1"/>
            <p:nvPr/>
          </p:nvSpPr>
          <p:spPr>
            <a:xfrm>
              <a:off x="6339556" y="1648171"/>
              <a:ext cx="3616373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Franklin Gothic Demi Cond" panose="020B0603020102020204" pitchFamily="34" charset="0"/>
                  <a:ea typeface="Impact"/>
                  <a:cs typeface="Impact"/>
                  <a:sym typeface="Impact"/>
                </a:rPr>
                <a:t>People Risk</a:t>
              </a:r>
            </a:p>
          </p:txBody>
        </p:sp>
      </p:grpSp>
      <p:sp>
        <p:nvSpPr>
          <p:cNvPr id="13" name="Google Shape;192;p21">
            <a:extLst>
              <a:ext uri="{FF2B5EF4-FFF2-40B4-BE49-F238E27FC236}">
                <a16:creationId xmlns:a16="http://schemas.microsoft.com/office/drawing/2014/main" id="{D357FA3F-90D0-4FEE-9D14-C872426D6132}"/>
              </a:ext>
            </a:extLst>
          </p:cNvPr>
          <p:cNvSpPr txBox="1"/>
          <p:nvPr/>
        </p:nvSpPr>
        <p:spPr>
          <a:xfrm>
            <a:off x="6096000" y="2739357"/>
            <a:ext cx="4476614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Right skills?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Dom</a:t>
            </a: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ain expertise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Startup experience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Network</a:t>
            </a:r>
          </a:p>
        </p:txBody>
      </p:sp>
      <p:sp>
        <p:nvSpPr>
          <p:cNvPr id="14" name="Google Shape;193;p21">
            <a:extLst>
              <a:ext uri="{FF2B5EF4-FFF2-40B4-BE49-F238E27FC236}">
                <a16:creationId xmlns:a16="http://schemas.microsoft.com/office/drawing/2014/main" id="{D78C5363-6070-405F-B80A-26BFC27D92D9}"/>
              </a:ext>
            </a:extLst>
          </p:cNvPr>
          <p:cNvSpPr txBox="1"/>
          <p:nvPr/>
        </p:nvSpPr>
        <p:spPr>
          <a:xfrm>
            <a:off x="6096000" y="2074026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People Risk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725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95;p17">
            <a:extLst>
              <a:ext uri="{FF2B5EF4-FFF2-40B4-BE49-F238E27FC236}">
                <a16:creationId xmlns:a16="http://schemas.microsoft.com/office/drawing/2014/main" id="{23384489-B24D-D444-AB4D-5953762D1490}"/>
              </a:ext>
            </a:extLst>
          </p:cNvPr>
          <p:cNvCxnSpPr/>
          <p:nvPr/>
        </p:nvCxnSpPr>
        <p:spPr>
          <a:xfrm>
            <a:off x="2504142" y="-514826"/>
            <a:ext cx="0" cy="1040790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D031E5C-A8F8-46A1-A8EC-DCEDCF99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0331" y="178601"/>
            <a:ext cx="4359180" cy="287089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C24D034-4D0C-4314-926F-7163E731F6D1}"/>
              </a:ext>
            </a:extLst>
          </p:cNvPr>
          <p:cNvSpPr txBox="1"/>
          <p:nvPr/>
        </p:nvSpPr>
        <p:spPr>
          <a:xfrm>
            <a:off x="1653268" y="4509798"/>
            <a:ext cx="702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0D5E34-30CB-43C8-B2C0-DA8ECBDBC9B7}"/>
              </a:ext>
            </a:extLst>
          </p:cNvPr>
          <p:cNvGrpSpPr/>
          <p:nvPr/>
        </p:nvGrpSpPr>
        <p:grpSpPr>
          <a:xfrm>
            <a:off x="3018132" y="1895780"/>
            <a:ext cx="4519299" cy="2218624"/>
            <a:chOff x="6080823" y="975458"/>
            <a:chExt cx="3864263" cy="19535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91D66D-373F-4394-98F3-C03F77F97293}"/>
                </a:ext>
              </a:extLst>
            </p:cNvPr>
            <p:cNvSpPr/>
            <p:nvPr/>
          </p:nvSpPr>
          <p:spPr>
            <a:xfrm>
              <a:off x="6080823" y="975458"/>
              <a:ext cx="1929006" cy="195350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Google Shape;117;p17">
              <a:extLst>
                <a:ext uri="{FF2B5EF4-FFF2-40B4-BE49-F238E27FC236}">
                  <a16:creationId xmlns:a16="http://schemas.microsoft.com/office/drawing/2014/main" id="{22848746-A143-4ECE-B086-C95F9B4860C7}"/>
                </a:ext>
              </a:extLst>
            </p:cNvPr>
            <p:cNvSpPr txBox="1"/>
            <p:nvPr/>
          </p:nvSpPr>
          <p:spPr>
            <a:xfrm>
              <a:off x="6328713" y="1670610"/>
              <a:ext cx="3616373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bg1"/>
                  </a:solidFill>
                  <a:latin typeface="Franklin Gothic Demi Cond" panose="020B0603020102020204" pitchFamily="34" charset="0"/>
                  <a:ea typeface="Impact"/>
                  <a:cs typeface="Impact"/>
                  <a:sym typeface="Impact"/>
                </a:rPr>
                <a:t>Market Risk</a:t>
              </a:r>
            </a:p>
          </p:txBody>
        </p:sp>
      </p:grpSp>
      <p:sp>
        <p:nvSpPr>
          <p:cNvPr id="13" name="Google Shape;192;p21">
            <a:extLst>
              <a:ext uri="{FF2B5EF4-FFF2-40B4-BE49-F238E27FC236}">
                <a16:creationId xmlns:a16="http://schemas.microsoft.com/office/drawing/2014/main" id="{D357FA3F-90D0-4FEE-9D14-C872426D6132}"/>
              </a:ext>
            </a:extLst>
          </p:cNvPr>
          <p:cNvSpPr txBox="1"/>
          <p:nvPr/>
        </p:nvSpPr>
        <p:spPr>
          <a:xfrm>
            <a:off x="6096000" y="2739357"/>
            <a:ext cx="4476614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Validated customer willing to pay?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Product-market fit?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Competition?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3200" dirty="0">
                <a:solidFill>
                  <a:srgbClr val="55596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Barriers to entry?</a:t>
            </a:r>
          </a:p>
        </p:txBody>
      </p:sp>
      <p:sp>
        <p:nvSpPr>
          <p:cNvPr id="14" name="Google Shape;193;p21">
            <a:extLst>
              <a:ext uri="{FF2B5EF4-FFF2-40B4-BE49-F238E27FC236}">
                <a16:creationId xmlns:a16="http://schemas.microsoft.com/office/drawing/2014/main" id="{D78C5363-6070-405F-B80A-26BFC27D92D9}"/>
              </a:ext>
            </a:extLst>
          </p:cNvPr>
          <p:cNvSpPr txBox="1"/>
          <p:nvPr/>
        </p:nvSpPr>
        <p:spPr>
          <a:xfrm>
            <a:off x="6096000" y="2074026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Market Risk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0272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E8AF26B7-B985-964C-AB04-7760EC7C3969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73;p15">
            <a:extLst>
              <a:ext uri="{FF2B5EF4-FFF2-40B4-BE49-F238E27FC236}">
                <a16:creationId xmlns:a16="http://schemas.microsoft.com/office/drawing/2014/main" id="{302E9EC1-492D-6948-A700-C1A3D3D7E3D4}"/>
              </a:ext>
            </a:extLst>
          </p:cNvPr>
          <p:cNvSpPr txBox="1"/>
          <p:nvPr/>
        </p:nvSpPr>
        <p:spPr>
          <a:xfrm>
            <a:off x="1549896" y="1166436"/>
            <a:ext cx="7918843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Clearly Communicate through visuals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i="1" dirty="0">
                <a:latin typeface="Georgia"/>
                <a:ea typeface="Georgia"/>
                <a:cs typeface="Georgia"/>
                <a:sym typeface="Georgia"/>
              </a:rPr>
              <a:t>What it is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What purpose it serves for the customer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i="1" dirty="0">
                <a:latin typeface="Georgia"/>
                <a:ea typeface="Georgia"/>
                <a:cs typeface="Georgia"/>
                <a:sym typeface="Georgia"/>
              </a:rPr>
              <a:t>NOT how it works</a:t>
            </a: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8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Avoid technical jargon</a:t>
            </a:r>
            <a:endParaRPr sz="28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" name="Google Shape;66;p14">
            <a:extLst>
              <a:ext uri="{FF2B5EF4-FFF2-40B4-BE49-F238E27FC236}">
                <a16:creationId xmlns:a16="http://schemas.microsoft.com/office/drawing/2014/main" id="{99016D50-5535-0B47-A486-296C33EEEB74}"/>
              </a:ext>
            </a:extLst>
          </p:cNvPr>
          <p:cNvCxnSpPr>
            <a:cxnSpLocks/>
          </p:cNvCxnSpPr>
          <p:nvPr/>
        </p:nvCxnSpPr>
        <p:spPr>
          <a:xfrm>
            <a:off x="-121024" y="6031379"/>
            <a:ext cx="8234828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833F9E1D-743D-EE4E-810E-3C0DD0C80123}"/>
              </a:ext>
            </a:extLst>
          </p:cNvPr>
          <p:cNvSpPr/>
          <p:nvPr/>
        </p:nvSpPr>
        <p:spPr>
          <a:xfrm>
            <a:off x="8063049" y="5773965"/>
            <a:ext cx="78000" cy="5148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DC34A3D-F965-7344-869A-60694D4E30C7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3;p21">
            <a:extLst>
              <a:ext uri="{FF2B5EF4-FFF2-40B4-BE49-F238E27FC236}">
                <a16:creationId xmlns:a16="http://schemas.microsoft.com/office/drawing/2014/main" id="{83A0F42B-AC77-408E-990B-DDD9A546DAD2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Napkin Drawing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CFF2BE-D6DE-46A2-9482-0D3D7FB9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372" y="2142134"/>
            <a:ext cx="4849842" cy="38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974EA2-FA30-4672-9C9E-60700AD86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E8AF26B7-B985-964C-AB04-7760EC7C3969}"/>
              </a:ext>
            </a:extLst>
          </p:cNvPr>
          <p:cNvSpPr/>
          <p:nvPr/>
        </p:nvSpPr>
        <p:spPr>
          <a:xfrm>
            <a:off x="7228597" y="822858"/>
            <a:ext cx="3462900" cy="278966"/>
          </a:xfrm>
          <a:prstGeom prst="parallelogram">
            <a:avLst>
              <a:gd name="adj" fmla="val 53125"/>
            </a:avLst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oogle Shape;66;p14">
            <a:extLst>
              <a:ext uri="{FF2B5EF4-FFF2-40B4-BE49-F238E27FC236}">
                <a16:creationId xmlns:a16="http://schemas.microsoft.com/office/drawing/2014/main" id="{99016D50-5535-0B47-A486-296C33EEEB74}"/>
              </a:ext>
            </a:extLst>
          </p:cNvPr>
          <p:cNvCxnSpPr>
            <a:cxnSpLocks/>
          </p:cNvCxnSpPr>
          <p:nvPr/>
        </p:nvCxnSpPr>
        <p:spPr>
          <a:xfrm>
            <a:off x="-121024" y="6031379"/>
            <a:ext cx="8234828" cy="0"/>
          </a:xfrm>
          <a:prstGeom prst="straightConnector1">
            <a:avLst/>
          </a:prstGeom>
          <a:noFill/>
          <a:ln w="19050" cap="flat" cmpd="sng">
            <a:solidFill>
              <a:srgbClr val="DAAA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833F9E1D-743D-EE4E-810E-3C0DD0C80123}"/>
              </a:ext>
            </a:extLst>
          </p:cNvPr>
          <p:cNvSpPr/>
          <p:nvPr/>
        </p:nvSpPr>
        <p:spPr>
          <a:xfrm>
            <a:off x="8063049" y="5773965"/>
            <a:ext cx="78000" cy="514800"/>
          </a:xfrm>
          <a:prstGeom prst="rect">
            <a:avLst/>
          </a:prstGeom>
          <a:solidFill>
            <a:srgbClr val="DAA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DC34A3D-F965-7344-869A-60694D4E30C7}"/>
              </a:ext>
            </a:extLst>
          </p:cNvPr>
          <p:cNvSpPr/>
          <p:nvPr/>
        </p:nvSpPr>
        <p:spPr>
          <a:xfrm>
            <a:off x="5988424" y="215268"/>
            <a:ext cx="6486154" cy="687900"/>
          </a:xfrm>
          <a:prstGeom prst="parallelogram">
            <a:avLst>
              <a:gd name="adj" fmla="val 53125"/>
            </a:avLst>
          </a:prstGeom>
          <a:noFill/>
          <a:ln w="12700">
            <a:solidFill>
              <a:srgbClr val="DA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93;p21">
            <a:extLst>
              <a:ext uri="{FF2B5EF4-FFF2-40B4-BE49-F238E27FC236}">
                <a16:creationId xmlns:a16="http://schemas.microsoft.com/office/drawing/2014/main" id="{83A0F42B-AC77-408E-990B-DDD9A546DAD2}"/>
              </a:ext>
            </a:extLst>
          </p:cNvPr>
          <p:cNvSpPr txBox="1"/>
          <p:nvPr/>
        </p:nvSpPr>
        <p:spPr>
          <a:xfrm>
            <a:off x="6275615" y="151342"/>
            <a:ext cx="4773835" cy="6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Napkin Drawing</a:t>
            </a:r>
            <a:endParaRPr sz="3600" i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370005-44CA-4FEC-94F3-8506F29F3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4" y="1292301"/>
            <a:ext cx="4847544" cy="45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92B583-CD4D-45F3-9346-2945AC672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8" y="4868986"/>
            <a:ext cx="3035670" cy="30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3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4BB01BC4EAB546A850751300989FA5" ma:contentTypeVersion="2" ma:contentTypeDescription="Create a new document." ma:contentTypeScope="" ma:versionID="fbfbc2d7d113a291942294fb52c12b7b">
  <xsd:schema xmlns:xsd="http://www.w3.org/2001/XMLSchema" xmlns:xs="http://www.w3.org/2001/XMLSchema" xmlns:p="http://schemas.microsoft.com/office/2006/metadata/properties" xmlns:ns2="6e6bc57f-8269-4a75-b4ef-5be401da3e1d" targetNamespace="http://schemas.microsoft.com/office/2006/metadata/properties" ma:root="true" ma:fieldsID="f03f15dd0987700d874c0e0e6af8cfd6" ns2:_="">
    <xsd:import namespace="6e6bc57f-8269-4a75-b4ef-5be401da3e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bc57f-8269-4a75-b4ef-5be401da3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3192E-3769-4272-81DA-897997E0D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bc57f-8269-4a75-b4ef-5be401da3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6E012-CCD7-4BC7-ACE5-634506CE7D4E}">
  <ds:schemaRefs>
    <ds:schemaRef ds:uri="http://schemas.microsoft.com/office/2006/documentManagement/types"/>
    <ds:schemaRef ds:uri="http://schemas.openxmlformats.org/package/2006/metadata/core-properties"/>
    <ds:schemaRef ds:uri="6e6bc57f-8269-4a75-b4ef-5be401da3e1d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6B691D-FE9A-4965-8AEE-E6E6E659D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1908</Words>
  <Application>Microsoft Office PowerPoint</Application>
  <PresentationFormat>Widescreen</PresentationFormat>
  <Paragraphs>646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4" baseType="lpstr">
      <vt:lpstr>Acumin Pro</vt:lpstr>
      <vt:lpstr>Arial</vt:lpstr>
      <vt:lpstr>Bebas Neue</vt:lpstr>
      <vt:lpstr>Calibri</vt:lpstr>
      <vt:lpstr>Calibri Light</vt:lpstr>
      <vt:lpstr>Fira Sans</vt:lpstr>
      <vt:lpstr>Fira Sans Book</vt:lpstr>
      <vt:lpstr>Franklin Gothic</vt:lpstr>
      <vt:lpstr>Franklin Gothic Demi Cond</vt:lpstr>
      <vt:lpstr>Franklin Gothic Medium</vt:lpstr>
      <vt:lpstr>Franklin Gothic Medium Cond</vt:lpstr>
      <vt:lpstr>Georgia</vt:lpstr>
      <vt:lpstr>Impact</vt:lpstr>
      <vt:lpstr>Klinic Slab Medium</vt:lpstr>
      <vt:lpstr>Libre Franklin Medium</vt:lpstr>
      <vt:lpstr>Source Serif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Darling, Oren R.</dc:creator>
  <cp:lastModifiedBy>Burniske, Gary R</cp:lastModifiedBy>
  <cp:revision>24</cp:revision>
  <dcterms:created xsi:type="dcterms:W3CDTF">2020-04-23T13:35:25Z</dcterms:created>
  <dcterms:modified xsi:type="dcterms:W3CDTF">2022-06-23T18:41:34Z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0x010100324BB01BC4EAB546A850751300989FA5</vt:lpwstr>
  </property>
  <property fmtid="{D5CDD505-2E9C-101B-9397-08002B2CF9AE}" pid="3" name="MediaServiceImageTags">
    <vt:lpwstr/>
  </property>
</Properties>
</file>