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0" r:id="rId5"/>
    <p:sldId id="289" r:id="rId6"/>
    <p:sldId id="261" r:id="rId7"/>
    <p:sldId id="264" r:id="rId8"/>
    <p:sldId id="273" r:id="rId9"/>
    <p:sldId id="290" r:id="rId10"/>
    <p:sldId id="292" r:id="rId11"/>
    <p:sldId id="274" r:id="rId12"/>
    <p:sldId id="272" r:id="rId13"/>
    <p:sldId id="293" r:id="rId14"/>
    <p:sldId id="291" r:id="rId15"/>
    <p:sldId id="266" r:id="rId16"/>
    <p:sldId id="294" r:id="rId17"/>
    <p:sldId id="296" r:id="rId18"/>
    <p:sldId id="297" r:id="rId19"/>
    <p:sldId id="298" r:id="rId20"/>
    <p:sldId id="299" r:id="rId21"/>
    <p:sldId id="300" r:id="rId22"/>
    <p:sldId id="295" r:id="rId23"/>
    <p:sldId id="285" r:id="rId24"/>
    <p:sldId id="282" r:id="rId25"/>
    <p:sldId id="28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0C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59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02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 Master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"/>
          </a:xfrm>
          <a:prstGeom prst="rect">
            <a:avLst/>
          </a:prstGeom>
        </p:spPr>
      </p:pic>
      <p:sp>
        <p:nvSpPr>
          <p:cNvPr id="8" name="Rectangle 15"/>
          <p:cNvSpPr>
            <a:spLocks noGrp="1" noChangeArrowheads="1"/>
          </p:cNvSpPr>
          <p:nvPr userDrawn="1"/>
        </p:nvSpPr>
        <p:spPr bwMode="auto">
          <a:xfrm>
            <a:off x="0" y="6620607"/>
            <a:ext cx="9144000" cy="25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700" dirty="0">
                <a:latin typeface="Arial Narrow" pitchFamily="-111" charset="0"/>
              </a:rPr>
              <a:t>Purdue University Cooperative Extension Service is an equal access/equal opportunity institution.</a:t>
            </a:r>
          </a:p>
        </p:txBody>
      </p:sp>
    </p:spTree>
    <p:extLst>
      <p:ext uri="{BB962C8B-B14F-4D97-AF65-F5344CB8AC3E}">
        <p14:creationId xmlns:p14="http://schemas.microsoft.com/office/powerpoint/2010/main" val="174863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64" y="6097862"/>
            <a:ext cx="1452621" cy="479171"/>
          </a:xfrm>
          <a:prstGeom prst="rect">
            <a:avLst/>
          </a:prstGeom>
        </p:spPr>
      </p:pic>
      <p:sp>
        <p:nvSpPr>
          <p:cNvPr id="5" name="Date Placeholder 3"/>
          <p:cNvSpPr txBox="1">
            <a:spLocks/>
          </p:cNvSpPr>
          <p:nvPr/>
        </p:nvSpPr>
        <p:spPr>
          <a:xfrm>
            <a:off x="4172981" y="5749812"/>
            <a:ext cx="2133600" cy="365125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 smtClean="0">
                <a:solidFill>
                  <a:srgbClr val="856024"/>
                </a:solidFill>
                <a:latin typeface="Arial"/>
                <a:cs typeface="Arial"/>
              </a:rPr>
              <a:t>October 25</a:t>
            </a:r>
            <a:r>
              <a:rPr lang="en-US" sz="1600" b="1" baseline="30000" dirty="0" smtClean="0">
                <a:solidFill>
                  <a:srgbClr val="856024"/>
                </a:solidFill>
                <a:latin typeface="Arial"/>
                <a:cs typeface="Arial"/>
              </a:rPr>
              <a:t>th</a:t>
            </a:r>
            <a:r>
              <a:rPr lang="en-US" sz="1600" b="1" dirty="0" smtClean="0">
                <a:solidFill>
                  <a:srgbClr val="856024"/>
                </a:solidFill>
                <a:latin typeface="Arial"/>
                <a:cs typeface="Arial"/>
              </a:rPr>
              <a:t> &amp; 26</a:t>
            </a:r>
            <a:r>
              <a:rPr lang="en-US" sz="1600" b="1" baseline="30000" dirty="0" smtClean="0">
                <a:solidFill>
                  <a:srgbClr val="856024"/>
                </a:solidFill>
                <a:latin typeface="Arial"/>
                <a:cs typeface="Arial"/>
              </a:rPr>
              <a:t>th</a:t>
            </a:r>
            <a:r>
              <a:rPr lang="en-US" sz="1600" b="1" dirty="0" smtClean="0">
                <a:solidFill>
                  <a:srgbClr val="856024"/>
                </a:solidFill>
                <a:latin typeface="Arial"/>
                <a:cs typeface="Arial"/>
              </a:rPr>
              <a:t>, 2017</a:t>
            </a:r>
            <a:endParaRPr lang="en-US" sz="1600" b="1" dirty="0">
              <a:solidFill>
                <a:srgbClr val="856024"/>
              </a:solidFill>
              <a:latin typeface="Arial"/>
              <a:cs typeface="Arial"/>
            </a:endParaRPr>
          </a:p>
        </p:txBody>
      </p:sp>
      <p:sp>
        <p:nvSpPr>
          <p:cNvPr id="6" name="Date Placeholder 3"/>
          <p:cNvSpPr txBox="1">
            <a:spLocks/>
          </p:cNvSpPr>
          <p:nvPr/>
        </p:nvSpPr>
        <p:spPr>
          <a:xfrm>
            <a:off x="4172981" y="4911804"/>
            <a:ext cx="4579398" cy="7540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b="1" i="0" kern="1200">
                <a:solidFill>
                  <a:srgbClr val="A3792C"/>
                </a:solidFill>
                <a:latin typeface="Times"/>
                <a:ea typeface="+mn-ea"/>
                <a:cs typeface="Time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200" dirty="0" smtClean="0">
                <a:solidFill>
                  <a:srgbClr val="856024"/>
                </a:solidFill>
                <a:latin typeface="Arial"/>
                <a:cs typeface="Arial"/>
              </a:rPr>
              <a:t>Arin Weidner</a:t>
            </a:r>
          </a:p>
          <a:p>
            <a:r>
              <a:rPr lang="en-US" sz="1600" b="0" dirty="0" smtClean="0">
                <a:solidFill>
                  <a:srgbClr val="856024"/>
                </a:solidFill>
                <a:latin typeface="Arial"/>
                <a:cs typeface="Arial"/>
              </a:rPr>
              <a:t>Educational Technology Specialist</a:t>
            </a:r>
            <a:endParaRPr lang="en-US" sz="1600" b="0" dirty="0">
              <a:solidFill>
                <a:srgbClr val="856024"/>
              </a:solidFill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881375"/>
            <a:ext cx="9242724" cy="1752983"/>
          </a:xfrm>
          <a:prstGeom prst="rect">
            <a:avLst/>
          </a:prstGeom>
          <a:solidFill>
            <a:srgbClr val="8560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19B23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5775" y="2910575"/>
            <a:ext cx="8651174" cy="155676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400"/>
              </a:lnSpc>
            </a:pPr>
            <a:r>
              <a:rPr lang="en-US" dirty="0" smtClean="0">
                <a:solidFill>
                  <a:srgbClr val="D19B23"/>
                </a:solidFill>
                <a:latin typeface="Impact"/>
                <a:cs typeface="Impact"/>
              </a:rPr>
              <a:t>Common Measures </a:t>
            </a:r>
          </a:p>
          <a:p>
            <a:pPr algn="l">
              <a:lnSpc>
                <a:spcPts val="6400"/>
              </a:lnSpc>
            </a:pPr>
            <a:r>
              <a:rPr lang="en-US" sz="3200" dirty="0" smtClean="0">
                <a:solidFill>
                  <a:schemeClr val="bg2"/>
                </a:solidFill>
                <a:latin typeface="Impact"/>
                <a:cs typeface="Impact"/>
              </a:rPr>
              <a:t>2.0: </a:t>
            </a:r>
            <a:r>
              <a:rPr lang="en-US" sz="2800" dirty="0" smtClean="0">
                <a:solidFill>
                  <a:schemeClr val="bg2"/>
                </a:solidFill>
                <a:latin typeface="Impact"/>
                <a:cs typeface="Impact"/>
              </a:rPr>
              <a:t>More than a Survey – A Tool for Program Planning</a:t>
            </a:r>
            <a:r>
              <a:rPr lang="en-US" sz="1800" dirty="0"/>
              <a:t>  </a:t>
            </a:r>
            <a:endParaRPr lang="en-US" sz="2800" dirty="0">
              <a:solidFill>
                <a:schemeClr val="bg2"/>
              </a:solidFill>
              <a:latin typeface="Impact"/>
              <a:cs typeface="Impact"/>
            </a:endParaRPr>
          </a:p>
        </p:txBody>
      </p:sp>
      <p:pic>
        <p:nvPicPr>
          <p:cNvPr id="9" name="Picture 8" descr="PPT-Banner-Mas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100"/>
            <a:ext cx="9144000" cy="21275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625" y="5789167"/>
            <a:ext cx="1541149" cy="103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8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13137" y="1339001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625" y="5789167"/>
            <a:ext cx="1541149" cy="10352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2143" y="871878"/>
            <a:ext cx="8465526" cy="430887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2800" dirty="0" smtClean="0">
                <a:solidFill>
                  <a:srgbClr val="D19B23"/>
                </a:solidFill>
                <a:latin typeface="Impact"/>
                <a:cs typeface="Impact"/>
              </a:rPr>
              <a:t>Time for an ‘A-Ha! Moment’… Give it a try! </a:t>
            </a:r>
            <a:endParaRPr lang="en-US" sz="2800" dirty="0">
              <a:solidFill>
                <a:srgbClr val="D19B23"/>
              </a:solidFill>
              <a:latin typeface="Impact"/>
              <a:cs typeface="Impact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666" y="1362240"/>
            <a:ext cx="3387108" cy="25403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43" y="4001965"/>
            <a:ext cx="7397821" cy="214385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995149" y="4704562"/>
            <a:ext cx="145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Goal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33727" y="5231422"/>
            <a:ext cx="1214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Outcome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20514" y="1671629"/>
            <a:ext cx="3884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Choose food consistent with the Dietary Guidelines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2636201" y="2898727"/>
            <a:ext cx="3884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Youth will consume healthy foods by learning </a:t>
            </a:r>
            <a:r>
              <a:rPr lang="en-US" sz="1400" b="1" dirty="0" smtClean="0">
                <a:solidFill>
                  <a:srgbClr val="00B050"/>
                </a:solidFill>
              </a:rPr>
              <a:t>to construct a weekly meal plan for their family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890346" y="2217810"/>
            <a:ext cx="4135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Youth will </a:t>
            </a:r>
            <a:r>
              <a:rPr lang="en-US" sz="1400" b="1" dirty="0" smtClean="0">
                <a:solidFill>
                  <a:srgbClr val="00B050"/>
                </a:solidFill>
              </a:rPr>
              <a:t>research the content on the MyPlate.gov</a:t>
            </a:r>
            <a:br>
              <a:rPr lang="en-US" sz="1400" b="1" dirty="0" smtClean="0">
                <a:solidFill>
                  <a:srgbClr val="00B050"/>
                </a:solidFill>
              </a:rPr>
            </a:br>
            <a:r>
              <a:rPr lang="en-US" sz="1400" b="1" dirty="0" smtClean="0">
                <a:solidFill>
                  <a:srgbClr val="00B050"/>
                </a:solidFill>
              </a:rPr>
              <a:t>website to identify components of a healthy diet</a:t>
            </a:r>
            <a:r>
              <a:rPr lang="en-US" sz="1400" dirty="0" smtClean="0">
                <a:solidFill>
                  <a:srgbClr val="00B050"/>
                </a:solidFill>
              </a:rPr>
              <a:t>                               </a:t>
            </a:r>
            <a:endParaRPr lang="en-US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3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13137" y="1339001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625" y="5789167"/>
            <a:ext cx="1541149" cy="10352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143" y="871878"/>
            <a:ext cx="8465526" cy="430887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2800" dirty="0" smtClean="0">
                <a:solidFill>
                  <a:srgbClr val="D19B23"/>
                </a:solidFill>
                <a:latin typeface="Impact"/>
                <a:cs typeface="Impact"/>
              </a:rPr>
              <a:t>“Arin, how do you know what descriptors to use?”</a:t>
            </a:r>
            <a:endParaRPr lang="en-US" sz="2800" dirty="0">
              <a:solidFill>
                <a:srgbClr val="D19B23"/>
              </a:solidFill>
              <a:latin typeface="Impact"/>
              <a:cs typeface="Impac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51" y="1535063"/>
            <a:ext cx="6490088" cy="497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0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13137" y="1339001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625" y="5789167"/>
            <a:ext cx="1541149" cy="10352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5805" y="871878"/>
            <a:ext cx="8465526" cy="430887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2800" dirty="0" smtClean="0">
                <a:solidFill>
                  <a:srgbClr val="D19B23"/>
                </a:solidFill>
                <a:latin typeface="Impact"/>
                <a:cs typeface="Impact"/>
              </a:rPr>
              <a:t>Time for an ‘A-Ha! Moment’… So soon?  </a:t>
            </a:r>
            <a:endParaRPr lang="en-US" sz="2800" dirty="0">
              <a:solidFill>
                <a:srgbClr val="D19B23"/>
              </a:solidFill>
              <a:latin typeface="Impact"/>
              <a:cs typeface="Impac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663" y="1951325"/>
            <a:ext cx="4854111" cy="364058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1860" y="1671629"/>
            <a:ext cx="52342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Think of an educational program you want to create…</a:t>
            </a:r>
          </a:p>
          <a:p>
            <a:endParaRPr lang="en-US" dirty="0"/>
          </a:p>
          <a:p>
            <a:r>
              <a:rPr lang="en-US" dirty="0" smtClean="0"/>
              <a:t>Using the resources provided</a:t>
            </a:r>
          </a:p>
          <a:p>
            <a:r>
              <a:rPr lang="en-US" dirty="0"/>
              <a:t>	</a:t>
            </a:r>
            <a:r>
              <a:rPr lang="en-US" dirty="0" smtClean="0"/>
              <a:t>-CM 2.0 Reference Tables</a:t>
            </a:r>
          </a:p>
          <a:p>
            <a:r>
              <a:rPr lang="en-US" dirty="0"/>
              <a:t>	</a:t>
            </a:r>
            <a:r>
              <a:rPr lang="en-US" dirty="0" smtClean="0"/>
              <a:t>-Bloom’s Verbs</a:t>
            </a:r>
          </a:p>
          <a:p>
            <a:endParaRPr lang="en-US" dirty="0"/>
          </a:p>
          <a:p>
            <a:r>
              <a:rPr lang="en-US" dirty="0" smtClean="0"/>
              <a:t>1. Choose your overarching Goals</a:t>
            </a:r>
          </a:p>
          <a:p>
            <a:r>
              <a:rPr lang="en-US" dirty="0" smtClean="0"/>
              <a:t>2. Identify your educational content Objectives</a:t>
            </a:r>
          </a:p>
          <a:p>
            <a:r>
              <a:rPr lang="en-US" dirty="0" smtClean="0"/>
              <a:t>3. Define youth learning 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97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9862" y="3589619"/>
            <a:ext cx="5802926" cy="21770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3137" y="1339001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7199" y="963488"/>
            <a:ext cx="8115301" cy="430887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2800" dirty="0" smtClean="0">
                <a:solidFill>
                  <a:srgbClr val="D19B23"/>
                </a:solidFill>
                <a:latin typeface="Impact"/>
                <a:cs typeface="Impact"/>
              </a:rPr>
              <a:t>Now We’ve Created Our Educational Programming…</a:t>
            </a:r>
            <a:endParaRPr lang="en-US" sz="2800" dirty="0">
              <a:solidFill>
                <a:srgbClr val="D19B23"/>
              </a:solidFill>
              <a:latin typeface="Impact"/>
              <a:cs typeface="Impac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625" y="5789167"/>
            <a:ext cx="1541149" cy="10352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447" y="3617005"/>
            <a:ext cx="3094340" cy="23207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90902" y="4811955"/>
            <a:ext cx="2197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Youth will engage in civic involvement </a:t>
            </a:r>
            <a:r>
              <a:rPr lang="en-US" sz="1100" dirty="0" smtClean="0"/>
              <a:t>by </a:t>
            </a:r>
            <a:r>
              <a:rPr lang="en-US" sz="1100" b="1" dirty="0" smtClean="0"/>
              <a:t>creating</a:t>
            </a:r>
            <a:r>
              <a:rPr lang="en-US" sz="1100" dirty="0" smtClean="0"/>
              <a:t> a community service action plan utilizing a needs assessment,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2294002" y="4263045"/>
            <a:ext cx="3349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Youth will review the components </a:t>
            </a:r>
            <a:br>
              <a:rPr lang="en-US" sz="1200" dirty="0" smtClean="0"/>
            </a:br>
            <a:r>
              <a:rPr lang="en-US" sz="1200" dirty="0" smtClean="0"/>
              <a:t>of a community needs assessment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591411" y="3750247"/>
            <a:ext cx="262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Engagement with community and engagement with community issues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39223" y="1583654"/>
            <a:ext cx="75737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Planning your assessment…</a:t>
            </a:r>
          </a:p>
          <a:p>
            <a:endParaRPr lang="en-US" dirty="0"/>
          </a:p>
          <a:p>
            <a:r>
              <a:rPr lang="en-US" dirty="0" smtClean="0"/>
              <a:t>Depends on what your goals are and what you want to know.</a:t>
            </a:r>
            <a:endParaRPr lang="en-US" dirty="0"/>
          </a:p>
          <a:p>
            <a:r>
              <a:rPr lang="en-US" dirty="0" smtClean="0"/>
              <a:t>1. Snapshot</a:t>
            </a:r>
          </a:p>
          <a:p>
            <a:r>
              <a:rPr lang="en-US" dirty="0" smtClean="0"/>
              <a:t>2. Story</a:t>
            </a:r>
          </a:p>
          <a:p>
            <a:r>
              <a:rPr lang="en-US" dirty="0" smtClean="0"/>
              <a:t>3. Metamorphosis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7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9862" y="3844598"/>
            <a:ext cx="5802926" cy="21770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3137" y="1339001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7199" y="963488"/>
            <a:ext cx="8115301" cy="430887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2800" dirty="0" smtClean="0">
                <a:solidFill>
                  <a:srgbClr val="D19B23"/>
                </a:solidFill>
                <a:latin typeface="Impact"/>
                <a:cs typeface="Impact"/>
              </a:rPr>
              <a:t>Now We’ve Created Our Educational Programming…</a:t>
            </a:r>
            <a:endParaRPr lang="en-US" sz="2800" dirty="0">
              <a:solidFill>
                <a:srgbClr val="D19B23"/>
              </a:solidFill>
              <a:latin typeface="Impact"/>
              <a:cs typeface="Impac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625" y="5789167"/>
            <a:ext cx="1541149" cy="10352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447" y="3871984"/>
            <a:ext cx="3094340" cy="23207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90902" y="5066934"/>
            <a:ext cx="2197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Youth will engage in civic involvement </a:t>
            </a:r>
            <a:r>
              <a:rPr lang="en-US" sz="1100" dirty="0" smtClean="0"/>
              <a:t>by </a:t>
            </a:r>
            <a:r>
              <a:rPr lang="en-US" sz="1100" b="1" dirty="0" smtClean="0"/>
              <a:t>creating</a:t>
            </a:r>
            <a:r>
              <a:rPr lang="en-US" sz="1100" dirty="0" smtClean="0"/>
              <a:t> a community service action plan utilizing a needs assessment,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2294002" y="4518024"/>
            <a:ext cx="3349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Youth will review the components </a:t>
            </a:r>
            <a:br>
              <a:rPr lang="en-US" sz="1200" dirty="0" smtClean="0"/>
            </a:br>
            <a:r>
              <a:rPr lang="en-US" sz="1200" dirty="0" smtClean="0"/>
              <a:t>of a community needs assessment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591411" y="4005226"/>
            <a:ext cx="262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Engagement with community and engagement with community issues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39223" y="1520905"/>
            <a:ext cx="75737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Planning your assessment…</a:t>
            </a:r>
          </a:p>
          <a:p>
            <a:r>
              <a:rPr lang="en-US" dirty="0" smtClean="0"/>
              <a:t>Depends on what your goals are and what you want to know.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00B050"/>
                </a:solidFill>
              </a:rPr>
              <a:t>Snapshot</a:t>
            </a:r>
          </a:p>
          <a:p>
            <a:pPr lvl="1"/>
            <a:r>
              <a:rPr lang="en-US" dirty="0" smtClean="0"/>
              <a:t>-Interested in a single point in time</a:t>
            </a:r>
          </a:p>
          <a:p>
            <a:pPr lvl="1"/>
            <a:r>
              <a:rPr lang="en-US" dirty="0" smtClean="0"/>
              <a:t>	-New program</a:t>
            </a:r>
          </a:p>
          <a:p>
            <a:pPr lvl="1"/>
            <a:r>
              <a:rPr lang="en-US" dirty="0" smtClean="0"/>
              <a:t>	-New topic</a:t>
            </a:r>
          </a:p>
          <a:p>
            <a:pPr lvl="1"/>
            <a:r>
              <a:rPr lang="en-US" dirty="0" smtClean="0"/>
              <a:t>-Plan to provide survey once for a single 6-hour program</a:t>
            </a:r>
          </a:p>
        </p:txBody>
      </p:sp>
    </p:spTree>
    <p:extLst>
      <p:ext uri="{BB962C8B-B14F-4D97-AF65-F5344CB8AC3E}">
        <p14:creationId xmlns:p14="http://schemas.microsoft.com/office/powerpoint/2010/main" val="291920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9862" y="3844598"/>
            <a:ext cx="5802926" cy="21770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3137" y="1339001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7199" y="963488"/>
            <a:ext cx="8115301" cy="430887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2800" dirty="0" smtClean="0">
                <a:solidFill>
                  <a:srgbClr val="D19B23"/>
                </a:solidFill>
                <a:latin typeface="Impact"/>
                <a:cs typeface="Impact"/>
              </a:rPr>
              <a:t>Now We’ve Created Our Educational Programming…</a:t>
            </a:r>
            <a:endParaRPr lang="en-US" sz="2800" dirty="0">
              <a:solidFill>
                <a:srgbClr val="D19B23"/>
              </a:solidFill>
              <a:latin typeface="Impact"/>
              <a:cs typeface="Impac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625" y="5789167"/>
            <a:ext cx="1541149" cy="10352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447" y="3871984"/>
            <a:ext cx="3094340" cy="23207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90902" y="5066934"/>
            <a:ext cx="2197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Youth will engage in civic involvement </a:t>
            </a:r>
            <a:r>
              <a:rPr lang="en-US" sz="1100" dirty="0" smtClean="0"/>
              <a:t>by </a:t>
            </a:r>
            <a:r>
              <a:rPr lang="en-US" sz="1100" b="1" dirty="0" smtClean="0"/>
              <a:t>creating</a:t>
            </a:r>
            <a:r>
              <a:rPr lang="en-US" sz="1100" dirty="0" smtClean="0"/>
              <a:t> a community service action plan utilizing a needs assessment,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2294002" y="4518024"/>
            <a:ext cx="3349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Youth will review the components </a:t>
            </a:r>
            <a:br>
              <a:rPr lang="en-US" sz="1200" dirty="0" smtClean="0"/>
            </a:br>
            <a:r>
              <a:rPr lang="en-US" sz="1200" dirty="0" smtClean="0"/>
              <a:t>of a community needs assessment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591411" y="4005226"/>
            <a:ext cx="262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Engagement with community and engagement with community issues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39223" y="1520905"/>
            <a:ext cx="75737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Planning your assessment…</a:t>
            </a:r>
          </a:p>
          <a:p>
            <a:r>
              <a:rPr lang="en-US" dirty="0" smtClean="0"/>
              <a:t>Depends on what your goals are and what you want to know.</a:t>
            </a:r>
            <a:endParaRPr lang="en-US" dirty="0"/>
          </a:p>
          <a:p>
            <a:r>
              <a:rPr lang="en-US" b="1" dirty="0" smtClean="0">
                <a:solidFill>
                  <a:srgbClr val="00B050"/>
                </a:solidFill>
              </a:rPr>
              <a:t>2.   Story</a:t>
            </a:r>
          </a:p>
          <a:p>
            <a:pPr lvl="1"/>
            <a:r>
              <a:rPr lang="en-US" dirty="0" smtClean="0"/>
              <a:t>-Interested in how a series of programs/workshops impacts youth  </a:t>
            </a:r>
          </a:p>
          <a:p>
            <a:pPr lvl="1"/>
            <a:r>
              <a:rPr lang="en-US" dirty="0" smtClean="0"/>
              <a:t>	-Area specific (Science, Citizenship, Healthy Living, etc.)</a:t>
            </a:r>
          </a:p>
          <a:p>
            <a:pPr lvl="1"/>
            <a:r>
              <a:rPr lang="en-US" dirty="0" smtClean="0"/>
              <a:t>	-Cumulative Effect </a:t>
            </a:r>
          </a:p>
          <a:p>
            <a:pPr lvl="1"/>
            <a:r>
              <a:rPr lang="en-US" dirty="0" smtClean="0"/>
              <a:t>-Plan to provide survey once at the end of a series of workshops</a:t>
            </a:r>
          </a:p>
        </p:txBody>
      </p:sp>
    </p:spTree>
    <p:extLst>
      <p:ext uri="{BB962C8B-B14F-4D97-AF65-F5344CB8AC3E}">
        <p14:creationId xmlns:p14="http://schemas.microsoft.com/office/powerpoint/2010/main" val="188355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9862" y="3844598"/>
            <a:ext cx="5802926" cy="21770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3137" y="1339001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7199" y="963488"/>
            <a:ext cx="8115301" cy="430887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2800" dirty="0" smtClean="0">
                <a:solidFill>
                  <a:srgbClr val="D19B23"/>
                </a:solidFill>
                <a:latin typeface="Impact"/>
                <a:cs typeface="Impact"/>
              </a:rPr>
              <a:t>Now We’ve Created Our Educational Programming…</a:t>
            </a:r>
            <a:endParaRPr lang="en-US" sz="2800" dirty="0">
              <a:solidFill>
                <a:srgbClr val="D19B23"/>
              </a:solidFill>
              <a:latin typeface="Impact"/>
              <a:cs typeface="Impac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625" y="5789167"/>
            <a:ext cx="1541149" cy="10352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447" y="3871984"/>
            <a:ext cx="3094340" cy="23207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90902" y="5066934"/>
            <a:ext cx="2197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Youth will engage in civic involvement </a:t>
            </a:r>
            <a:r>
              <a:rPr lang="en-US" sz="1100" dirty="0" smtClean="0"/>
              <a:t>by </a:t>
            </a:r>
            <a:r>
              <a:rPr lang="en-US" sz="1100" b="1" dirty="0" smtClean="0"/>
              <a:t>creating</a:t>
            </a:r>
            <a:r>
              <a:rPr lang="en-US" sz="1100" dirty="0" smtClean="0"/>
              <a:t> a community service action plan utilizing a needs assessment,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2294002" y="4518024"/>
            <a:ext cx="3349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Youth will review the components </a:t>
            </a:r>
            <a:br>
              <a:rPr lang="en-US" sz="1200" dirty="0" smtClean="0"/>
            </a:br>
            <a:r>
              <a:rPr lang="en-US" sz="1200" dirty="0" smtClean="0"/>
              <a:t>of a community needs assessment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591411" y="4005226"/>
            <a:ext cx="262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Engagement with community and engagement with community issues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39223" y="1520905"/>
            <a:ext cx="75737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Planning your assessment…</a:t>
            </a:r>
          </a:p>
          <a:p>
            <a:r>
              <a:rPr lang="en-US" dirty="0" smtClean="0"/>
              <a:t>Depends on what your goals are and what you want to know.</a:t>
            </a:r>
            <a:endParaRPr lang="en-US" dirty="0"/>
          </a:p>
          <a:p>
            <a:r>
              <a:rPr lang="en-US" b="1" dirty="0" smtClean="0">
                <a:solidFill>
                  <a:srgbClr val="00B050"/>
                </a:solidFill>
              </a:rPr>
              <a:t>3.   Metamorphosis</a:t>
            </a:r>
          </a:p>
          <a:p>
            <a:pPr lvl="1"/>
            <a:r>
              <a:rPr lang="en-US" dirty="0" smtClean="0"/>
              <a:t>-Interested in how youth attitudes, beliefs, and values shift </a:t>
            </a:r>
          </a:p>
          <a:p>
            <a:pPr lvl="1"/>
            <a:r>
              <a:rPr lang="en-US" dirty="0" smtClean="0"/>
              <a:t>	-Community needs assessment</a:t>
            </a:r>
          </a:p>
          <a:p>
            <a:pPr lvl="1"/>
            <a:r>
              <a:rPr lang="en-US" dirty="0" smtClean="0"/>
              <a:t>	-Educational program goals use content to teach social skills, mind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set, eight essential elements</a:t>
            </a:r>
          </a:p>
          <a:p>
            <a:pPr lvl="1"/>
            <a:r>
              <a:rPr lang="en-US" dirty="0" smtClean="0"/>
              <a:t>-Plan to provide survey pre and post </a:t>
            </a:r>
          </a:p>
        </p:txBody>
      </p:sp>
    </p:spTree>
    <p:extLst>
      <p:ext uri="{BB962C8B-B14F-4D97-AF65-F5344CB8AC3E}">
        <p14:creationId xmlns:p14="http://schemas.microsoft.com/office/powerpoint/2010/main" val="384433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663" y="1951325"/>
            <a:ext cx="4854111" cy="36405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936" y="1583084"/>
            <a:ext cx="5621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Remember that educational program you just created…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3137" y="1339001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5805" y="871878"/>
            <a:ext cx="8465526" cy="430887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2800" dirty="0" smtClean="0">
                <a:solidFill>
                  <a:srgbClr val="D19B23"/>
                </a:solidFill>
                <a:latin typeface="Impact"/>
                <a:cs typeface="Impact"/>
              </a:rPr>
              <a:t>Time for an ‘A-Ha! Moment’</a:t>
            </a:r>
            <a:endParaRPr lang="en-US" sz="2800" dirty="0">
              <a:solidFill>
                <a:srgbClr val="D19B23"/>
              </a:solidFill>
              <a:latin typeface="Impact"/>
              <a:cs typeface="Impac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1859" y="273390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What are </a:t>
            </a:r>
            <a:r>
              <a:rPr lang="en-US" dirty="0"/>
              <a:t>your goals </a:t>
            </a:r>
            <a:r>
              <a:rPr lang="en-US" dirty="0" smtClean="0"/>
              <a:t>and what do </a:t>
            </a:r>
            <a:r>
              <a:rPr lang="en-US" dirty="0"/>
              <a:t>you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want </a:t>
            </a:r>
            <a:r>
              <a:rPr lang="en-US" dirty="0"/>
              <a:t>to know.</a:t>
            </a:r>
          </a:p>
          <a:p>
            <a:r>
              <a:rPr lang="en-US" dirty="0"/>
              <a:t>1. Snapshot</a:t>
            </a:r>
          </a:p>
          <a:p>
            <a:r>
              <a:rPr lang="en-US" dirty="0"/>
              <a:t>2. Story</a:t>
            </a:r>
          </a:p>
          <a:p>
            <a:r>
              <a:rPr lang="en-US" dirty="0"/>
              <a:t>3. </a:t>
            </a:r>
            <a:r>
              <a:rPr lang="en-US" dirty="0" smtClean="0"/>
              <a:t>Metamorphosis</a:t>
            </a:r>
          </a:p>
          <a:p>
            <a:endParaRPr lang="en-US" dirty="0"/>
          </a:p>
          <a:p>
            <a:r>
              <a:rPr lang="en-US" dirty="0" smtClean="0"/>
              <a:t>What influenced your decision?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9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13137" y="1339001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7199" y="963488"/>
            <a:ext cx="8115301" cy="430887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2800" dirty="0" smtClean="0">
                <a:solidFill>
                  <a:srgbClr val="D19B23"/>
                </a:solidFill>
                <a:latin typeface="Impact"/>
                <a:cs typeface="Impact"/>
              </a:rPr>
              <a:t>Now We’ve Created Our Educational Programming…</a:t>
            </a:r>
            <a:endParaRPr lang="en-US" sz="2800" dirty="0">
              <a:solidFill>
                <a:srgbClr val="D19B23"/>
              </a:solidFill>
              <a:latin typeface="Impact"/>
              <a:cs typeface="Impac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117" y="1459968"/>
            <a:ext cx="5621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Review:</a:t>
            </a:r>
            <a:endParaRPr lang="en-US" sz="2800" dirty="0"/>
          </a:p>
        </p:txBody>
      </p:sp>
      <p:sp>
        <p:nvSpPr>
          <p:cNvPr id="7" name="Body Text"/>
          <p:cNvSpPr txBox="1">
            <a:spLocks/>
          </p:cNvSpPr>
          <p:nvPr/>
        </p:nvSpPr>
        <p:spPr>
          <a:xfrm>
            <a:off x="211117" y="2164442"/>
            <a:ext cx="2716721" cy="13085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Outcome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Objective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 Goal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680" y="1459968"/>
            <a:ext cx="2876956" cy="21577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05" y="3546122"/>
            <a:ext cx="3474326" cy="26612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8568" y="4876745"/>
            <a:ext cx="40972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What are </a:t>
            </a:r>
            <a:r>
              <a:rPr lang="en-US" dirty="0"/>
              <a:t>your goals </a:t>
            </a:r>
            <a:r>
              <a:rPr lang="en-US" dirty="0" smtClean="0"/>
              <a:t>and what do </a:t>
            </a:r>
            <a:r>
              <a:rPr lang="en-US" dirty="0"/>
              <a:t>you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want </a:t>
            </a:r>
            <a:r>
              <a:rPr lang="en-US" dirty="0"/>
              <a:t>to know.</a:t>
            </a:r>
          </a:p>
          <a:p>
            <a:r>
              <a:rPr lang="en-US" dirty="0"/>
              <a:t>1. Snapshot</a:t>
            </a:r>
          </a:p>
          <a:p>
            <a:r>
              <a:rPr lang="en-US" dirty="0"/>
              <a:t>2. Story</a:t>
            </a:r>
          </a:p>
          <a:p>
            <a:r>
              <a:rPr lang="en-US" dirty="0"/>
              <a:t>3. </a:t>
            </a:r>
            <a:r>
              <a:rPr lang="en-US" dirty="0" smtClean="0"/>
              <a:t>Metamorphosis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9434" y="3475105"/>
            <a:ext cx="4242493" cy="12294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8568" y="4022624"/>
            <a:ext cx="831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Goal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32180" y="4122157"/>
            <a:ext cx="6965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solidFill>
                  <a:srgbClr val="FF0000"/>
                </a:solidFill>
              </a:rPr>
              <a:t>Outcome</a:t>
            </a:r>
            <a:endParaRPr lang="en-US" sz="105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61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13137" y="1339001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7199" y="963488"/>
            <a:ext cx="8115301" cy="430887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2800" dirty="0" smtClean="0">
                <a:solidFill>
                  <a:srgbClr val="D19B23"/>
                </a:solidFill>
                <a:latin typeface="Impact"/>
                <a:cs typeface="Impact"/>
              </a:rPr>
              <a:t>One Final Thought</a:t>
            </a:r>
            <a:endParaRPr lang="en-US" sz="2800" dirty="0">
              <a:solidFill>
                <a:srgbClr val="D19B23"/>
              </a:solidFill>
              <a:latin typeface="Impact"/>
              <a:cs typeface="Impac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625" y="5789167"/>
            <a:ext cx="1541149" cy="10352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56438" y="2321169"/>
            <a:ext cx="63832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81818"/>
                </a:solidFill>
                <a:latin typeface="Merriweather"/>
              </a:rPr>
              <a:t>“Arriving at one goal is the starting point to another.” 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solidFill>
                  <a:srgbClr val="181818"/>
                </a:solidFill>
                <a:latin typeface="Merriweather"/>
              </a:rPr>
              <a:t>― </a:t>
            </a:r>
            <a:r>
              <a:rPr lang="en-US" sz="2800" b="1" dirty="0">
                <a:solidFill>
                  <a:srgbClr val="333333"/>
                </a:solidFill>
                <a:latin typeface="Lato" panose="020F0502020204030203" pitchFamily="34" charset="0"/>
              </a:rPr>
              <a:t>John Dewey</a:t>
            </a:r>
            <a:r>
              <a:rPr lang="en-US" sz="2800" dirty="0">
                <a:solidFill>
                  <a:srgbClr val="181818"/>
                </a:solidFill>
                <a:latin typeface="Merriweather"/>
              </a:rPr>
              <a:t>, </a:t>
            </a:r>
            <a:r>
              <a:rPr lang="en-US" sz="2800" b="1" dirty="0">
                <a:solidFill>
                  <a:srgbClr val="333333"/>
                </a:solidFill>
                <a:latin typeface="Lato" panose="020F0502020204030203" pitchFamily="34" charset="0"/>
              </a:rPr>
              <a:t>Democracy and Education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64" y="1853874"/>
            <a:ext cx="2592209" cy="259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5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199" y="963488"/>
            <a:ext cx="4790225" cy="430887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2800" dirty="0" smtClean="0">
                <a:solidFill>
                  <a:srgbClr val="D19B23"/>
                </a:solidFill>
                <a:latin typeface="Impact"/>
                <a:cs typeface="Impact"/>
              </a:rPr>
              <a:t>Pre-Webinar Housekeeping</a:t>
            </a:r>
            <a:endParaRPr lang="en-US" sz="2800" dirty="0">
              <a:solidFill>
                <a:srgbClr val="D19B23"/>
              </a:solidFill>
              <a:latin typeface="Impact"/>
              <a:cs typeface="Impac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3137" y="1339001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Body Text"/>
          <p:cNvSpPr txBox="1">
            <a:spLocks/>
          </p:cNvSpPr>
          <p:nvPr/>
        </p:nvSpPr>
        <p:spPr>
          <a:xfrm>
            <a:off x="537591" y="1565031"/>
            <a:ext cx="8266845" cy="436098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sz="2400" b="1" dirty="0" smtClean="0"/>
              <a:t>Questions post-webinar</a:t>
            </a:r>
          </a:p>
          <a:p>
            <a:pPr marL="925830" lvl="1" indent="-457200"/>
            <a:r>
              <a:rPr lang="en-US" sz="2200" dirty="0" smtClean="0"/>
              <a:t>Is there a minimum number of participants in order to use CM surveys?</a:t>
            </a:r>
          </a:p>
          <a:p>
            <a:pPr marL="925830" lvl="1" indent="-457200"/>
            <a:r>
              <a:rPr lang="en-US" sz="2200" dirty="0" smtClean="0"/>
              <a:t>What should be included in the email that is sent along with the online survey link?</a:t>
            </a:r>
          </a:p>
          <a:p>
            <a:pPr marL="925830" lvl="1" indent="-457200"/>
            <a:r>
              <a:rPr lang="en-US" sz="2200" dirty="0" smtClean="0"/>
              <a:t>Are there other metrics available in the report generated by </a:t>
            </a:r>
            <a:r>
              <a:rPr lang="en-US" sz="2200" dirty="0" err="1" smtClean="0"/>
              <a:t>Qualtrics</a:t>
            </a:r>
            <a:r>
              <a:rPr lang="en-US" sz="2200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endParaRPr lang="en-US" sz="600" dirty="0" smtClean="0"/>
          </a:p>
          <a:p>
            <a:pPr>
              <a:buFont typeface="+mj-lt"/>
              <a:buAutoNum type="arabicPeriod"/>
            </a:pPr>
            <a:r>
              <a:rPr lang="en-US" sz="2400" b="1" dirty="0" smtClean="0"/>
              <a:t>Webinar Survey</a:t>
            </a:r>
          </a:p>
          <a:p>
            <a:pPr marL="925830" lvl="1" indent="-457200"/>
            <a:r>
              <a:rPr lang="en-US" sz="2000" dirty="0" smtClean="0"/>
              <a:t>Thank you for participating</a:t>
            </a:r>
          </a:p>
          <a:p>
            <a:pPr marL="925830" lvl="1" indent="-457200"/>
            <a:r>
              <a:rPr lang="en-US" sz="2000" dirty="0" smtClean="0"/>
              <a:t>Lots of new topics suggested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Webinars are active learning opportunities… Thanks to you for participating!</a:t>
            </a:r>
          </a:p>
          <a:p>
            <a:pPr marL="925830" lvl="1" indent="-457200"/>
            <a:r>
              <a:rPr lang="en-US" sz="2000" dirty="0" smtClean="0"/>
              <a:t>Today will be a working session – Get Ready! </a:t>
            </a:r>
            <a:r>
              <a:rPr lang="en-US" sz="2000" dirty="0" smtClean="0">
                <a:sym typeface="Wingdings" panose="05000000000000000000" pitchFamily="2" charset="2"/>
              </a:rPr>
              <a:t> 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625" y="5789167"/>
            <a:ext cx="1541149" cy="103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9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2033440"/>
            <a:ext cx="7772400" cy="147002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What’s one new thing you learned today?</a:t>
            </a:r>
          </a:p>
          <a:p>
            <a:r>
              <a:rPr lang="en-US" dirty="0" smtClean="0"/>
              <a:t>What’s one new thing you’re ready to try?</a:t>
            </a:r>
          </a:p>
          <a:p>
            <a:r>
              <a:rPr lang="en-US" dirty="0" smtClean="0"/>
              <a:t>What’s one thing you’re still unsure of?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8653" y="1394375"/>
            <a:ext cx="4790225" cy="430887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2800" dirty="0" smtClean="0">
                <a:solidFill>
                  <a:srgbClr val="D19B23"/>
                </a:solidFill>
                <a:latin typeface="Impact"/>
                <a:cs typeface="Impact"/>
              </a:rPr>
              <a:t>Time for a Final ‘A-Ha! Moment’…</a:t>
            </a:r>
            <a:endParaRPr lang="en-US" sz="2800" dirty="0">
              <a:solidFill>
                <a:srgbClr val="D19B23"/>
              </a:solidFill>
              <a:latin typeface="Impact"/>
              <a:cs typeface="Impac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625" y="5789167"/>
            <a:ext cx="1541149" cy="103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8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625" y="5665856"/>
            <a:ext cx="1774667" cy="1192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7740" y="1962150"/>
            <a:ext cx="727199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Impact" panose="020B0806030902050204" pitchFamily="34" charset="0"/>
              </a:rPr>
              <a:t>Official Transition Date for Common Measures 2.0:</a:t>
            </a:r>
          </a:p>
          <a:p>
            <a:pPr algn="ctr"/>
            <a:endParaRPr lang="en-US" dirty="0">
              <a:latin typeface="Impact" panose="020B0806030902050204" pitchFamily="34" charset="0"/>
            </a:endParaRPr>
          </a:p>
          <a:p>
            <a:pPr algn="ctr"/>
            <a:r>
              <a:rPr lang="en-US" sz="3200" dirty="0" smtClean="0">
                <a:latin typeface="Impact" panose="020B0806030902050204" pitchFamily="34" charset="0"/>
              </a:rPr>
              <a:t>January 1</a:t>
            </a:r>
            <a:r>
              <a:rPr lang="en-US" sz="3200" baseline="30000" dirty="0" smtClean="0">
                <a:latin typeface="Impact" panose="020B0806030902050204" pitchFamily="34" charset="0"/>
              </a:rPr>
              <a:t>st</a:t>
            </a:r>
            <a:r>
              <a:rPr lang="en-US" sz="3200" dirty="0" smtClean="0">
                <a:latin typeface="Impact" panose="020B0806030902050204" pitchFamily="34" charset="0"/>
              </a:rPr>
              <a:t>, 2018</a:t>
            </a:r>
            <a:endParaRPr lang="en-US" sz="3200" dirty="0">
              <a:latin typeface="Impact" panose="020B080603090205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2575" y="4733403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**Continue to use 1.0 for your Digital Measures Impact Statements and Reporting until official </a:t>
            </a:r>
            <a:r>
              <a:rPr lang="en-US" dirty="0"/>
              <a:t>t</a:t>
            </a:r>
            <a:r>
              <a:rPr lang="en-US" dirty="0" smtClean="0"/>
              <a:t>ransition date**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69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9974" y="1841657"/>
            <a:ext cx="7390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That depends on you </a:t>
            </a:r>
            <a:r>
              <a:rPr lang="en-US" sz="2000" b="1" dirty="0" smtClean="0">
                <a:sym typeface="Wingdings" panose="05000000000000000000" pitchFamily="2" charset="2"/>
              </a:rPr>
              <a:t> 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58536" y="1394375"/>
            <a:ext cx="4790225" cy="430887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2800" dirty="0" smtClean="0">
                <a:solidFill>
                  <a:srgbClr val="D19B23"/>
                </a:solidFill>
                <a:latin typeface="Impact"/>
                <a:cs typeface="Impact"/>
              </a:rPr>
              <a:t>Next Webinar…</a:t>
            </a:r>
            <a:endParaRPr lang="en-US" sz="2800" dirty="0">
              <a:solidFill>
                <a:srgbClr val="D19B23"/>
              </a:solidFill>
              <a:latin typeface="Impact"/>
              <a:cs typeface="Impac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46184" y="2698984"/>
            <a:ext cx="7772400" cy="1470025"/>
          </a:xfrm>
        </p:spPr>
        <p:txBody>
          <a:bodyPr/>
          <a:lstStyle/>
          <a:p>
            <a:r>
              <a:rPr lang="en-US" sz="1800" dirty="0" smtClean="0"/>
              <a:t>Your feedback is valuable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0" y="4840819"/>
            <a:ext cx="9144000" cy="1338723"/>
          </a:xfrm>
          <a:prstGeom prst="rect">
            <a:avLst/>
          </a:prstGeom>
          <a:solidFill>
            <a:srgbClr val="D19B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19B23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0796" y="4989979"/>
            <a:ext cx="7185964" cy="186137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6500" dirty="0" smtClean="0">
                <a:solidFill>
                  <a:srgbClr val="756C66"/>
                </a:solidFill>
                <a:latin typeface="Impact"/>
                <a:cs typeface="Impact"/>
              </a:rPr>
              <a:t>Thank You</a:t>
            </a:r>
            <a:endParaRPr lang="en-US" sz="6500" dirty="0">
              <a:solidFill>
                <a:srgbClr val="756C66"/>
              </a:solidFill>
              <a:latin typeface="Impact"/>
              <a:cs typeface="Impact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259834" y="2984674"/>
            <a:ext cx="6400800" cy="17526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http://purdue.ag/WebinarFeedback</a:t>
            </a:r>
          </a:p>
        </p:txBody>
      </p:sp>
    </p:spTree>
    <p:extLst>
      <p:ext uri="{BB962C8B-B14F-4D97-AF65-F5344CB8AC3E}">
        <p14:creationId xmlns:p14="http://schemas.microsoft.com/office/powerpoint/2010/main" val="296981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13137" y="1339001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7199" y="963488"/>
            <a:ext cx="4790225" cy="430887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2800" dirty="0" smtClean="0">
                <a:solidFill>
                  <a:srgbClr val="D19B23"/>
                </a:solidFill>
                <a:latin typeface="Impact"/>
                <a:cs typeface="Impact"/>
              </a:rPr>
              <a:t>Webinar Agenda</a:t>
            </a:r>
            <a:endParaRPr lang="en-US" sz="2800" dirty="0">
              <a:solidFill>
                <a:srgbClr val="D19B23"/>
              </a:solidFill>
              <a:latin typeface="Impact"/>
              <a:cs typeface="Impact"/>
            </a:endParaRPr>
          </a:p>
        </p:txBody>
      </p:sp>
      <p:sp>
        <p:nvSpPr>
          <p:cNvPr id="9" name="Body Text"/>
          <p:cNvSpPr txBox="1">
            <a:spLocks/>
          </p:cNvSpPr>
          <p:nvPr/>
        </p:nvSpPr>
        <p:spPr>
          <a:xfrm>
            <a:off x="622178" y="1887121"/>
            <a:ext cx="6919913" cy="341153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sz="2400" b="1" dirty="0" smtClean="0"/>
              <a:t>Defining Learning Outcomes</a:t>
            </a:r>
            <a:br>
              <a:rPr lang="en-US" sz="2400" b="1" dirty="0" smtClean="0"/>
            </a:br>
            <a:endParaRPr lang="en-US" sz="2200" dirty="0" smtClean="0"/>
          </a:p>
          <a:p>
            <a:pPr marL="457200" indent="-457200">
              <a:buFont typeface="+mj-lt"/>
              <a:buAutoNum type="arabicPeriod"/>
            </a:pPr>
            <a:endParaRPr lang="en-US" sz="600" dirty="0" smtClean="0"/>
          </a:p>
          <a:p>
            <a:pPr>
              <a:buFont typeface="+mj-lt"/>
              <a:buAutoNum type="arabicPeriod"/>
            </a:pPr>
            <a:r>
              <a:rPr lang="en-US" sz="2400" b="1" dirty="0" smtClean="0"/>
              <a:t>Identifying Learning Outcomes </a:t>
            </a:r>
            <a:br>
              <a:rPr lang="en-US" sz="2400" b="1" dirty="0" smtClean="0"/>
            </a:br>
            <a:r>
              <a:rPr lang="en-US" sz="2400" b="1" dirty="0" smtClean="0"/>
              <a:t>Using Common Measures</a:t>
            </a:r>
          </a:p>
          <a:p>
            <a:pPr lvl="1"/>
            <a:r>
              <a:rPr lang="en-US" sz="2000" dirty="0" smtClean="0"/>
              <a:t>How can you think about assessment </a:t>
            </a:r>
            <a:br>
              <a:rPr lang="en-US" sz="2000" dirty="0" smtClean="0"/>
            </a:br>
            <a:r>
              <a:rPr lang="en-US" sz="2000" dirty="0" smtClean="0"/>
              <a:t>during program planning?</a:t>
            </a:r>
          </a:p>
          <a:p>
            <a:pPr lvl="1"/>
            <a:r>
              <a:rPr lang="en-US" sz="2000" dirty="0" smtClean="0"/>
              <a:t>What to consider to meet program </a:t>
            </a:r>
            <a:br>
              <a:rPr lang="en-US" sz="2000" dirty="0" smtClean="0"/>
            </a:br>
            <a:r>
              <a:rPr lang="en-US" sz="2000" dirty="0" smtClean="0"/>
              <a:t>planning AND assessment goals?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1400" dirty="0"/>
          </a:p>
          <a:p>
            <a:pPr>
              <a:buFont typeface="+mj-lt"/>
              <a:buAutoNum type="arabicPeriod"/>
            </a:pPr>
            <a:r>
              <a:rPr lang="en-US" sz="2400" b="1" dirty="0" smtClean="0"/>
              <a:t>Resources in Action</a:t>
            </a:r>
            <a:br>
              <a:rPr lang="en-US" sz="2400" b="1" dirty="0" smtClean="0"/>
            </a:br>
            <a:endParaRPr lang="en-US" sz="2400" b="1" dirty="0" smtClean="0"/>
          </a:p>
          <a:p>
            <a:pPr>
              <a:buFont typeface="+mj-lt"/>
              <a:buAutoNum type="arabicPeriod"/>
            </a:pPr>
            <a:r>
              <a:rPr lang="en-US" sz="2400" b="1" dirty="0" smtClean="0"/>
              <a:t>Q &amp; 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173" y="2575518"/>
            <a:ext cx="2919152" cy="18244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625" y="5789167"/>
            <a:ext cx="1541149" cy="103527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552919" y="1679132"/>
            <a:ext cx="0" cy="4368538"/>
          </a:xfrm>
          <a:prstGeom prst="line">
            <a:avLst/>
          </a:prstGeom>
          <a:ln w="3175" cmpd="sng">
            <a:solidFill>
              <a:srgbClr val="756C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52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13137" y="1339001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7199" y="963488"/>
            <a:ext cx="4790225" cy="430887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2800" dirty="0" smtClean="0">
                <a:solidFill>
                  <a:srgbClr val="D19B23"/>
                </a:solidFill>
                <a:latin typeface="Impact"/>
                <a:cs typeface="Impact"/>
              </a:rPr>
              <a:t>What is Common Measures?</a:t>
            </a:r>
            <a:endParaRPr lang="en-US" sz="2800" dirty="0">
              <a:solidFill>
                <a:srgbClr val="D19B23"/>
              </a:solidFill>
              <a:latin typeface="Impact"/>
              <a:cs typeface="Impac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625" y="5789167"/>
            <a:ext cx="1541149" cy="103527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658666" y="3294977"/>
            <a:ext cx="2028306" cy="24106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733310" y="3819204"/>
            <a:ext cx="19536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Characteristics of best practices</a:t>
            </a:r>
          </a:p>
          <a:p>
            <a:endParaRPr lang="en-US" sz="1600" dirty="0"/>
          </a:p>
          <a:p>
            <a:r>
              <a:rPr lang="en-US" sz="1600" dirty="0" smtClean="0"/>
              <a:t>“What could we do differently or what should we share with other educators?”</a:t>
            </a:r>
            <a:endParaRPr lang="en-US" sz="1600" dirty="0"/>
          </a:p>
        </p:txBody>
      </p:sp>
      <p:sp>
        <p:nvSpPr>
          <p:cNvPr id="20" name="Subhead"/>
          <p:cNvSpPr txBox="1">
            <a:spLocks/>
          </p:cNvSpPr>
          <p:nvPr/>
        </p:nvSpPr>
        <p:spPr>
          <a:xfrm>
            <a:off x="1140006" y="1482414"/>
            <a:ext cx="6926263" cy="459843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chemeClr val="tx1"/>
                </a:solidFill>
              </a:rPr>
              <a:t>Goals of Common Measures</a:t>
            </a:r>
            <a:endParaRPr lang="en-US" sz="2800" b="1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906087" y="2026563"/>
            <a:ext cx="735651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32756" y="3217025"/>
            <a:ext cx="2028306" cy="24106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74568" y="2235611"/>
            <a:ext cx="2161308" cy="1463040"/>
          </a:xfrm>
          <a:prstGeom prst="rect">
            <a:avLst/>
          </a:prstGeom>
          <a:solidFill>
            <a:srgbClr val="DEAB3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Describe Youth’s 4-H Experience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49868" y="3242972"/>
            <a:ext cx="2028306" cy="24106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383366" y="2210791"/>
            <a:ext cx="2161309" cy="1463040"/>
          </a:xfrm>
          <a:prstGeom prst="rect">
            <a:avLst/>
          </a:prstGeom>
          <a:solidFill>
            <a:srgbClr val="DEAB3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Evaluate 4-H Programming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92165" y="2235611"/>
            <a:ext cx="2169621" cy="1463040"/>
          </a:xfrm>
          <a:prstGeom prst="rect">
            <a:avLst/>
          </a:prstGeom>
          <a:solidFill>
            <a:srgbClr val="DEAB3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Inform Professional Development Practices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7447" y="3819204"/>
            <a:ext cx="17882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Common core of youth outcomes</a:t>
            </a:r>
          </a:p>
          <a:p>
            <a:endParaRPr lang="en-US" sz="1600" dirty="0"/>
          </a:p>
          <a:p>
            <a:r>
              <a:rPr lang="en-US" sz="1600" dirty="0" smtClean="0"/>
              <a:t>“What did youth in Indiana 4-H learn in our program?”</a:t>
            </a:r>
            <a:endParaRPr lang="en-US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3569911" y="3819204"/>
            <a:ext cx="17882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Indicators of program success</a:t>
            </a:r>
          </a:p>
          <a:p>
            <a:endParaRPr lang="en-US" sz="1600" dirty="0"/>
          </a:p>
          <a:p>
            <a:r>
              <a:rPr lang="en-US" sz="1600" dirty="0" smtClean="0"/>
              <a:t>“Did youth learn the outcomes we intended to teach?”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4724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13137" y="1339001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7199" y="963488"/>
            <a:ext cx="4790225" cy="430887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2800" dirty="0" smtClean="0">
                <a:solidFill>
                  <a:srgbClr val="D19B23"/>
                </a:solidFill>
                <a:latin typeface="Impact"/>
                <a:cs typeface="Impact"/>
              </a:rPr>
              <a:t>What are Learning Outcomes?</a:t>
            </a:r>
            <a:endParaRPr lang="en-US" sz="2800" dirty="0">
              <a:solidFill>
                <a:srgbClr val="D19B23"/>
              </a:solidFill>
              <a:latin typeface="Impact"/>
              <a:cs typeface="Impact"/>
            </a:endParaRPr>
          </a:p>
        </p:txBody>
      </p:sp>
      <p:sp>
        <p:nvSpPr>
          <p:cNvPr id="9" name="Body Text"/>
          <p:cNvSpPr txBox="1">
            <a:spLocks/>
          </p:cNvSpPr>
          <p:nvPr/>
        </p:nvSpPr>
        <p:spPr>
          <a:xfrm>
            <a:off x="211117" y="1971011"/>
            <a:ext cx="7657998" cy="366485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Outcome</a:t>
            </a:r>
          </a:p>
          <a:p>
            <a:pPr lvl="1"/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Statements that describe significant and essential learning that learners have achieved and can reliably demonstrate at the end of a course or program</a:t>
            </a:r>
          </a:p>
          <a:p>
            <a:pPr lvl="1"/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“By the end of this program/workshop/lesson, learners will be able to demonstrate….”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Objective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Describes the educational content the instructor will cover within a program/workshop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 Goal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Broad statement of youth learning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625" y="5789167"/>
            <a:ext cx="1541149" cy="103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9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13137" y="1339001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7199" y="963488"/>
            <a:ext cx="4790225" cy="430887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2800" dirty="0" smtClean="0">
                <a:solidFill>
                  <a:srgbClr val="D19B23"/>
                </a:solidFill>
                <a:latin typeface="Impact"/>
                <a:cs typeface="Impact"/>
              </a:rPr>
              <a:t>What a Learning Outcomes?</a:t>
            </a:r>
            <a:endParaRPr lang="en-US" sz="2800" dirty="0">
              <a:solidFill>
                <a:srgbClr val="D19B23"/>
              </a:solidFill>
              <a:latin typeface="Impact"/>
              <a:cs typeface="Impact"/>
            </a:endParaRPr>
          </a:p>
        </p:txBody>
      </p:sp>
      <p:sp>
        <p:nvSpPr>
          <p:cNvPr id="9" name="Body Text"/>
          <p:cNvSpPr txBox="1">
            <a:spLocks/>
          </p:cNvSpPr>
          <p:nvPr/>
        </p:nvSpPr>
        <p:spPr>
          <a:xfrm>
            <a:off x="211117" y="1971011"/>
            <a:ext cx="7657998" cy="34115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Why are Learning Outcomes important?</a:t>
            </a:r>
            <a:endParaRPr lang="en-US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/>
              <a:t>P</a:t>
            </a:r>
            <a:r>
              <a:rPr lang="en-US" sz="2000" dirty="0" smtClean="0"/>
              <a:t>rovide youth </a:t>
            </a:r>
            <a:r>
              <a:rPr lang="en-US" sz="2000" dirty="0"/>
              <a:t>with a clear purpose to focus their learning efforts</a:t>
            </a:r>
          </a:p>
          <a:p>
            <a:pPr lvl="1"/>
            <a:r>
              <a:rPr lang="en-US" sz="2000" dirty="0"/>
              <a:t>D</a:t>
            </a:r>
            <a:r>
              <a:rPr lang="en-US" sz="2000" dirty="0" smtClean="0"/>
              <a:t>irect </a:t>
            </a:r>
            <a:r>
              <a:rPr lang="en-US" sz="2000" dirty="0"/>
              <a:t>your choice of instructional activities</a:t>
            </a:r>
          </a:p>
          <a:p>
            <a:pPr lvl="1"/>
            <a:r>
              <a:rPr lang="en-US" sz="2000" dirty="0"/>
              <a:t>G</a:t>
            </a:r>
            <a:r>
              <a:rPr lang="en-US" sz="2000" dirty="0" smtClean="0"/>
              <a:t>uide </a:t>
            </a:r>
            <a:r>
              <a:rPr lang="en-US" sz="2000" dirty="0"/>
              <a:t>your assessment </a:t>
            </a:r>
            <a:r>
              <a:rPr lang="en-US" sz="2000" dirty="0" smtClean="0"/>
              <a:t>strategies</a:t>
            </a:r>
          </a:p>
          <a:p>
            <a:pPr lvl="1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Measurable or describe an observable action</a:t>
            </a:r>
          </a:p>
          <a:p>
            <a:pPr lvl="1"/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Keeps the focus on the mission and values of 4-H</a:t>
            </a:r>
            <a:endParaRPr lang="en-US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625" y="5789167"/>
            <a:ext cx="1541149" cy="103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4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13137" y="1339001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7199" y="963488"/>
            <a:ext cx="4790225" cy="430887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2800" dirty="0" smtClean="0">
                <a:solidFill>
                  <a:srgbClr val="D19B23"/>
                </a:solidFill>
                <a:latin typeface="Impact"/>
                <a:cs typeface="Impact"/>
              </a:rPr>
              <a:t>What are Learning Outcomes?</a:t>
            </a:r>
            <a:endParaRPr lang="en-US" sz="2800" dirty="0">
              <a:solidFill>
                <a:srgbClr val="D19B23"/>
              </a:solidFill>
              <a:latin typeface="Impact"/>
              <a:cs typeface="Impac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625" y="5789167"/>
            <a:ext cx="1541149" cy="10352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631" y="1732499"/>
            <a:ext cx="5826369" cy="43697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70614" y="4161772"/>
            <a:ext cx="3162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Youth will engage in civic involvement </a:t>
            </a:r>
            <a:r>
              <a:rPr lang="en-US" sz="1600" dirty="0" smtClean="0"/>
              <a:t>by </a:t>
            </a:r>
            <a:r>
              <a:rPr lang="en-US" sz="1600" b="1" dirty="0" smtClean="0">
                <a:solidFill>
                  <a:srgbClr val="00B050"/>
                </a:solidFill>
              </a:rPr>
              <a:t>creating</a:t>
            </a:r>
            <a:r>
              <a:rPr lang="en-US" sz="1600" dirty="0" smtClean="0"/>
              <a:t> a community service action plan utilizing a needs assessment,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177376" y="3266767"/>
            <a:ext cx="334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Youth will review the components </a:t>
            </a:r>
            <a:br>
              <a:rPr lang="en-US" sz="1600" dirty="0" smtClean="0"/>
            </a:br>
            <a:r>
              <a:rPr lang="en-US" sz="1600" dirty="0" smtClean="0"/>
              <a:t>of a community needs assessment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156795" y="2303496"/>
            <a:ext cx="334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Engagement with community and engagement with community issues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4525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1853" y="6161925"/>
            <a:ext cx="4648200" cy="275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24796" y="6372225"/>
            <a:ext cx="4552950" cy="275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9189" y="4339992"/>
            <a:ext cx="476250" cy="178192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62251" y="4767124"/>
            <a:ext cx="2310911" cy="1394801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50126" y="5046288"/>
            <a:ext cx="145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Goal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30971" y="5419441"/>
            <a:ext cx="145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Outcome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56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13137" y="1339001"/>
            <a:ext cx="9130863" cy="1798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625" y="5789167"/>
            <a:ext cx="1541149" cy="10352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2143" y="871878"/>
            <a:ext cx="8465526" cy="430887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r>
              <a:rPr lang="en-US" sz="2800" dirty="0" smtClean="0">
                <a:solidFill>
                  <a:srgbClr val="D19B23"/>
                </a:solidFill>
                <a:latin typeface="Impact"/>
                <a:cs typeface="Impact"/>
              </a:rPr>
              <a:t>Time for an ‘A-Ha! Moment’… Give it a try! </a:t>
            </a:r>
            <a:endParaRPr lang="en-US" sz="2800" dirty="0">
              <a:solidFill>
                <a:srgbClr val="D19B23"/>
              </a:solidFill>
              <a:latin typeface="Impact"/>
              <a:cs typeface="Impact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666" y="1362240"/>
            <a:ext cx="3387108" cy="25403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43" y="4001965"/>
            <a:ext cx="7397821" cy="214385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995149" y="4704562"/>
            <a:ext cx="145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Goal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33727" y="5231422"/>
            <a:ext cx="1214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Outcome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20514" y="1671629"/>
            <a:ext cx="3884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Choose food consistent with the Dietary Guidelines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2445880" y="2900691"/>
            <a:ext cx="3884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Youth will consume healthy foods by learning….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2141080" y="2217810"/>
            <a:ext cx="3884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Youth will…                              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9980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ction xmlns="0910c897-6fb2-4940-9fea-7fcd576e97b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91B2A4B1C1324DA561C00B250FFCD4" ma:contentTypeVersion="2" ma:contentTypeDescription="Create a new document." ma:contentTypeScope="" ma:versionID="2977c7b0276a6528e7ee837057e7a10b">
  <xsd:schema xmlns:xsd="http://www.w3.org/2001/XMLSchema" xmlns:xs="http://www.w3.org/2001/XMLSchema" xmlns:p="http://schemas.microsoft.com/office/2006/metadata/properties" xmlns:ns2="0910c897-6fb2-4940-9fea-7fcd576e97b3" targetNamespace="http://schemas.microsoft.com/office/2006/metadata/properties" ma:root="true" ma:fieldsID="40f985bbe55f09862414ae033ae92f0a" ns2:_="">
    <xsd:import namespace="0910c897-6fb2-4940-9fea-7fcd576e97b3"/>
    <xsd:element name="properties">
      <xsd:complexType>
        <xsd:sequence>
          <xsd:element name="documentManagement">
            <xsd:complexType>
              <xsd:all>
                <xsd:element ref="ns2: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10c897-6fb2-4940-9fea-7fcd576e97b3" elementFormDefault="qualified">
    <xsd:import namespace="http://schemas.microsoft.com/office/2006/documentManagement/types"/>
    <xsd:import namespace="http://schemas.microsoft.com/office/infopath/2007/PartnerControls"/>
    <xsd:element name="Section" ma:index="8" nillable="true" ma:displayName="Section" ma:internalName="Sectio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B64C48-007F-4CBD-8B7B-4D870E7DA86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347EA9-6602-4A1F-A0B0-4178BA9FC1DC}">
  <ds:schemaRefs>
    <ds:schemaRef ds:uri="http://purl.org/dc/elements/1.1/"/>
    <ds:schemaRef ds:uri="http://schemas.openxmlformats.org/package/2006/metadata/core-properties"/>
    <ds:schemaRef ds:uri="http://purl.org/dc/terms/"/>
    <ds:schemaRef ds:uri="0910c897-6fb2-4940-9fea-7fcd576e97b3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57DFEE7-407D-4C9F-A5D0-C449DA8BC9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10c897-6fb2-4940-9fea-7fcd576e97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3952</TotalTime>
  <Words>837</Words>
  <Application>Microsoft Office PowerPoint</Application>
  <PresentationFormat>On-screen Show (4:3)</PresentationFormat>
  <Paragraphs>160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Narrow</vt:lpstr>
      <vt:lpstr>Calibri</vt:lpstr>
      <vt:lpstr>Impact</vt:lpstr>
      <vt:lpstr>Lato</vt:lpstr>
      <vt:lpstr>Merriweather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feedback is valuable</vt:lpstr>
    </vt:vector>
  </TitlesOfParts>
  <Company>AgComm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Leigh Smith</dc:creator>
  <cp:lastModifiedBy>Weidner, Arin C</cp:lastModifiedBy>
  <cp:revision>27</cp:revision>
  <dcterms:created xsi:type="dcterms:W3CDTF">2012-10-30T19:11:03Z</dcterms:created>
  <dcterms:modified xsi:type="dcterms:W3CDTF">2017-10-31T18:19:24Z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0x0101009B91B2A4B1C1324DA561C00B250FFCD4</vt:lpwstr>
  </property>
</Properties>
</file>