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268" r:id="rId3"/>
    <p:sldId id="276" r:id="rId4"/>
    <p:sldId id="264" r:id="rId5"/>
    <p:sldId id="277" r:id="rId6"/>
    <p:sldId id="259" r:id="rId7"/>
    <p:sldId id="281" r:id="rId8"/>
    <p:sldId id="270" r:id="rId9"/>
    <p:sldId id="280" r:id="rId10"/>
    <p:sldId id="279" r:id="rId11"/>
    <p:sldId id="258" r:id="rId12"/>
    <p:sldId id="271" r:id="rId13"/>
    <p:sldId id="273" r:id="rId14"/>
    <p:sldId id="267" r:id="rId15"/>
    <p:sldId id="274" r:id="rId16"/>
    <p:sldId id="275" r:id="rId17"/>
    <p:sldId id="278" r:id="rId18"/>
    <p:sldId id="262" r:id="rId19"/>
  </p:sldIdLst>
  <p:sldSz cx="9144000" cy="6858000" type="screen4x3"/>
  <p:notesSz cx="7315200" cy="9601200"/>
  <p:embeddedFontLst>
    <p:embeddedFont>
      <p:font typeface="Acumin Pro" panose="020B0604020202020204" charset="0"/>
      <p:regular r:id="rId21"/>
      <p:bold r:id="rId22"/>
      <p:italic r:id="rId23"/>
      <p:boldItalic r:id="rId24"/>
    </p:embeddedFont>
    <p:embeddedFont>
      <p:font typeface="Acumin Pro Semibold" panose="020B060402020202020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769A9-8734-0DAF-A4F5-6FAB6083E0F5}" name="Garrow, Tessa R" initials="TG" userId="S::tgarrow@purdue.edu::ad970c85-4ca0-415c-b685-139b74ec70ed" providerId="AD"/>
  <p188:author id="{996DD2B5-0DCC-C11D-30C2-BEF66BF4976F}" name="Stephanie Woodcox" initials="SW" userId="3pYvdnUxyAadwT6Fs6QxiMnC1GGkfqq3u4Y8FP1okD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415A5-410B-4D64-B86A-BA0F2240C94C}" v="9" dt="2025-02-19T21:58:49.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9" autoAdjust="0"/>
    <p:restoredTop sz="53285" autoAdjust="0"/>
  </p:normalViewPr>
  <p:slideViewPr>
    <p:cSldViewPr snapToGrid="0" snapToObjects="1">
      <p:cViewPr varScale="1">
        <p:scale>
          <a:sx n="39" d="100"/>
          <a:sy n="39" d="100"/>
        </p:scale>
        <p:origin x="1944" y="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oodcox" userId="3pYvdnUxyAadwT6Fs6QxiMnC1GGkfqq3u4Y8FP1okDY=" providerId="None" clId="Web-{263F2B27-DD39-4617-B3BC-8610EE71BCA1}"/>
    <pc:docChg chg="mod">
      <pc:chgData name="Stephanie Woodcox" userId="3pYvdnUxyAadwT6Fs6QxiMnC1GGkfqq3u4Y8FP1okDY=" providerId="None" clId="Web-{263F2B27-DD39-4617-B3BC-8610EE71BCA1}" dt="2025-02-12T12:54:00.315"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F42FB-73B2-454D-BBDA-868FBDC51D7B}"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A0EF5D5D-935C-4905-AD7A-8E2B1F3966A0}">
      <dgm:prSet phldrT="[Text]" custT="1"/>
      <dgm:spPr>
        <a:solidFill>
          <a:schemeClr val="tx1"/>
        </a:solidFill>
      </dgm:spPr>
      <dgm:t>
        <a:bodyPr/>
        <a:lstStyle/>
        <a:p>
          <a:r>
            <a:rPr lang="en-US" sz="1400" b="1" dirty="0">
              <a:solidFill>
                <a:schemeClr val="accent4"/>
              </a:solidFill>
            </a:rPr>
            <a:t>Research-based</a:t>
          </a:r>
        </a:p>
      </dgm:t>
    </dgm:pt>
    <dgm:pt modelId="{8B6A3F32-3B93-4C90-B88E-7DAB7792D35E}" type="parTrans" cxnId="{8C477A71-C679-46A2-A04D-45E66A59BBB1}">
      <dgm:prSet/>
      <dgm:spPr/>
      <dgm:t>
        <a:bodyPr/>
        <a:lstStyle/>
        <a:p>
          <a:endParaRPr lang="en-US"/>
        </a:p>
      </dgm:t>
    </dgm:pt>
    <dgm:pt modelId="{72E7AD15-3DC2-4652-960F-EE0479A8DC0A}" type="sibTrans" cxnId="{8C477A71-C679-46A2-A04D-45E66A59BBB1}">
      <dgm:prSet/>
      <dgm:spPr/>
      <dgm:t>
        <a:bodyPr/>
        <a:lstStyle/>
        <a:p>
          <a:endParaRPr lang="en-US"/>
        </a:p>
      </dgm:t>
    </dgm:pt>
    <dgm:pt modelId="{D0E7B88E-5158-40A1-9155-CB75F3301CBA}">
      <dgm:prSet phldrT="[Text]"/>
      <dgm:spPr>
        <a:noFill/>
        <a:ln w="28575">
          <a:solidFill>
            <a:schemeClr val="tx1"/>
          </a:solidFill>
        </a:ln>
      </dgm:spPr>
      <dgm:t>
        <a:bodyPr/>
        <a:lstStyle/>
        <a:p>
          <a:r>
            <a:rPr lang="en-US" dirty="0"/>
            <a:t>Applied field pilot research or trial projects</a:t>
          </a:r>
        </a:p>
      </dgm:t>
    </dgm:pt>
    <dgm:pt modelId="{9327B9AC-E43C-46EA-945A-4028FA5E6071}" type="parTrans" cxnId="{26B006B4-E1EE-408D-AF29-681C1D4E8A12}">
      <dgm:prSet/>
      <dgm:spPr/>
      <dgm:t>
        <a:bodyPr/>
        <a:lstStyle/>
        <a:p>
          <a:endParaRPr lang="en-US"/>
        </a:p>
      </dgm:t>
    </dgm:pt>
    <dgm:pt modelId="{B2E895B0-8039-43A5-AC74-28D98A61219F}" type="sibTrans" cxnId="{26B006B4-E1EE-408D-AF29-681C1D4E8A12}">
      <dgm:prSet/>
      <dgm:spPr/>
      <dgm:t>
        <a:bodyPr/>
        <a:lstStyle/>
        <a:p>
          <a:endParaRPr lang="en-US"/>
        </a:p>
      </dgm:t>
    </dgm:pt>
    <dgm:pt modelId="{B4567F59-CF2D-4EFC-91CC-EB87B7676D4B}">
      <dgm:prSet phldrT="[Text]" custT="1"/>
      <dgm:spPr>
        <a:solidFill>
          <a:schemeClr val="tx2"/>
        </a:solidFill>
      </dgm:spPr>
      <dgm:t>
        <a:bodyPr/>
        <a:lstStyle/>
        <a:p>
          <a:r>
            <a:rPr lang="en-US" sz="1400" b="1" dirty="0"/>
            <a:t>Education &amp; outreach</a:t>
          </a:r>
        </a:p>
      </dgm:t>
    </dgm:pt>
    <dgm:pt modelId="{6FED2AE6-9076-4969-AEBC-157ADAE4EA64}" type="parTrans" cxnId="{F57F5D38-BA0C-4B00-8A96-4DA1B69CA213}">
      <dgm:prSet/>
      <dgm:spPr/>
      <dgm:t>
        <a:bodyPr/>
        <a:lstStyle/>
        <a:p>
          <a:endParaRPr lang="en-US"/>
        </a:p>
      </dgm:t>
    </dgm:pt>
    <dgm:pt modelId="{E3315446-D2B0-4EB4-9F7F-CC3A642716CF}" type="sibTrans" cxnId="{F57F5D38-BA0C-4B00-8A96-4DA1B69CA213}">
      <dgm:prSet/>
      <dgm:spPr/>
      <dgm:t>
        <a:bodyPr/>
        <a:lstStyle/>
        <a:p>
          <a:endParaRPr lang="en-US"/>
        </a:p>
      </dgm:t>
    </dgm:pt>
    <dgm:pt modelId="{568C62CE-44EB-4DDF-8A45-58686EDC2BAE}">
      <dgm:prSet phldrT="[Text]"/>
      <dgm:spPr>
        <a:noFill/>
        <a:ln w="28575">
          <a:solidFill>
            <a:schemeClr val="tx2"/>
          </a:solidFill>
        </a:ln>
      </dgm:spPr>
      <dgm:t>
        <a:bodyPr/>
        <a:lstStyle/>
        <a:p>
          <a:r>
            <a:rPr lang="en-US" dirty="0"/>
            <a:t>Program or curriculum development</a:t>
          </a:r>
        </a:p>
      </dgm:t>
    </dgm:pt>
    <dgm:pt modelId="{EB24E3A6-81D0-457C-9259-4DFD3605FED5}" type="parTrans" cxnId="{2D2F9352-E177-4476-850D-52488A79E62B}">
      <dgm:prSet/>
      <dgm:spPr/>
      <dgm:t>
        <a:bodyPr/>
        <a:lstStyle/>
        <a:p>
          <a:endParaRPr lang="en-US"/>
        </a:p>
      </dgm:t>
    </dgm:pt>
    <dgm:pt modelId="{C79EC37D-4821-4D38-A5A8-BA82EC6D2EED}" type="sibTrans" cxnId="{2D2F9352-E177-4476-850D-52488A79E62B}">
      <dgm:prSet/>
      <dgm:spPr/>
      <dgm:t>
        <a:bodyPr/>
        <a:lstStyle/>
        <a:p>
          <a:endParaRPr lang="en-US"/>
        </a:p>
      </dgm:t>
    </dgm:pt>
    <dgm:pt modelId="{D72A5161-5BCE-4786-B161-021C089EB0BA}">
      <dgm:prSet phldrT="[Text]"/>
      <dgm:spPr>
        <a:noFill/>
        <a:ln w="28575">
          <a:solidFill>
            <a:schemeClr val="tx2"/>
          </a:solidFill>
        </a:ln>
      </dgm:spPr>
      <dgm:t>
        <a:bodyPr/>
        <a:lstStyle/>
        <a:p>
          <a:r>
            <a:rPr lang="en-US" dirty="0"/>
            <a:t>Publications and resource development</a:t>
          </a:r>
        </a:p>
      </dgm:t>
    </dgm:pt>
    <dgm:pt modelId="{21D72D57-DA02-4590-8B51-55E752109355}" type="parTrans" cxnId="{23952563-F239-4C19-AA80-077070A24244}">
      <dgm:prSet/>
      <dgm:spPr/>
      <dgm:t>
        <a:bodyPr/>
        <a:lstStyle/>
        <a:p>
          <a:endParaRPr lang="en-US"/>
        </a:p>
      </dgm:t>
    </dgm:pt>
    <dgm:pt modelId="{2A1B2906-482F-45E4-ADD2-21FC2140E48F}" type="sibTrans" cxnId="{23952563-F239-4C19-AA80-077070A24244}">
      <dgm:prSet/>
      <dgm:spPr/>
      <dgm:t>
        <a:bodyPr/>
        <a:lstStyle/>
        <a:p>
          <a:endParaRPr lang="en-US"/>
        </a:p>
      </dgm:t>
    </dgm:pt>
    <dgm:pt modelId="{4240BA61-BBEE-455C-9E4E-C5D33ED750F9}">
      <dgm:prSet phldrT="[Text]" custT="1"/>
      <dgm:spPr/>
      <dgm:t>
        <a:bodyPr/>
        <a:lstStyle/>
        <a:p>
          <a:r>
            <a:rPr lang="en-US" sz="1400" b="1" dirty="0"/>
            <a:t>Community engagement &amp; service learning</a:t>
          </a:r>
        </a:p>
      </dgm:t>
    </dgm:pt>
    <dgm:pt modelId="{EB570F3B-A4FA-4903-AA45-75D03AEA0345}" type="parTrans" cxnId="{4344A1D3-D338-4429-B384-F2F5A3E05D71}">
      <dgm:prSet/>
      <dgm:spPr/>
      <dgm:t>
        <a:bodyPr/>
        <a:lstStyle/>
        <a:p>
          <a:endParaRPr lang="en-US"/>
        </a:p>
      </dgm:t>
    </dgm:pt>
    <dgm:pt modelId="{02AEEF26-E387-4992-9383-C0C1180843D6}" type="sibTrans" cxnId="{4344A1D3-D338-4429-B384-F2F5A3E05D71}">
      <dgm:prSet/>
      <dgm:spPr/>
      <dgm:t>
        <a:bodyPr/>
        <a:lstStyle/>
        <a:p>
          <a:endParaRPr lang="en-US"/>
        </a:p>
      </dgm:t>
    </dgm:pt>
    <dgm:pt modelId="{B4098C07-0497-4D27-89D1-39F5837686EB}">
      <dgm:prSet phldrT="[Text]" custT="1"/>
      <dgm:spPr>
        <a:ln>
          <a:solidFill>
            <a:schemeClr val="accent6">
              <a:lumMod val="60000"/>
              <a:lumOff val="40000"/>
            </a:schemeClr>
          </a:solidFill>
        </a:ln>
      </dgm:spPr>
      <dgm:t>
        <a:bodyPr/>
        <a:lstStyle/>
        <a:p>
          <a:r>
            <a:rPr lang="en-US" sz="1400" b="1" dirty="0"/>
            <a:t>Evaluation &amp; policy</a:t>
          </a:r>
        </a:p>
      </dgm:t>
    </dgm:pt>
    <dgm:pt modelId="{13AE9AA5-982C-4AC8-87A2-C5C8539A1B67}" type="parTrans" cxnId="{3E5B05A6-91D4-48A6-9830-59C1AC34457C}">
      <dgm:prSet/>
      <dgm:spPr/>
      <dgm:t>
        <a:bodyPr/>
        <a:lstStyle/>
        <a:p>
          <a:endParaRPr lang="en-US"/>
        </a:p>
      </dgm:t>
    </dgm:pt>
    <dgm:pt modelId="{6EBC9F70-EF49-4F9C-8ECA-8321C386745A}" type="sibTrans" cxnId="{3E5B05A6-91D4-48A6-9830-59C1AC34457C}">
      <dgm:prSet/>
      <dgm:spPr/>
      <dgm:t>
        <a:bodyPr/>
        <a:lstStyle/>
        <a:p>
          <a:endParaRPr lang="en-US"/>
        </a:p>
      </dgm:t>
    </dgm:pt>
    <dgm:pt modelId="{93F5F830-7FE9-45C7-97AA-CE1ADFB6779D}">
      <dgm:prSet phldrT="[Text]" custT="1"/>
      <dgm:spPr>
        <a:noFill/>
        <a:ln w="28575">
          <a:solidFill>
            <a:schemeClr val="accent6">
              <a:lumMod val="20000"/>
              <a:lumOff val="80000"/>
            </a:schemeClr>
          </a:solidFill>
        </a:ln>
      </dgm:spPr>
      <dgm:t>
        <a:bodyPr/>
        <a:lstStyle/>
        <a:p>
          <a:r>
            <a:rPr lang="en-US" sz="1400" dirty="0"/>
            <a:t>Extension program evaluation &amp; impact</a:t>
          </a:r>
        </a:p>
      </dgm:t>
    </dgm:pt>
    <dgm:pt modelId="{773F9ADB-0794-4B5A-830F-F0228D53C219}" type="parTrans" cxnId="{24CFBCA7-6C6A-4FA3-9D5B-9604C720218E}">
      <dgm:prSet/>
      <dgm:spPr/>
      <dgm:t>
        <a:bodyPr/>
        <a:lstStyle/>
        <a:p>
          <a:endParaRPr lang="en-US"/>
        </a:p>
      </dgm:t>
    </dgm:pt>
    <dgm:pt modelId="{9079CF67-E544-47BC-82F6-9BBB63932279}" type="sibTrans" cxnId="{24CFBCA7-6C6A-4FA3-9D5B-9604C720218E}">
      <dgm:prSet/>
      <dgm:spPr/>
      <dgm:t>
        <a:bodyPr/>
        <a:lstStyle/>
        <a:p>
          <a:endParaRPr lang="en-US"/>
        </a:p>
      </dgm:t>
    </dgm:pt>
    <dgm:pt modelId="{B745BAA9-CB74-4A33-A808-4DE9A6A7E8C5}">
      <dgm:prSet phldrT="[Text]"/>
      <dgm:spPr>
        <a:noFill/>
        <a:ln w="28575">
          <a:solidFill>
            <a:schemeClr val="tx1"/>
          </a:solidFill>
        </a:ln>
      </dgm:spPr>
      <dgm:t>
        <a:bodyPr/>
        <a:lstStyle/>
        <a:p>
          <a:r>
            <a:rPr lang="en-US" dirty="0"/>
            <a:t>Community-based participatory research projects</a:t>
          </a:r>
        </a:p>
      </dgm:t>
    </dgm:pt>
    <dgm:pt modelId="{96E7A407-8B0D-4502-9515-5F48154E054A}" type="sibTrans" cxnId="{0F963FE8-9815-43EB-B93D-EA59B594AF1A}">
      <dgm:prSet/>
      <dgm:spPr/>
      <dgm:t>
        <a:bodyPr/>
        <a:lstStyle/>
        <a:p>
          <a:endParaRPr lang="en-US"/>
        </a:p>
      </dgm:t>
    </dgm:pt>
    <dgm:pt modelId="{044270DB-57AD-4021-96A5-10914321B319}" type="parTrans" cxnId="{0F963FE8-9815-43EB-B93D-EA59B594AF1A}">
      <dgm:prSet/>
      <dgm:spPr/>
      <dgm:t>
        <a:bodyPr/>
        <a:lstStyle/>
        <a:p>
          <a:endParaRPr lang="en-US"/>
        </a:p>
      </dgm:t>
    </dgm:pt>
    <dgm:pt modelId="{2296B8ED-7117-4745-AD6C-9E7C84E412E1}">
      <dgm:prSet phldrT="[Text]"/>
      <dgm:spPr>
        <a:noFill/>
        <a:ln w="28575">
          <a:solidFill>
            <a:schemeClr val="tx2"/>
          </a:solidFill>
        </a:ln>
      </dgm:spPr>
      <dgm:t>
        <a:bodyPr/>
        <a:lstStyle/>
        <a:p>
          <a:r>
            <a:rPr lang="en-US" dirty="0"/>
            <a:t>Workshop and training expertise</a:t>
          </a:r>
        </a:p>
      </dgm:t>
    </dgm:pt>
    <dgm:pt modelId="{F9D32E3D-74A0-46C5-A420-A07D3CB43C1F}" type="parTrans" cxnId="{3A8FF87B-D607-478C-A7F7-DFBC52B2ED8C}">
      <dgm:prSet/>
      <dgm:spPr/>
      <dgm:t>
        <a:bodyPr/>
        <a:lstStyle/>
        <a:p>
          <a:endParaRPr lang="en-US"/>
        </a:p>
      </dgm:t>
    </dgm:pt>
    <dgm:pt modelId="{BF398451-66AB-4448-8AD6-7B8C47B3FF93}" type="sibTrans" cxnId="{3A8FF87B-D607-478C-A7F7-DFBC52B2ED8C}">
      <dgm:prSet/>
      <dgm:spPr/>
      <dgm:t>
        <a:bodyPr/>
        <a:lstStyle/>
        <a:p>
          <a:endParaRPr lang="en-US"/>
        </a:p>
      </dgm:t>
    </dgm:pt>
    <dgm:pt modelId="{963DEE90-4692-449C-B488-C8A9ED351614}">
      <dgm:prSet phldrT="[Text]" custT="1"/>
      <dgm:spPr>
        <a:noFill/>
        <a:ln w="28575">
          <a:solidFill>
            <a:schemeClr val="bg2"/>
          </a:solidFill>
        </a:ln>
      </dgm:spPr>
      <dgm:t>
        <a:bodyPr/>
        <a:lstStyle/>
        <a:p>
          <a:r>
            <a:rPr lang="en-US" sz="1400" dirty="0"/>
            <a:t>Student engagement opportunities</a:t>
          </a:r>
        </a:p>
      </dgm:t>
    </dgm:pt>
    <dgm:pt modelId="{60FCF8CF-212E-47D2-81B9-CA5E0D32A5A0}" type="parTrans" cxnId="{AD58CDD7-0FE0-45A7-BFB4-868DF06E7D8B}">
      <dgm:prSet/>
      <dgm:spPr/>
      <dgm:t>
        <a:bodyPr/>
        <a:lstStyle/>
        <a:p>
          <a:endParaRPr lang="en-US"/>
        </a:p>
      </dgm:t>
    </dgm:pt>
    <dgm:pt modelId="{7649C644-302E-4692-B302-8E04A32BD876}" type="sibTrans" cxnId="{AD58CDD7-0FE0-45A7-BFB4-868DF06E7D8B}">
      <dgm:prSet/>
      <dgm:spPr/>
      <dgm:t>
        <a:bodyPr/>
        <a:lstStyle/>
        <a:p>
          <a:endParaRPr lang="en-US"/>
        </a:p>
      </dgm:t>
    </dgm:pt>
    <dgm:pt modelId="{B624F87A-415A-423A-A7C0-91DBDCE797BF}">
      <dgm:prSet phldrT="[Text]" custT="1"/>
      <dgm:spPr>
        <a:noFill/>
        <a:ln w="28575">
          <a:solidFill>
            <a:schemeClr val="bg2"/>
          </a:solidFill>
        </a:ln>
      </dgm:spPr>
      <dgm:t>
        <a:bodyPr/>
        <a:lstStyle/>
        <a:p>
          <a:r>
            <a:rPr lang="en-US" sz="1400" dirty="0"/>
            <a:t>Community-based problem solving</a:t>
          </a:r>
        </a:p>
      </dgm:t>
    </dgm:pt>
    <dgm:pt modelId="{162DAAED-6896-47D8-9847-5764CF4252F6}" type="parTrans" cxnId="{FE267D55-434D-4261-9D28-69EF1B0F7C9A}">
      <dgm:prSet/>
      <dgm:spPr/>
      <dgm:t>
        <a:bodyPr/>
        <a:lstStyle/>
        <a:p>
          <a:endParaRPr lang="en-US"/>
        </a:p>
      </dgm:t>
    </dgm:pt>
    <dgm:pt modelId="{ABF090A2-9EF1-4BEE-BF44-CE5A53A0CDED}" type="sibTrans" cxnId="{FE267D55-434D-4261-9D28-69EF1B0F7C9A}">
      <dgm:prSet/>
      <dgm:spPr/>
      <dgm:t>
        <a:bodyPr/>
        <a:lstStyle/>
        <a:p>
          <a:endParaRPr lang="en-US"/>
        </a:p>
      </dgm:t>
    </dgm:pt>
    <dgm:pt modelId="{0E41AC52-F21F-40CA-9408-86AED52868B9}">
      <dgm:prSet phldrT="[Text]" custT="1"/>
      <dgm:spPr>
        <a:noFill/>
        <a:ln w="28575">
          <a:solidFill>
            <a:schemeClr val="accent6">
              <a:lumMod val="20000"/>
              <a:lumOff val="80000"/>
            </a:schemeClr>
          </a:solidFill>
        </a:ln>
      </dgm:spPr>
      <dgm:t>
        <a:bodyPr/>
        <a:lstStyle/>
        <a:p>
          <a:r>
            <a:rPr lang="en-US" sz="1400" dirty="0"/>
            <a:t>Policy research, implementation, and best practices</a:t>
          </a:r>
        </a:p>
      </dgm:t>
    </dgm:pt>
    <dgm:pt modelId="{3A6640DD-EB52-4F18-AF52-9A12829E1F86}" type="parTrans" cxnId="{A2B7307F-CC3A-4160-BDE5-9637D751D38A}">
      <dgm:prSet/>
      <dgm:spPr/>
      <dgm:t>
        <a:bodyPr/>
        <a:lstStyle/>
        <a:p>
          <a:endParaRPr lang="en-US"/>
        </a:p>
      </dgm:t>
    </dgm:pt>
    <dgm:pt modelId="{15966D36-0317-4717-A1E2-235754850AE9}" type="sibTrans" cxnId="{A2B7307F-CC3A-4160-BDE5-9637D751D38A}">
      <dgm:prSet/>
      <dgm:spPr/>
      <dgm:t>
        <a:bodyPr/>
        <a:lstStyle/>
        <a:p>
          <a:endParaRPr lang="en-US"/>
        </a:p>
      </dgm:t>
    </dgm:pt>
    <dgm:pt modelId="{C33550BB-9FE0-4AF6-8383-68C0BEC1CC15}" type="pres">
      <dgm:prSet presAssocID="{0EBF42FB-73B2-454D-BBDA-868FBDC51D7B}" presName="linearFlow" presStyleCnt="0">
        <dgm:presLayoutVars>
          <dgm:dir/>
          <dgm:animLvl val="lvl"/>
          <dgm:resizeHandles val="exact"/>
        </dgm:presLayoutVars>
      </dgm:prSet>
      <dgm:spPr/>
    </dgm:pt>
    <dgm:pt modelId="{A74572D4-EEDC-4904-B71C-002CAD7CB0C8}" type="pres">
      <dgm:prSet presAssocID="{A0EF5D5D-935C-4905-AD7A-8E2B1F3966A0}" presName="composite" presStyleCnt="0"/>
      <dgm:spPr/>
    </dgm:pt>
    <dgm:pt modelId="{B1C24961-3C05-40A6-B41C-6C5C9BAFBA88}" type="pres">
      <dgm:prSet presAssocID="{A0EF5D5D-935C-4905-AD7A-8E2B1F3966A0}" presName="parentText" presStyleLbl="alignNode1" presStyleIdx="0" presStyleCnt="4" custScaleX="183189">
        <dgm:presLayoutVars>
          <dgm:chMax val="1"/>
          <dgm:bulletEnabled val="1"/>
        </dgm:presLayoutVars>
      </dgm:prSet>
      <dgm:spPr>
        <a:prstGeom prst="roundRect">
          <a:avLst/>
        </a:prstGeom>
      </dgm:spPr>
    </dgm:pt>
    <dgm:pt modelId="{6CBE08B8-8E89-4DA4-8F73-5A23618701CE}" type="pres">
      <dgm:prSet presAssocID="{A0EF5D5D-935C-4905-AD7A-8E2B1F3966A0}" presName="descendantText" presStyleLbl="alignAcc1" presStyleIdx="0" presStyleCnt="4" custScaleX="82462" custLinFactNeighborX="-76" custLinFactNeighborY="19220">
        <dgm:presLayoutVars>
          <dgm:bulletEnabled val="1"/>
        </dgm:presLayoutVars>
      </dgm:prSet>
      <dgm:spPr/>
    </dgm:pt>
    <dgm:pt modelId="{8FDAFBA1-EF88-4460-9358-8A460FF6D664}" type="pres">
      <dgm:prSet presAssocID="{72E7AD15-3DC2-4652-960F-EE0479A8DC0A}" presName="sp" presStyleCnt="0"/>
      <dgm:spPr/>
    </dgm:pt>
    <dgm:pt modelId="{0E72948A-1B5D-4AD1-BE67-749AAFEA4E11}" type="pres">
      <dgm:prSet presAssocID="{B4567F59-CF2D-4EFC-91CC-EB87B7676D4B}" presName="composite" presStyleCnt="0"/>
      <dgm:spPr/>
    </dgm:pt>
    <dgm:pt modelId="{BFB8887D-6CED-4217-9FA8-F57601C9DC8F}" type="pres">
      <dgm:prSet presAssocID="{B4567F59-CF2D-4EFC-91CC-EB87B7676D4B}" presName="parentText" presStyleLbl="alignNode1" presStyleIdx="1" presStyleCnt="4" custScaleX="183189">
        <dgm:presLayoutVars>
          <dgm:chMax val="1"/>
          <dgm:bulletEnabled val="1"/>
        </dgm:presLayoutVars>
      </dgm:prSet>
      <dgm:spPr>
        <a:prstGeom prst="roundRect">
          <a:avLst/>
        </a:prstGeom>
      </dgm:spPr>
    </dgm:pt>
    <dgm:pt modelId="{507FD33C-AC04-499B-AF92-E2DB4797DEA6}" type="pres">
      <dgm:prSet presAssocID="{B4567F59-CF2D-4EFC-91CC-EB87B7676D4B}" presName="descendantText" presStyleLbl="alignAcc1" presStyleIdx="1" presStyleCnt="4" custScaleX="82462" custLinFactNeighborX="-76" custLinFactNeighborY="22124">
        <dgm:presLayoutVars>
          <dgm:bulletEnabled val="1"/>
        </dgm:presLayoutVars>
      </dgm:prSet>
      <dgm:spPr/>
    </dgm:pt>
    <dgm:pt modelId="{3C0D4947-9D0B-4A8E-A476-CF1133FCD2A6}" type="pres">
      <dgm:prSet presAssocID="{E3315446-D2B0-4EB4-9F7F-CC3A642716CF}" presName="sp" presStyleCnt="0"/>
      <dgm:spPr/>
    </dgm:pt>
    <dgm:pt modelId="{E85CAE70-08D5-4192-BACF-2CC9F50A3023}" type="pres">
      <dgm:prSet presAssocID="{4240BA61-BBEE-455C-9E4E-C5D33ED750F9}" presName="composite" presStyleCnt="0"/>
      <dgm:spPr/>
    </dgm:pt>
    <dgm:pt modelId="{96DFF340-F72D-40F3-A6C7-1D8E7F287A2F}" type="pres">
      <dgm:prSet presAssocID="{4240BA61-BBEE-455C-9E4E-C5D33ED750F9}" presName="parentText" presStyleLbl="alignNode1" presStyleIdx="2" presStyleCnt="4" custScaleX="183189">
        <dgm:presLayoutVars>
          <dgm:chMax val="1"/>
          <dgm:bulletEnabled val="1"/>
        </dgm:presLayoutVars>
      </dgm:prSet>
      <dgm:spPr>
        <a:prstGeom prst="roundRect">
          <a:avLst/>
        </a:prstGeom>
      </dgm:spPr>
    </dgm:pt>
    <dgm:pt modelId="{E24139B3-1AF6-4501-8B8D-ED090D6DEDF6}" type="pres">
      <dgm:prSet presAssocID="{4240BA61-BBEE-455C-9E4E-C5D33ED750F9}" presName="descendantText" presStyleLbl="alignAcc1" presStyleIdx="2" presStyleCnt="4" custScaleX="82462" custLinFactNeighborX="-76" custLinFactNeighborY="22124">
        <dgm:presLayoutVars>
          <dgm:bulletEnabled val="1"/>
        </dgm:presLayoutVars>
      </dgm:prSet>
      <dgm:spPr/>
    </dgm:pt>
    <dgm:pt modelId="{AED0D915-8402-4FEC-9B79-DE9604A66E1A}" type="pres">
      <dgm:prSet presAssocID="{02AEEF26-E387-4992-9383-C0C1180843D6}" presName="sp" presStyleCnt="0"/>
      <dgm:spPr/>
    </dgm:pt>
    <dgm:pt modelId="{CC5C3864-6C3F-44F2-B280-48AA52519B07}" type="pres">
      <dgm:prSet presAssocID="{B4098C07-0497-4D27-89D1-39F5837686EB}" presName="composite" presStyleCnt="0"/>
      <dgm:spPr/>
    </dgm:pt>
    <dgm:pt modelId="{8595C1BD-ABF4-4803-B4D3-C5108AB180F6}" type="pres">
      <dgm:prSet presAssocID="{B4098C07-0497-4D27-89D1-39F5837686EB}" presName="parentText" presStyleLbl="alignNode1" presStyleIdx="3" presStyleCnt="4" custScaleX="183189">
        <dgm:presLayoutVars>
          <dgm:chMax val="1"/>
          <dgm:bulletEnabled val="1"/>
        </dgm:presLayoutVars>
      </dgm:prSet>
      <dgm:spPr>
        <a:prstGeom prst="roundRect">
          <a:avLst/>
        </a:prstGeom>
      </dgm:spPr>
    </dgm:pt>
    <dgm:pt modelId="{B1E085B6-6BBA-431C-A158-455D559D2DC4}" type="pres">
      <dgm:prSet presAssocID="{B4098C07-0497-4D27-89D1-39F5837686EB}" presName="descendantText" presStyleLbl="alignAcc1" presStyleIdx="3" presStyleCnt="4" custScaleX="82462" custLinFactNeighborY="25364">
        <dgm:presLayoutVars>
          <dgm:bulletEnabled val="1"/>
        </dgm:presLayoutVars>
      </dgm:prSet>
      <dgm:spPr/>
    </dgm:pt>
  </dgm:ptLst>
  <dgm:cxnLst>
    <dgm:cxn modelId="{F57F5D38-BA0C-4B00-8A96-4DA1B69CA213}" srcId="{0EBF42FB-73B2-454D-BBDA-868FBDC51D7B}" destId="{B4567F59-CF2D-4EFC-91CC-EB87B7676D4B}" srcOrd="1" destOrd="0" parTransId="{6FED2AE6-9076-4969-AEBC-157ADAE4EA64}" sibTransId="{E3315446-D2B0-4EB4-9F7F-CC3A642716CF}"/>
    <dgm:cxn modelId="{23952563-F239-4C19-AA80-077070A24244}" srcId="{B4567F59-CF2D-4EFC-91CC-EB87B7676D4B}" destId="{D72A5161-5BCE-4786-B161-021C089EB0BA}" srcOrd="2" destOrd="0" parTransId="{21D72D57-DA02-4590-8B51-55E752109355}" sibTransId="{2A1B2906-482F-45E4-ADD2-21FC2140E48F}"/>
    <dgm:cxn modelId="{8C477A71-C679-46A2-A04D-45E66A59BBB1}" srcId="{0EBF42FB-73B2-454D-BBDA-868FBDC51D7B}" destId="{A0EF5D5D-935C-4905-AD7A-8E2B1F3966A0}" srcOrd="0" destOrd="0" parTransId="{8B6A3F32-3B93-4C90-B88E-7DAB7792D35E}" sibTransId="{72E7AD15-3DC2-4652-960F-EE0479A8DC0A}"/>
    <dgm:cxn modelId="{2D2F9352-E177-4476-850D-52488A79E62B}" srcId="{B4567F59-CF2D-4EFC-91CC-EB87B7676D4B}" destId="{568C62CE-44EB-4DDF-8A45-58686EDC2BAE}" srcOrd="0" destOrd="0" parTransId="{EB24E3A6-81D0-457C-9259-4DFD3605FED5}" sibTransId="{C79EC37D-4821-4D38-A5A8-BA82EC6D2EED}"/>
    <dgm:cxn modelId="{FF1FE073-E82E-4465-AD13-3E5D2CF752CA}" type="presOf" srcId="{2296B8ED-7117-4745-AD6C-9E7C84E412E1}" destId="{507FD33C-AC04-499B-AF92-E2DB4797DEA6}" srcOrd="0" destOrd="1" presId="urn:microsoft.com/office/officeart/2005/8/layout/chevron2"/>
    <dgm:cxn modelId="{B1311674-BBA7-4E0B-A470-A603E4289617}" type="presOf" srcId="{568C62CE-44EB-4DDF-8A45-58686EDC2BAE}" destId="{507FD33C-AC04-499B-AF92-E2DB4797DEA6}" srcOrd="0" destOrd="0" presId="urn:microsoft.com/office/officeart/2005/8/layout/chevron2"/>
    <dgm:cxn modelId="{DC2B1774-1D19-4D22-9BF8-8E9C4EEE162B}" type="presOf" srcId="{93F5F830-7FE9-45C7-97AA-CE1ADFB6779D}" destId="{B1E085B6-6BBA-431C-A158-455D559D2DC4}" srcOrd="0" destOrd="0" presId="urn:microsoft.com/office/officeart/2005/8/layout/chevron2"/>
    <dgm:cxn modelId="{FE267D55-434D-4261-9D28-69EF1B0F7C9A}" srcId="{4240BA61-BBEE-455C-9E4E-C5D33ED750F9}" destId="{B624F87A-415A-423A-A7C0-91DBDCE797BF}" srcOrd="1" destOrd="0" parTransId="{162DAAED-6896-47D8-9847-5764CF4252F6}" sibTransId="{ABF090A2-9EF1-4BEE-BF44-CE5A53A0CDED}"/>
    <dgm:cxn modelId="{43DEEA75-F1B4-4F49-BE09-28308980F2D1}" type="presOf" srcId="{B4098C07-0497-4D27-89D1-39F5837686EB}" destId="{8595C1BD-ABF4-4803-B4D3-C5108AB180F6}" srcOrd="0" destOrd="0" presId="urn:microsoft.com/office/officeart/2005/8/layout/chevron2"/>
    <dgm:cxn modelId="{3A8FF87B-D607-478C-A7F7-DFBC52B2ED8C}" srcId="{B4567F59-CF2D-4EFC-91CC-EB87B7676D4B}" destId="{2296B8ED-7117-4745-AD6C-9E7C84E412E1}" srcOrd="1" destOrd="0" parTransId="{F9D32E3D-74A0-46C5-A420-A07D3CB43C1F}" sibTransId="{BF398451-66AB-4448-8AD6-7B8C47B3FF93}"/>
    <dgm:cxn modelId="{9723017C-034C-475F-83D1-984542E8D4BA}" type="presOf" srcId="{B624F87A-415A-423A-A7C0-91DBDCE797BF}" destId="{E24139B3-1AF6-4501-8B8D-ED090D6DEDF6}" srcOrd="0" destOrd="1" presId="urn:microsoft.com/office/officeart/2005/8/layout/chevron2"/>
    <dgm:cxn modelId="{A2B7307F-CC3A-4160-BDE5-9637D751D38A}" srcId="{B4098C07-0497-4D27-89D1-39F5837686EB}" destId="{0E41AC52-F21F-40CA-9408-86AED52868B9}" srcOrd="1" destOrd="0" parTransId="{3A6640DD-EB52-4F18-AF52-9A12829E1F86}" sibTransId="{15966D36-0317-4717-A1E2-235754850AE9}"/>
    <dgm:cxn modelId="{C7379A83-1A23-4E37-81E9-EBBFB0B2F630}" type="presOf" srcId="{4240BA61-BBEE-455C-9E4E-C5D33ED750F9}" destId="{96DFF340-F72D-40F3-A6C7-1D8E7F287A2F}" srcOrd="0" destOrd="0" presId="urn:microsoft.com/office/officeart/2005/8/layout/chevron2"/>
    <dgm:cxn modelId="{0266AB97-D531-43B9-83FB-C12EA1506463}" type="presOf" srcId="{0E41AC52-F21F-40CA-9408-86AED52868B9}" destId="{B1E085B6-6BBA-431C-A158-455D559D2DC4}" srcOrd="0" destOrd="1" presId="urn:microsoft.com/office/officeart/2005/8/layout/chevron2"/>
    <dgm:cxn modelId="{3E5B05A6-91D4-48A6-9830-59C1AC34457C}" srcId="{0EBF42FB-73B2-454D-BBDA-868FBDC51D7B}" destId="{B4098C07-0497-4D27-89D1-39F5837686EB}" srcOrd="3" destOrd="0" parTransId="{13AE9AA5-982C-4AC8-87A2-C5C8539A1B67}" sibTransId="{6EBC9F70-EF49-4F9C-8ECA-8321C386745A}"/>
    <dgm:cxn modelId="{24CFBCA7-6C6A-4FA3-9D5B-9604C720218E}" srcId="{B4098C07-0497-4D27-89D1-39F5837686EB}" destId="{93F5F830-7FE9-45C7-97AA-CE1ADFB6779D}" srcOrd="0" destOrd="0" parTransId="{773F9ADB-0794-4B5A-830F-F0228D53C219}" sibTransId="{9079CF67-E544-47BC-82F6-9BBB63932279}"/>
    <dgm:cxn modelId="{26B006B4-E1EE-408D-AF29-681C1D4E8A12}" srcId="{A0EF5D5D-935C-4905-AD7A-8E2B1F3966A0}" destId="{D0E7B88E-5158-40A1-9155-CB75F3301CBA}" srcOrd="0" destOrd="0" parTransId="{9327B9AC-E43C-46EA-945A-4028FA5E6071}" sibTransId="{B2E895B0-8039-43A5-AC74-28D98A61219F}"/>
    <dgm:cxn modelId="{D3DCF0B9-7874-4F87-BBCB-C17C53666066}" type="presOf" srcId="{D72A5161-5BCE-4786-B161-021C089EB0BA}" destId="{507FD33C-AC04-499B-AF92-E2DB4797DEA6}" srcOrd="0" destOrd="2" presId="urn:microsoft.com/office/officeart/2005/8/layout/chevron2"/>
    <dgm:cxn modelId="{CA6CE7BA-94D9-4532-A36B-45D6CA7341FD}" type="presOf" srcId="{D0E7B88E-5158-40A1-9155-CB75F3301CBA}" destId="{6CBE08B8-8E89-4DA4-8F73-5A23618701CE}" srcOrd="0" destOrd="0" presId="urn:microsoft.com/office/officeart/2005/8/layout/chevron2"/>
    <dgm:cxn modelId="{90AD6DC5-AB3E-4B1E-932B-2D7997687C87}" type="presOf" srcId="{0EBF42FB-73B2-454D-BBDA-868FBDC51D7B}" destId="{C33550BB-9FE0-4AF6-8383-68C0BEC1CC15}" srcOrd="0" destOrd="0" presId="urn:microsoft.com/office/officeart/2005/8/layout/chevron2"/>
    <dgm:cxn modelId="{A90B78CF-262B-451F-BFE6-48507C142ABB}" type="presOf" srcId="{A0EF5D5D-935C-4905-AD7A-8E2B1F3966A0}" destId="{B1C24961-3C05-40A6-B41C-6C5C9BAFBA88}" srcOrd="0" destOrd="0" presId="urn:microsoft.com/office/officeart/2005/8/layout/chevron2"/>
    <dgm:cxn modelId="{4344A1D3-D338-4429-B384-F2F5A3E05D71}" srcId="{0EBF42FB-73B2-454D-BBDA-868FBDC51D7B}" destId="{4240BA61-BBEE-455C-9E4E-C5D33ED750F9}" srcOrd="2" destOrd="0" parTransId="{EB570F3B-A4FA-4903-AA45-75D03AEA0345}" sibTransId="{02AEEF26-E387-4992-9383-C0C1180843D6}"/>
    <dgm:cxn modelId="{AD58CDD7-0FE0-45A7-BFB4-868DF06E7D8B}" srcId="{4240BA61-BBEE-455C-9E4E-C5D33ED750F9}" destId="{963DEE90-4692-449C-B488-C8A9ED351614}" srcOrd="0" destOrd="0" parTransId="{60FCF8CF-212E-47D2-81B9-CA5E0D32A5A0}" sibTransId="{7649C644-302E-4692-B302-8E04A32BD876}"/>
    <dgm:cxn modelId="{355E3DE2-370E-4949-8A65-97125B1C9DDC}" type="presOf" srcId="{B745BAA9-CB74-4A33-A808-4DE9A6A7E8C5}" destId="{6CBE08B8-8E89-4DA4-8F73-5A23618701CE}" srcOrd="0" destOrd="1" presId="urn:microsoft.com/office/officeart/2005/8/layout/chevron2"/>
    <dgm:cxn modelId="{0F963FE8-9815-43EB-B93D-EA59B594AF1A}" srcId="{A0EF5D5D-935C-4905-AD7A-8E2B1F3966A0}" destId="{B745BAA9-CB74-4A33-A808-4DE9A6A7E8C5}" srcOrd="1" destOrd="0" parTransId="{044270DB-57AD-4021-96A5-10914321B319}" sibTransId="{96E7A407-8B0D-4502-9515-5F48154E054A}"/>
    <dgm:cxn modelId="{7B5A0EED-92DD-471E-9758-D2AE082B3479}" type="presOf" srcId="{B4567F59-CF2D-4EFC-91CC-EB87B7676D4B}" destId="{BFB8887D-6CED-4217-9FA8-F57601C9DC8F}" srcOrd="0" destOrd="0" presId="urn:microsoft.com/office/officeart/2005/8/layout/chevron2"/>
    <dgm:cxn modelId="{815F21FC-41B0-47DE-8544-85E240231143}" type="presOf" srcId="{963DEE90-4692-449C-B488-C8A9ED351614}" destId="{E24139B3-1AF6-4501-8B8D-ED090D6DEDF6}" srcOrd="0" destOrd="0" presId="urn:microsoft.com/office/officeart/2005/8/layout/chevron2"/>
    <dgm:cxn modelId="{64A30157-4F09-438E-ACE4-F24A14C56CA8}" type="presParOf" srcId="{C33550BB-9FE0-4AF6-8383-68C0BEC1CC15}" destId="{A74572D4-EEDC-4904-B71C-002CAD7CB0C8}" srcOrd="0" destOrd="0" presId="urn:microsoft.com/office/officeart/2005/8/layout/chevron2"/>
    <dgm:cxn modelId="{0AAF057B-BC4E-4E70-A3FB-F955F058A5F8}" type="presParOf" srcId="{A74572D4-EEDC-4904-B71C-002CAD7CB0C8}" destId="{B1C24961-3C05-40A6-B41C-6C5C9BAFBA88}" srcOrd="0" destOrd="0" presId="urn:microsoft.com/office/officeart/2005/8/layout/chevron2"/>
    <dgm:cxn modelId="{14FCBAD4-4AD7-4745-AD09-FCECC7AA1A12}" type="presParOf" srcId="{A74572D4-EEDC-4904-B71C-002CAD7CB0C8}" destId="{6CBE08B8-8E89-4DA4-8F73-5A23618701CE}" srcOrd="1" destOrd="0" presId="urn:microsoft.com/office/officeart/2005/8/layout/chevron2"/>
    <dgm:cxn modelId="{28D4C651-1FCA-421D-8D89-BAF32FFADF82}" type="presParOf" srcId="{C33550BB-9FE0-4AF6-8383-68C0BEC1CC15}" destId="{8FDAFBA1-EF88-4460-9358-8A460FF6D664}" srcOrd="1" destOrd="0" presId="urn:microsoft.com/office/officeart/2005/8/layout/chevron2"/>
    <dgm:cxn modelId="{EDFB1AE7-1D9F-4234-9925-DF35356958A6}" type="presParOf" srcId="{C33550BB-9FE0-4AF6-8383-68C0BEC1CC15}" destId="{0E72948A-1B5D-4AD1-BE67-749AAFEA4E11}" srcOrd="2" destOrd="0" presId="urn:microsoft.com/office/officeart/2005/8/layout/chevron2"/>
    <dgm:cxn modelId="{B435D0F8-84CD-4FE8-90E6-2A175A33B04E}" type="presParOf" srcId="{0E72948A-1B5D-4AD1-BE67-749AAFEA4E11}" destId="{BFB8887D-6CED-4217-9FA8-F57601C9DC8F}" srcOrd="0" destOrd="0" presId="urn:microsoft.com/office/officeart/2005/8/layout/chevron2"/>
    <dgm:cxn modelId="{FDF6C4D9-9119-44BA-8E7C-EB10B87A97EF}" type="presParOf" srcId="{0E72948A-1B5D-4AD1-BE67-749AAFEA4E11}" destId="{507FD33C-AC04-499B-AF92-E2DB4797DEA6}" srcOrd="1" destOrd="0" presId="urn:microsoft.com/office/officeart/2005/8/layout/chevron2"/>
    <dgm:cxn modelId="{6A6AFC41-6F49-4364-B5EC-6F5DB855FEBF}" type="presParOf" srcId="{C33550BB-9FE0-4AF6-8383-68C0BEC1CC15}" destId="{3C0D4947-9D0B-4A8E-A476-CF1133FCD2A6}" srcOrd="3" destOrd="0" presId="urn:microsoft.com/office/officeart/2005/8/layout/chevron2"/>
    <dgm:cxn modelId="{8A43CC77-6570-4B19-BCBE-882D54E21A0E}" type="presParOf" srcId="{C33550BB-9FE0-4AF6-8383-68C0BEC1CC15}" destId="{E85CAE70-08D5-4192-BACF-2CC9F50A3023}" srcOrd="4" destOrd="0" presId="urn:microsoft.com/office/officeart/2005/8/layout/chevron2"/>
    <dgm:cxn modelId="{1C207FE3-C466-475D-8E29-B6F2CCB52B61}" type="presParOf" srcId="{E85CAE70-08D5-4192-BACF-2CC9F50A3023}" destId="{96DFF340-F72D-40F3-A6C7-1D8E7F287A2F}" srcOrd="0" destOrd="0" presId="urn:microsoft.com/office/officeart/2005/8/layout/chevron2"/>
    <dgm:cxn modelId="{14F7BE23-5539-4A0B-808F-4E00BE96AE8B}" type="presParOf" srcId="{E85CAE70-08D5-4192-BACF-2CC9F50A3023}" destId="{E24139B3-1AF6-4501-8B8D-ED090D6DEDF6}" srcOrd="1" destOrd="0" presId="urn:microsoft.com/office/officeart/2005/8/layout/chevron2"/>
    <dgm:cxn modelId="{AF566188-D4CE-4CA3-B0B4-3889535D5325}" type="presParOf" srcId="{C33550BB-9FE0-4AF6-8383-68C0BEC1CC15}" destId="{AED0D915-8402-4FEC-9B79-DE9604A66E1A}" srcOrd="5" destOrd="0" presId="urn:microsoft.com/office/officeart/2005/8/layout/chevron2"/>
    <dgm:cxn modelId="{D499540F-0911-4028-87F8-13137660A472}" type="presParOf" srcId="{C33550BB-9FE0-4AF6-8383-68C0BEC1CC15}" destId="{CC5C3864-6C3F-44F2-B280-48AA52519B07}" srcOrd="6" destOrd="0" presId="urn:microsoft.com/office/officeart/2005/8/layout/chevron2"/>
    <dgm:cxn modelId="{F94A4955-AA76-4563-A504-306E0F90507D}" type="presParOf" srcId="{CC5C3864-6C3F-44F2-B280-48AA52519B07}" destId="{8595C1BD-ABF4-4803-B4D3-C5108AB180F6}" srcOrd="0" destOrd="0" presId="urn:microsoft.com/office/officeart/2005/8/layout/chevron2"/>
    <dgm:cxn modelId="{1A1B5267-C6CA-4C07-BE50-165F79303191}" type="presParOf" srcId="{CC5C3864-6C3F-44F2-B280-48AA52519B07}" destId="{B1E085B6-6BBA-431C-A158-455D559D2D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AC5E8-E486-487A-A866-FCFDAB3ADFC2}"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D50C2A0B-09F2-408A-8AE2-EFEE4DD8373E}">
      <dgm:prSet phldrT="[Text]"/>
      <dgm:spPr/>
      <dgm:t>
        <a:bodyPr/>
        <a:lstStyle/>
        <a:p>
          <a:r>
            <a:rPr lang="en-US" dirty="0">
              <a:solidFill>
                <a:schemeClr val="accent4"/>
              </a:solidFill>
            </a:rPr>
            <a:t>A person’s mental, emotional, and social well-being</a:t>
          </a:r>
        </a:p>
      </dgm:t>
    </dgm:pt>
    <dgm:pt modelId="{102B8950-44F3-4C76-A6D2-C3132FCB5503}" type="parTrans" cxnId="{DDDE36A6-C5CF-4837-8891-3EE4CFED4A5D}">
      <dgm:prSet/>
      <dgm:spPr/>
      <dgm:t>
        <a:bodyPr/>
        <a:lstStyle/>
        <a:p>
          <a:endParaRPr lang="en-US">
            <a:solidFill>
              <a:schemeClr val="accent4"/>
            </a:solidFill>
          </a:endParaRPr>
        </a:p>
      </dgm:t>
    </dgm:pt>
    <dgm:pt modelId="{5DB527B8-99E8-47EA-B65F-748335A2EBC0}" type="sibTrans" cxnId="{DDDE36A6-C5CF-4837-8891-3EE4CFED4A5D}">
      <dgm:prSet/>
      <dgm:spPr/>
      <dgm:t>
        <a:bodyPr/>
        <a:lstStyle/>
        <a:p>
          <a:endParaRPr lang="en-US">
            <a:solidFill>
              <a:schemeClr val="accent4"/>
            </a:solidFill>
          </a:endParaRPr>
        </a:p>
      </dgm:t>
    </dgm:pt>
    <dgm:pt modelId="{DD1224EC-1888-48C4-96D7-A4C9CA3CE296}">
      <dgm:prSet phldrT="[Text]"/>
      <dgm:spPr/>
      <dgm:t>
        <a:bodyPr/>
        <a:lstStyle/>
        <a:p>
          <a:r>
            <a:rPr lang="en-US" dirty="0"/>
            <a:t>The actions that impact a person’s well-being</a:t>
          </a:r>
        </a:p>
      </dgm:t>
    </dgm:pt>
    <dgm:pt modelId="{964CF364-F3CB-4283-8585-E08F3194C13E}" type="parTrans" cxnId="{91E67B5D-227C-4C5F-89C2-8A4346C251FB}">
      <dgm:prSet/>
      <dgm:spPr/>
      <dgm:t>
        <a:bodyPr/>
        <a:lstStyle/>
        <a:p>
          <a:endParaRPr lang="en-US">
            <a:solidFill>
              <a:schemeClr val="accent4"/>
            </a:solidFill>
          </a:endParaRPr>
        </a:p>
      </dgm:t>
    </dgm:pt>
    <dgm:pt modelId="{DCA62B0E-D6AF-4E5D-99FD-4D884D728577}" type="sibTrans" cxnId="{91E67B5D-227C-4C5F-89C2-8A4346C251FB}">
      <dgm:prSet/>
      <dgm:spPr/>
      <dgm:t>
        <a:bodyPr/>
        <a:lstStyle/>
        <a:p>
          <a:endParaRPr lang="en-US">
            <a:solidFill>
              <a:schemeClr val="accent4"/>
            </a:solidFill>
          </a:endParaRPr>
        </a:p>
      </dgm:t>
    </dgm:pt>
    <dgm:pt modelId="{E2EBE26E-3A8D-46E5-8EE2-F009C2C4066B}">
      <dgm:prSet phldrT="[Text]" custT="1"/>
      <dgm:spPr/>
      <dgm:t>
        <a:bodyPr/>
        <a:lstStyle/>
        <a:p>
          <a:pPr>
            <a:spcAft>
              <a:spcPts val="0"/>
            </a:spcAft>
          </a:pPr>
          <a:r>
            <a:rPr lang="en-US" sz="1600" dirty="0"/>
            <a:t>Support systems that:</a:t>
          </a:r>
        </a:p>
      </dgm:t>
    </dgm:pt>
    <dgm:pt modelId="{FB8CB43A-2F7C-4F21-863A-C1490596F271}" type="parTrans" cxnId="{4EFB4C98-4013-48D2-A56D-18A56866233E}">
      <dgm:prSet/>
      <dgm:spPr/>
      <dgm:t>
        <a:bodyPr/>
        <a:lstStyle/>
        <a:p>
          <a:endParaRPr lang="en-US">
            <a:solidFill>
              <a:schemeClr val="accent4"/>
            </a:solidFill>
          </a:endParaRPr>
        </a:p>
      </dgm:t>
    </dgm:pt>
    <dgm:pt modelId="{A8D03AB1-2ECA-40D7-9E94-95D0564C1BDF}" type="sibTrans" cxnId="{4EFB4C98-4013-48D2-A56D-18A56866233E}">
      <dgm:prSet/>
      <dgm:spPr/>
      <dgm:t>
        <a:bodyPr/>
        <a:lstStyle/>
        <a:p>
          <a:endParaRPr lang="en-US">
            <a:solidFill>
              <a:schemeClr val="accent4"/>
            </a:solidFill>
          </a:endParaRPr>
        </a:p>
      </dgm:t>
    </dgm:pt>
    <dgm:pt modelId="{89E967C4-CE92-442C-AD5E-9DFDB4ABD740}">
      <dgm:prSet phldrT="[Text]" custT="1"/>
      <dgm:spPr/>
      <dgm:t>
        <a:bodyPr/>
        <a:lstStyle/>
        <a:p>
          <a:pPr>
            <a:spcAft>
              <a:spcPct val="15000"/>
            </a:spcAft>
          </a:pPr>
          <a:r>
            <a:rPr lang="en-US" sz="1200" dirty="0"/>
            <a:t>Promote mental well-being</a:t>
          </a:r>
        </a:p>
      </dgm:t>
    </dgm:pt>
    <dgm:pt modelId="{CC8AB79F-8BAF-49C9-9FCD-91128280A022}" type="parTrans" cxnId="{9731DEF3-5D6D-4CA0-BF82-7290DEEC41F4}">
      <dgm:prSet/>
      <dgm:spPr/>
      <dgm:t>
        <a:bodyPr/>
        <a:lstStyle/>
        <a:p>
          <a:endParaRPr lang="en-US">
            <a:solidFill>
              <a:schemeClr val="accent4"/>
            </a:solidFill>
          </a:endParaRPr>
        </a:p>
      </dgm:t>
    </dgm:pt>
    <dgm:pt modelId="{0697C6D9-E536-48D5-9367-B21CB1CB602E}" type="sibTrans" cxnId="{9731DEF3-5D6D-4CA0-BF82-7290DEEC41F4}">
      <dgm:prSet/>
      <dgm:spPr/>
      <dgm:t>
        <a:bodyPr/>
        <a:lstStyle/>
        <a:p>
          <a:endParaRPr lang="en-US">
            <a:solidFill>
              <a:schemeClr val="accent4"/>
            </a:solidFill>
          </a:endParaRPr>
        </a:p>
      </dgm:t>
    </dgm:pt>
    <dgm:pt modelId="{240FCCD5-8F3E-4890-B9C4-AB2BFCCBA5C4}">
      <dgm:prSet phldrT="[Text]" custT="1"/>
      <dgm:spPr/>
      <dgm:t>
        <a:bodyPr/>
        <a:lstStyle/>
        <a:p>
          <a:pPr>
            <a:spcAft>
              <a:spcPct val="15000"/>
            </a:spcAft>
          </a:pPr>
          <a:r>
            <a:rPr lang="en-US" sz="1200" dirty="0"/>
            <a:t>Reduce emotional distress</a:t>
          </a:r>
        </a:p>
      </dgm:t>
    </dgm:pt>
    <dgm:pt modelId="{DD2A2005-6D25-462C-A809-EDBD6ACE984E}" type="parTrans" cxnId="{00676DAB-2FE5-4378-844F-894AB5FA59F8}">
      <dgm:prSet/>
      <dgm:spPr/>
      <dgm:t>
        <a:bodyPr/>
        <a:lstStyle/>
        <a:p>
          <a:endParaRPr lang="en-US">
            <a:solidFill>
              <a:schemeClr val="accent4"/>
            </a:solidFill>
          </a:endParaRPr>
        </a:p>
      </dgm:t>
    </dgm:pt>
    <dgm:pt modelId="{9A6B58F0-7359-429A-A1E4-9313F14F56A5}" type="sibTrans" cxnId="{00676DAB-2FE5-4378-844F-894AB5FA59F8}">
      <dgm:prSet/>
      <dgm:spPr/>
      <dgm:t>
        <a:bodyPr/>
        <a:lstStyle/>
        <a:p>
          <a:endParaRPr lang="en-US">
            <a:solidFill>
              <a:schemeClr val="accent4"/>
            </a:solidFill>
          </a:endParaRPr>
        </a:p>
      </dgm:t>
    </dgm:pt>
    <dgm:pt modelId="{59EF02F3-A3C3-4E1D-8D98-5888089BCBFA}">
      <dgm:prSet phldrT="[Text]" custT="1"/>
      <dgm:spPr/>
      <dgm:t>
        <a:bodyPr/>
        <a:lstStyle/>
        <a:p>
          <a:pPr>
            <a:spcAft>
              <a:spcPct val="15000"/>
            </a:spcAft>
          </a:pPr>
          <a:r>
            <a:rPr lang="en-US" sz="1200" dirty="0"/>
            <a:t>Provide access to resources</a:t>
          </a:r>
        </a:p>
      </dgm:t>
    </dgm:pt>
    <dgm:pt modelId="{FDD7DB9F-2D1C-42FA-A368-702118FA9FF3}" type="parTrans" cxnId="{BC69C740-9BA8-40D6-92EB-7AA54A9C7977}">
      <dgm:prSet/>
      <dgm:spPr/>
      <dgm:t>
        <a:bodyPr/>
        <a:lstStyle/>
        <a:p>
          <a:endParaRPr lang="en-US">
            <a:solidFill>
              <a:schemeClr val="accent4"/>
            </a:solidFill>
          </a:endParaRPr>
        </a:p>
      </dgm:t>
    </dgm:pt>
    <dgm:pt modelId="{373EC583-0871-4799-94E1-5C48F44CA12E}" type="sibTrans" cxnId="{BC69C740-9BA8-40D6-92EB-7AA54A9C7977}">
      <dgm:prSet/>
      <dgm:spPr/>
      <dgm:t>
        <a:bodyPr/>
        <a:lstStyle/>
        <a:p>
          <a:endParaRPr lang="en-US">
            <a:solidFill>
              <a:schemeClr val="accent4"/>
            </a:solidFill>
          </a:endParaRPr>
        </a:p>
      </dgm:t>
    </dgm:pt>
    <dgm:pt modelId="{5C6C5BE3-463F-4D6B-866F-A522B08653AE}" type="pres">
      <dgm:prSet presAssocID="{19DAC5E8-E486-487A-A866-FCFDAB3ADFC2}" presName="compositeShape" presStyleCnt="0">
        <dgm:presLayoutVars>
          <dgm:chMax val="7"/>
          <dgm:dir/>
          <dgm:resizeHandles val="exact"/>
        </dgm:presLayoutVars>
      </dgm:prSet>
      <dgm:spPr/>
    </dgm:pt>
    <dgm:pt modelId="{D796AF73-3E01-4A7B-91B6-D002F7278E9C}" type="pres">
      <dgm:prSet presAssocID="{19DAC5E8-E486-487A-A866-FCFDAB3ADFC2}" presName="wedge1" presStyleLbl="node1" presStyleIdx="0" presStyleCnt="3" custScaleX="109049" custScaleY="111275" custLinFactNeighborX="-6771" custLinFactNeighborY="-2398"/>
      <dgm:spPr/>
    </dgm:pt>
    <dgm:pt modelId="{ABE11E49-CE5A-4832-8292-8203BFE82AAF}" type="pres">
      <dgm:prSet presAssocID="{19DAC5E8-E486-487A-A866-FCFDAB3ADFC2}" presName="wedge1Tx" presStyleLbl="node1" presStyleIdx="0" presStyleCnt="3">
        <dgm:presLayoutVars>
          <dgm:chMax val="0"/>
          <dgm:chPref val="0"/>
          <dgm:bulletEnabled val="1"/>
        </dgm:presLayoutVars>
      </dgm:prSet>
      <dgm:spPr/>
    </dgm:pt>
    <dgm:pt modelId="{AC1116B4-8F87-434B-8BC5-B4CFFE8D4657}" type="pres">
      <dgm:prSet presAssocID="{19DAC5E8-E486-487A-A866-FCFDAB3ADFC2}" presName="wedge2" presStyleLbl="node1" presStyleIdx="1" presStyleCnt="3" custScaleX="109049" custScaleY="111275" custLinFactNeighborX="-1919" custLinFactNeighborY="-5374"/>
      <dgm:spPr/>
    </dgm:pt>
    <dgm:pt modelId="{F141F3B5-B712-437A-A7BA-56F50279BF2E}" type="pres">
      <dgm:prSet presAssocID="{19DAC5E8-E486-487A-A866-FCFDAB3ADFC2}" presName="wedge2Tx" presStyleLbl="node1" presStyleIdx="1" presStyleCnt="3">
        <dgm:presLayoutVars>
          <dgm:chMax val="0"/>
          <dgm:chPref val="0"/>
          <dgm:bulletEnabled val="1"/>
        </dgm:presLayoutVars>
      </dgm:prSet>
      <dgm:spPr/>
    </dgm:pt>
    <dgm:pt modelId="{672FC3C9-D641-4277-B79E-9EFE8DD633BE}" type="pres">
      <dgm:prSet presAssocID="{19DAC5E8-E486-487A-A866-FCFDAB3ADFC2}" presName="wedge3" presStyleLbl="node1" presStyleIdx="2" presStyleCnt="3" custScaleX="109049" custScaleY="111275" custLinFactNeighborX="-1759" custLinFactNeighborY="-5135"/>
      <dgm:spPr/>
    </dgm:pt>
    <dgm:pt modelId="{7E74FA43-227B-4CDB-B661-9D2F6612FFF9}" type="pres">
      <dgm:prSet presAssocID="{19DAC5E8-E486-487A-A866-FCFDAB3ADFC2}" presName="wedge3Tx" presStyleLbl="node1" presStyleIdx="2" presStyleCnt="3">
        <dgm:presLayoutVars>
          <dgm:chMax val="0"/>
          <dgm:chPref val="0"/>
          <dgm:bulletEnabled val="1"/>
        </dgm:presLayoutVars>
      </dgm:prSet>
      <dgm:spPr/>
    </dgm:pt>
  </dgm:ptLst>
  <dgm:cxnLst>
    <dgm:cxn modelId="{913EAA2E-16AD-4CAB-8401-263E390C5506}" type="presOf" srcId="{59EF02F3-A3C3-4E1D-8D98-5888089BCBFA}" destId="{7E74FA43-227B-4CDB-B661-9D2F6612FFF9}" srcOrd="1" destOrd="3" presId="urn:microsoft.com/office/officeart/2005/8/layout/chart3"/>
    <dgm:cxn modelId="{BC69C740-9BA8-40D6-92EB-7AA54A9C7977}" srcId="{E2EBE26E-3A8D-46E5-8EE2-F009C2C4066B}" destId="{59EF02F3-A3C3-4E1D-8D98-5888089BCBFA}" srcOrd="2" destOrd="0" parTransId="{FDD7DB9F-2D1C-42FA-A368-702118FA9FF3}" sibTransId="{373EC583-0871-4799-94E1-5C48F44CA12E}"/>
    <dgm:cxn modelId="{91E67B5D-227C-4C5F-89C2-8A4346C251FB}" srcId="{19DAC5E8-E486-487A-A866-FCFDAB3ADFC2}" destId="{DD1224EC-1888-48C4-96D7-A4C9CA3CE296}" srcOrd="1" destOrd="0" parTransId="{964CF364-F3CB-4283-8585-E08F3194C13E}" sibTransId="{DCA62B0E-D6AF-4E5D-99FD-4D884D728577}"/>
    <dgm:cxn modelId="{D160FB43-D9FF-4B34-8DBE-AF03D713CDF7}" type="presOf" srcId="{89E967C4-CE92-442C-AD5E-9DFDB4ABD740}" destId="{7E74FA43-227B-4CDB-B661-9D2F6612FFF9}" srcOrd="1" destOrd="1" presId="urn:microsoft.com/office/officeart/2005/8/layout/chart3"/>
    <dgm:cxn modelId="{50570176-DFA9-4EA7-B55A-AEE79377775F}" type="presOf" srcId="{240FCCD5-8F3E-4890-B9C4-AB2BFCCBA5C4}" destId="{672FC3C9-D641-4277-B79E-9EFE8DD633BE}" srcOrd="0" destOrd="2" presId="urn:microsoft.com/office/officeart/2005/8/layout/chart3"/>
    <dgm:cxn modelId="{F9873076-FCBC-4157-9844-98106571251C}" type="presOf" srcId="{DD1224EC-1888-48C4-96D7-A4C9CA3CE296}" destId="{AC1116B4-8F87-434B-8BC5-B4CFFE8D4657}" srcOrd="0" destOrd="0" presId="urn:microsoft.com/office/officeart/2005/8/layout/chart3"/>
    <dgm:cxn modelId="{DC609E87-88C8-46D3-9044-D00B3100D433}" type="presOf" srcId="{59EF02F3-A3C3-4E1D-8D98-5888089BCBFA}" destId="{672FC3C9-D641-4277-B79E-9EFE8DD633BE}" srcOrd="0" destOrd="3" presId="urn:microsoft.com/office/officeart/2005/8/layout/chart3"/>
    <dgm:cxn modelId="{AC23158D-2ABF-40CB-9CE2-35D6B10D5BAC}" type="presOf" srcId="{D50C2A0B-09F2-408A-8AE2-EFEE4DD8373E}" destId="{ABE11E49-CE5A-4832-8292-8203BFE82AAF}" srcOrd="1" destOrd="0" presId="urn:microsoft.com/office/officeart/2005/8/layout/chart3"/>
    <dgm:cxn modelId="{8EE57A97-7B1D-445D-9D04-D73F5D057F4C}" type="presOf" srcId="{E2EBE26E-3A8D-46E5-8EE2-F009C2C4066B}" destId="{7E74FA43-227B-4CDB-B661-9D2F6612FFF9}" srcOrd="1" destOrd="0" presId="urn:microsoft.com/office/officeart/2005/8/layout/chart3"/>
    <dgm:cxn modelId="{4EFB4C98-4013-48D2-A56D-18A56866233E}" srcId="{19DAC5E8-E486-487A-A866-FCFDAB3ADFC2}" destId="{E2EBE26E-3A8D-46E5-8EE2-F009C2C4066B}" srcOrd="2" destOrd="0" parTransId="{FB8CB43A-2F7C-4F21-863A-C1490596F271}" sibTransId="{A8D03AB1-2ECA-40D7-9E94-95D0564C1BDF}"/>
    <dgm:cxn modelId="{DDDE36A6-C5CF-4837-8891-3EE4CFED4A5D}" srcId="{19DAC5E8-E486-487A-A866-FCFDAB3ADFC2}" destId="{D50C2A0B-09F2-408A-8AE2-EFEE4DD8373E}" srcOrd="0" destOrd="0" parTransId="{102B8950-44F3-4C76-A6D2-C3132FCB5503}" sibTransId="{5DB527B8-99E8-47EA-B65F-748335A2EBC0}"/>
    <dgm:cxn modelId="{00676DAB-2FE5-4378-844F-894AB5FA59F8}" srcId="{E2EBE26E-3A8D-46E5-8EE2-F009C2C4066B}" destId="{240FCCD5-8F3E-4890-B9C4-AB2BFCCBA5C4}" srcOrd="1" destOrd="0" parTransId="{DD2A2005-6D25-462C-A809-EDBD6ACE984E}" sibTransId="{9A6B58F0-7359-429A-A1E4-9313F14F56A5}"/>
    <dgm:cxn modelId="{2BC036AF-C5D0-4B67-B48B-446CF5F30A41}" type="presOf" srcId="{89E967C4-CE92-442C-AD5E-9DFDB4ABD740}" destId="{672FC3C9-D641-4277-B79E-9EFE8DD633BE}" srcOrd="0" destOrd="1" presId="urn:microsoft.com/office/officeart/2005/8/layout/chart3"/>
    <dgm:cxn modelId="{0AEA91C1-AA8A-4445-A52C-34CEBDCD8FEE}" type="presOf" srcId="{D50C2A0B-09F2-408A-8AE2-EFEE4DD8373E}" destId="{D796AF73-3E01-4A7B-91B6-D002F7278E9C}" srcOrd="0" destOrd="0" presId="urn:microsoft.com/office/officeart/2005/8/layout/chart3"/>
    <dgm:cxn modelId="{05AD53CB-BAAB-437E-8D3C-DBD1CC0808E5}" type="presOf" srcId="{E2EBE26E-3A8D-46E5-8EE2-F009C2C4066B}" destId="{672FC3C9-D641-4277-B79E-9EFE8DD633BE}" srcOrd="0" destOrd="0" presId="urn:microsoft.com/office/officeart/2005/8/layout/chart3"/>
    <dgm:cxn modelId="{F82F70D9-63D3-4445-BE37-BD519457B8A2}" type="presOf" srcId="{DD1224EC-1888-48C4-96D7-A4C9CA3CE296}" destId="{F141F3B5-B712-437A-A7BA-56F50279BF2E}" srcOrd="1" destOrd="0" presId="urn:microsoft.com/office/officeart/2005/8/layout/chart3"/>
    <dgm:cxn modelId="{FFB823DF-AE32-48E1-A1C6-3504A46037E7}" type="presOf" srcId="{19DAC5E8-E486-487A-A866-FCFDAB3ADFC2}" destId="{5C6C5BE3-463F-4D6B-866F-A522B08653AE}" srcOrd="0" destOrd="0" presId="urn:microsoft.com/office/officeart/2005/8/layout/chart3"/>
    <dgm:cxn modelId="{9731DEF3-5D6D-4CA0-BF82-7290DEEC41F4}" srcId="{E2EBE26E-3A8D-46E5-8EE2-F009C2C4066B}" destId="{89E967C4-CE92-442C-AD5E-9DFDB4ABD740}" srcOrd="0" destOrd="0" parTransId="{CC8AB79F-8BAF-49C9-9FCD-91128280A022}" sibTransId="{0697C6D9-E536-48D5-9367-B21CB1CB602E}"/>
    <dgm:cxn modelId="{02853DFE-BD6D-4635-A5B1-9A361CBCDFA4}" type="presOf" srcId="{240FCCD5-8F3E-4890-B9C4-AB2BFCCBA5C4}" destId="{7E74FA43-227B-4CDB-B661-9D2F6612FFF9}" srcOrd="1" destOrd="2" presId="urn:microsoft.com/office/officeart/2005/8/layout/chart3"/>
    <dgm:cxn modelId="{2AA456C1-F773-40C2-A19C-27EEEDB3AB1E}" type="presParOf" srcId="{5C6C5BE3-463F-4D6B-866F-A522B08653AE}" destId="{D796AF73-3E01-4A7B-91B6-D002F7278E9C}" srcOrd="0" destOrd="0" presId="urn:microsoft.com/office/officeart/2005/8/layout/chart3"/>
    <dgm:cxn modelId="{812AFAA7-9A8A-4B50-AD9F-F34F824A3756}" type="presParOf" srcId="{5C6C5BE3-463F-4D6B-866F-A522B08653AE}" destId="{ABE11E49-CE5A-4832-8292-8203BFE82AAF}" srcOrd="1" destOrd="0" presId="urn:microsoft.com/office/officeart/2005/8/layout/chart3"/>
    <dgm:cxn modelId="{67E519FB-57D7-48D6-8712-0A229738D686}" type="presParOf" srcId="{5C6C5BE3-463F-4D6B-866F-A522B08653AE}" destId="{AC1116B4-8F87-434B-8BC5-B4CFFE8D4657}" srcOrd="2" destOrd="0" presId="urn:microsoft.com/office/officeart/2005/8/layout/chart3"/>
    <dgm:cxn modelId="{297BB87D-2BD6-48C4-A137-DFE0F9AF6C00}" type="presParOf" srcId="{5C6C5BE3-463F-4D6B-866F-A522B08653AE}" destId="{F141F3B5-B712-437A-A7BA-56F50279BF2E}" srcOrd="3" destOrd="0" presId="urn:microsoft.com/office/officeart/2005/8/layout/chart3"/>
    <dgm:cxn modelId="{9915428B-7D18-434C-85C4-B4D0DBEE5228}" type="presParOf" srcId="{5C6C5BE3-463F-4D6B-866F-A522B08653AE}" destId="{672FC3C9-D641-4277-B79E-9EFE8DD633BE}" srcOrd="4" destOrd="0" presId="urn:microsoft.com/office/officeart/2005/8/layout/chart3"/>
    <dgm:cxn modelId="{93D9A9C0-07F5-4F90-AACE-C7E7955AFF23}" type="presParOf" srcId="{5C6C5BE3-463F-4D6B-866F-A522B08653AE}" destId="{7E74FA43-227B-4CDB-B661-9D2F6612FFF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4961-3C05-40A6-B41C-6C5C9BAFBA88}">
      <dsp:nvSpPr>
        <dsp:cNvPr id="0" name=""/>
        <dsp:cNvSpPr/>
      </dsp:nvSpPr>
      <dsp:spPr>
        <a:xfrm rot="5400000">
          <a:off x="520428" y="-159291"/>
          <a:ext cx="1164370" cy="1493099"/>
        </a:xfrm>
        <a:prstGeom prst="roundRect">
          <a:avLst/>
        </a:prstGeom>
        <a:solidFill>
          <a:schemeClr val="tx1"/>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4"/>
              </a:solidFill>
            </a:rPr>
            <a:t>Research-based</a:t>
          </a:r>
        </a:p>
      </dsp:txBody>
      <dsp:txXfrm rot="-5400000">
        <a:off x="412904" y="61913"/>
        <a:ext cx="1379419" cy="1050690"/>
      </dsp:txXfrm>
    </dsp:sp>
    <dsp:sp modelId="{6CBE08B8-8E89-4DA4-8F73-5A23618701CE}">
      <dsp:nvSpPr>
        <dsp:cNvPr id="0" name=""/>
        <dsp:cNvSpPr/>
      </dsp:nvSpPr>
      <dsp:spPr>
        <a:xfrm rot="5400000">
          <a:off x="4233516" y="-2032737"/>
          <a:ext cx="756840" cy="5123390"/>
        </a:xfrm>
        <a:prstGeom prst="round2SameRect">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Applied field pilot research or trial projects</a:t>
          </a:r>
        </a:p>
        <a:p>
          <a:pPr marL="114300" lvl="1" indent="-114300" algn="l" defTabSz="577850">
            <a:lnSpc>
              <a:spcPct val="90000"/>
            </a:lnSpc>
            <a:spcBef>
              <a:spcPct val="0"/>
            </a:spcBef>
            <a:spcAft>
              <a:spcPct val="15000"/>
            </a:spcAft>
            <a:buChar char="•"/>
          </a:pPr>
          <a:r>
            <a:rPr lang="en-US" sz="1300" kern="1200" dirty="0"/>
            <a:t>Community-based participatory research projects</a:t>
          </a:r>
        </a:p>
      </dsp:txBody>
      <dsp:txXfrm rot="-5400000">
        <a:off x="2050241" y="187484"/>
        <a:ext cx="5086444" cy="682948"/>
      </dsp:txXfrm>
    </dsp:sp>
    <dsp:sp modelId="{BFB8887D-6CED-4217-9FA8-F57601C9DC8F}">
      <dsp:nvSpPr>
        <dsp:cNvPr id="0" name=""/>
        <dsp:cNvSpPr/>
      </dsp:nvSpPr>
      <dsp:spPr>
        <a:xfrm rot="5400000">
          <a:off x="520428" y="857440"/>
          <a:ext cx="1164370" cy="1493099"/>
        </a:xfrm>
        <a:prstGeom prst="roundRect">
          <a:avLst/>
        </a:prstGeom>
        <a:solidFill>
          <a:schemeClr val="tx2"/>
        </a:solidFill>
        <a:ln w="12700" cap="flat" cmpd="sng" algn="ctr">
          <a:solidFill>
            <a:schemeClr val="accent3">
              <a:hueOff val="-857138"/>
              <a:satOff val="-11382"/>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Education &amp; outreach</a:t>
          </a:r>
        </a:p>
      </dsp:txBody>
      <dsp:txXfrm rot="-5400000">
        <a:off x="412904" y="1078644"/>
        <a:ext cx="1379419" cy="1050690"/>
      </dsp:txXfrm>
    </dsp:sp>
    <dsp:sp modelId="{507FD33C-AC04-499B-AF92-E2DB4797DEA6}">
      <dsp:nvSpPr>
        <dsp:cNvPr id="0" name=""/>
        <dsp:cNvSpPr/>
      </dsp:nvSpPr>
      <dsp:spPr>
        <a:xfrm rot="5400000">
          <a:off x="4233516" y="-994026"/>
          <a:ext cx="756840" cy="5123390"/>
        </a:xfrm>
        <a:prstGeom prst="round2SameRect">
          <a:avLst/>
        </a:prstGeom>
        <a:noFill/>
        <a:ln w="28575"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Program or curriculum development</a:t>
          </a:r>
        </a:p>
        <a:p>
          <a:pPr marL="114300" lvl="1" indent="-114300" algn="l" defTabSz="577850">
            <a:lnSpc>
              <a:spcPct val="90000"/>
            </a:lnSpc>
            <a:spcBef>
              <a:spcPct val="0"/>
            </a:spcBef>
            <a:spcAft>
              <a:spcPct val="15000"/>
            </a:spcAft>
            <a:buChar char="•"/>
          </a:pPr>
          <a:r>
            <a:rPr lang="en-US" sz="1300" kern="1200" dirty="0"/>
            <a:t>Workshop and training expertise</a:t>
          </a:r>
        </a:p>
        <a:p>
          <a:pPr marL="114300" lvl="1" indent="-114300" algn="l" defTabSz="577850">
            <a:lnSpc>
              <a:spcPct val="90000"/>
            </a:lnSpc>
            <a:spcBef>
              <a:spcPct val="0"/>
            </a:spcBef>
            <a:spcAft>
              <a:spcPct val="15000"/>
            </a:spcAft>
            <a:buChar char="•"/>
          </a:pPr>
          <a:r>
            <a:rPr lang="en-US" sz="1300" kern="1200" dirty="0"/>
            <a:t>Publications and resource development</a:t>
          </a:r>
        </a:p>
      </dsp:txBody>
      <dsp:txXfrm rot="-5400000">
        <a:off x="2050241" y="1226195"/>
        <a:ext cx="5086444" cy="682948"/>
      </dsp:txXfrm>
    </dsp:sp>
    <dsp:sp modelId="{96DFF340-F72D-40F3-A6C7-1D8E7F287A2F}">
      <dsp:nvSpPr>
        <dsp:cNvPr id="0" name=""/>
        <dsp:cNvSpPr/>
      </dsp:nvSpPr>
      <dsp:spPr>
        <a:xfrm rot="5400000">
          <a:off x="520428" y="1874171"/>
          <a:ext cx="1164370" cy="1493099"/>
        </a:xfrm>
        <a:prstGeom prst="roundRect">
          <a:avLst/>
        </a:prstGeom>
        <a:solidFill>
          <a:schemeClr val="accent3">
            <a:hueOff val="-1714275"/>
            <a:satOff val="-22764"/>
            <a:lumOff val="21438"/>
            <a:alphaOff val="0"/>
          </a:schemeClr>
        </a:solidFill>
        <a:ln w="12700" cap="flat" cmpd="sng" algn="ctr">
          <a:solidFill>
            <a:schemeClr val="accent3">
              <a:hueOff val="-1714275"/>
              <a:satOff val="-22764"/>
              <a:lumOff val="214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Community engagement &amp; service learning</a:t>
          </a:r>
        </a:p>
      </dsp:txBody>
      <dsp:txXfrm rot="-5400000">
        <a:off x="412904" y="2095375"/>
        <a:ext cx="1379419" cy="1050690"/>
      </dsp:txXfrm>
    </dsp:sp>
    <dsp:sp modelId="{E24139B3-1AF6-4501-8B8D-ED090D6DEDF6}">
      <dsp:nvSpPr>
        <dsp:cNvPr id="0" name=""/>
        <dsp:cNvSpPr/>
      </dsp:nvSpPr>
      <dsp:spPr>
        <a:xfrm rot="5400000">
          <a:off x="4233317" y="22992"/>
          <a:ext cx="757238" cy="5123390"/>
        </a:xfrm>
        <a:prstGeom prst="round2SameRect">
          <a:avLst/>
        </a:prstGeom>
        <a:noFill/>
        <a:ln w="28575"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Student engagement opportunities</a:t>
          </a:r>
        </a:p>
        <a:p>
          <a:pPr marL="114300" lvl="1" indent="-114300" algn="l" defTabSz="622300">
            <a:lnSpc>
              <a:spcPct val="90000"/>
            </a:lnSpc>
            <a:spcBef>
              <a:spcPct val="0"/>
            </a:spcBef>
            <a:spcAft>
              <a:spcPct val="15000"/>
            </a:spcAft>
            <a:buChar char="•"/>
          </a:pPr>
          <a:r>
            <a:rPr lang="en-US" sz="1400" kern="1200" dirty="0"/>
            <a:t>Community-based problem solving</a:t>
          </a:r>
        </a:p>
      </dsp:txBody>
      <dsp:txXfrm rot="-5400000">
        <a:off x="2050242" y="2243033"/>
        <a:ext cx="5086425" cy="683308"/>
      </dsp:txXfrm>
    </dsp:sp>
    <dsp:sp modelId="{8595C1BD-ABF4-4803-B4D3-C5108AB180F6}">
      <dsp:nvSpPr>
        <dsp:cNvPr id="0" name=""/>
        <dsp:cNvSpPr/>
      </dsp:nvSpPr>
      <dsp:spPr>
        <a:xfrm rot="5400000">
          <a:off x="520428" y="2890903"/>
          <a:ext cx="1164370" cy="1493099"/>
        </a:xfrm>
        <a:prstGeom prst="roundRect">
          <a:avLst/>
        </a:prstGeom>
        <a:solidFill>
          <a:schemeClr val="accent3">
            <a:hueOff val="-2571413"/>
            <a:satOff val="-34146"/>
            <a:lumOff val="32157"/>
            <a:alphaOff val="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Evaluation &amp; policy</a:t>
          </a:r>
        </a:p>
      </dsp:txBody>
      <dsp:txXfrm rot="-5400000">
        <a:off x="412904" y="3112107"/>
        <a:ext cx="1379419" cy="1050690"/>
      </dsp:txXfrm>
    </dsp:sp>
    <dsp:sp modelId="{B1E085B6-6BBA-431C-A158-455D559D2DC4}">
      <dsp:nvSpPr>
        <dsp:cNvPr id="0" name=""/>
        <dsp:cNvSpPr/>
      </dsp:nvSpPr>
      <dsp:spPr>
        <a:xfrm rot="5400000">
          <a:off x="4238238" y="1063958"/>
          <a:ext cx="756840" cy="5123390"/>
        </a:xfrm>
        <a:prstGeom prst="round2SameRect">
          <a:avLst/>
        </a:prstGeom>
        <a:noFill/>
        <a:ln w="28575"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Extension program evaluation &amp; impact</a:t>
          </a:r>
        </a:p>
        <a:p>
          <a:pPr marL="114300" lvl="1" indent="-114300" algn="l" defTabSz="622300">
            <a:lnSpc>
              <a:spcPct val="90000"/>
            </a:lnSpc>
            <a:spcBef>
              <a:spcPct val="0"/>
            </a:spcBef>
            <a:spcAft>
              <a:spcPct val="15000"/>
            </a:spcAft>
            <a:buChar char="•"/>
          </a:pPr>
          <a:r>
            <a:rPr lang="en-US" sz="1400" kern="1200" dirty="0"/>
            <a:t>Policy research, implementation, and best practices</a:t>
          </a:r>
        </a:p>
      </dsp:txBody>
      <dsp:txXfrm rot="-5400000">
        <a:off x="2054963" y="3284179"/>
        <a:ext cx="5086444" cy="682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6AF73-3E01-4A7B-91B6-D002F7278E9C}">
      <dsp:nvSpPr>
        <dsp:cNvPr id="0" name=""/>
        <dsp:cNvSpPr/>
      </dsp:nvSpPr>
      <dsp:spPr>
        <a:xfrm>
          <a:off x="1415678" y="9"/>
          <a:ext cx="4592201" cy="4685941"/>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rPr>
            <a:t>A person’s mental, emotional, and social well-being</a:t>
          </a:r>
        </a:p>
      </dsp:txBody>
      <dsp:txXfrm>
        <a:off x="3912414" y="864676"/>
        <a:ext cx="1558068" cy="1561980"/>
      </dsp:txXfrm>
    </dsp:sp>
    <dsp:sp modelId="{AC1116B4-8F87-434B-8BC5-B4CFFE8D4657}">
      <dsp:nvSpPr>
        <dsp:cNvPr id="0" name=""/>
        <dsp:cNvSpPr/>
      </dsp:nvSpPr>
      <dsp:spPr>
        <a:xfrm>
          <a:off x="1402928" y="17"/>
          <a:ext cx="4592201" cy="4685941"/>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The actions that impact a person’s well-being</a:t>
          </a:r>
        </a:p>
      </dsp:txBody>
      <dsp:txXfrm>
        <a:off x="2660317" y="2956622"/>
        <a:ext cx="2077424" cy="1450410"/>
      </dsp:txXfrm>
    </dsp:sp>
    <dsp:sp modelId="{672FC3C9-D641-4277-B79E-9EFE8DD633BE}">
      <dsp:nvSpPr>
        <dsp:cNvPr id="0" name=""/>
        <dsp:cNvSpPr/>
      </dsp:nvSpPr>
      <dsp:spPr>
        <a:xfrm>
          <a:off x="1409666" y="10081"/>
          <a:ext cx="4592201" cy="4685941"/>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ts val="0"/>
            </a:spcAft>
            <a:buNone/>
          </a:pPr>
          <a:r>
            <a:rPr lang="en-US" sz="1600" kern="1200" dirty="0"/>
            <a:t>Support systems that:</a:t>
          </a:r>
        </a:p>
        <a:p>
          <a:pPr marL="114300" lvl="1" indent="-114300" algn="l" defTabSz="533400">
            <a:lnSpc>
              <a:spcPct val="90000"/>
            </a:lnSpc>
            <a:spcBef>
              <a:spcPct val="0"/>
            </a:spcBef>
            <a:spcAft>
              <a:spcPct val="15000"/>
            </a:spcAft>
            <a:buChar char="•"/>
          </a:pPr>
          <a:r>
            <a:rPr lang="en-US" sz="1200" kern="1200" dirty="0"/>
            <a:t>Promote mental well-being</a:t>
          </a:r>
        </a:p>
        <a:p>
          <a:pPr marL="114300" lvl="1" indent="-114300" algn="l" defTabSz="533400">
            <a:lnSpc>
              <a:spcPct val="90000"/>
            </a:lnSpc>
            <a:spcBef>
              <a:spcPct val="0"/>
            </a:spcBef>
            <a:spcAft>
              <a:spcPct val="15000"/>
            </a:spcAft>
            <a:buChar char="•"/>
          </a:pPr>
          <a:r>
            <a:rPr lang="en-US" sz="1200" kern="1200" dirty="0"/>
            <a:t>Reduce emotional distress</a:t>
          </a:r>
        </a:p>
        <a:p>
          <a:pPr marL="114300" lvl="1" indent="-114300" algn="l" defTabSz="533400">
            <a:lnSpc>
              <a:spcPct val="90000"/>
            </a:lnSpc>
            <a:spcBef>
              <a:spcPct val="0"/>
            </a:spcBef>
            <a:spcAft>
              <a:spcPct val="15000"/>
            </a:spcAft>
            <a:buChar char="•"/>
          </a:pPr>
          <a:r>
            <a:rPr lang="en-US" sz="1200" kern="1200" dirty="0"/>
            <a:t>Provide access to resources</a:t>
          </a:r>
        </a:p>
      </dsp:txBody>
      <dsp:txXfrm>
        <a:off x="1901687" y="930534"/>
        <a:ext cx="1558068" cy="15619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B5355E5-CB25-4EF7-B9C3-86BE871C604C}" type="datetimeFigureOut">
              <a:rPr lang="en-US" smtClean="0"/>
              <a:t>2/25/2025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089A3A1-9A3C-49ED-B4B4-1A75EF2CC671}" type="slidenum">
              <a:rPr lang="en-US" smtClean="0"/>
              <a:t>‹#›</a:t>
            </a:fld>
            <a:endParaRPr lang="en-US"/>
          </a:p>
        </p:txBody>
      </p:sp>
    </p:spTree>
    <p:extLst>
      <p:ext uri="{BB962C8B-B14F-4D97-AF65-F5344CB8AC3E}">
        <p14:creationId xmlns:p14="http://schemas.microsoft.com/office/powerpoint/2010/main" val="424266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information session is about Purdue Extension Health and Human Sciences’ Behavioral Health and Well-being Request for Proposals opportunity.</a:t>
            </a:r>
          </a:p>
          <a:p>
            <a:endParaRPr lang="en-US" sz="1200" dirty="0"/>
          </a:p>
          <a:p>
            <a:r>
              <a:rPr lang="en-US" sz="1200" dirty="0"/>
              <a:t>Presenters were Lisa Graves, the Interim HHS Program Leader and Assistant Director for Purdue Extension in the College of Health &amp; Human Sciences, and Tessa Garrow, the Behavioral Health Specialist for Purdue Extension in the College of Health &amp; Human Sciences.</a:t>
            </a:r>
          </a:p>
          <a:p>
            <a:endParaRPr lang="en-US" dirty="0"/>
          </a:p>
        </p:txBody>
      </p:sp>
      <p:sp>
        <p:nvSpPr>
          <p:cNvPr id="4" name="Slide Number Placeholder 3"/>
          <p:cNvSpPr>
            <a:spLocks noGrp="1"/>
          </p:cNvSpPr>
          <p:nvPr>
            <p:ph type="sldNum" sz="quarter" idx="5"/>
          </p:nvPr>
        </p:nvSpPr>
        <p:spPr/>
        <p:txBody>
          <a:bodyPr/>
          <a:lstStyle/>
          <a:p>
            <a:fld id="{E089A3A1-9A3C-49ED-B4B4-1A75EF2CC671}" type="slidenum">
              <a:rPr lang="en-US" smtClean="0"/>
              <a:t>1</a:t>
            </a:fld>
            <a:endParaRPr lang="en-US"/>
          </a:p>
        </p:txBody>
      </p:sp>
    </p:spTree>
    <p:extLst>
      <p:ext uri="{BB962C8B-B14F-4D97-AF65-F5344CB8AC3E}">
        <p14:creationId xmlns:p14="http://schemas.microsoft.com/office/powerpoint/2010/main" val="151577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Behavioral health is a relatively new area for Extension professionals to address. HHS Extension’s foray into the behavioral health space has predominantly been through grant opportunities to seed pilot efforts for certain programs or initiatives, and then working to sustain the efforts. </a:t>
            </a:r>
            <a:endParaRPr lang="en-US" dirty="0"/>
          </a:p>
          <a:p>
            <a:pPr defTabSz="966612">
              <a:defRPr/>
            </a:pPr>
            <a:endParaRPr lang="en-US" dirty="0"/>
          </a:p>
          <a:p>
            <a:pPr defTabSz="966612">
              <a:defRPr/>
            </a:pPr>
            <a:r>
              <a:rPr lang="en-US" dirty="0"/>
              <a:t>Our efforts in the arena of behavioral health often address issues such as:</a:t>
            </a:r>
          </a:p>
          <a:p>
            <a:pPr marL="181240" indent="-181240" defTabSz="966612">
              <a:buFont typeface="Arial" panose="020B0604020202020204" pitchFamily="34" charset="0"/>
              <a:buChar char="•"/>
              <a:defRPr/>
            </a:pPr>
            <a:r>
              <a:rPr lang="en-US" dirty="0"/>
              <a:t>stress management</a:t>
            </a:r>
          </a:p>
          <a:p>
            <a:pPr marL="181240" indent="-181240" defTabSz="966612">
              <a:buFont typeface="Arial" panose="020B0604020202020204" pitchFamily="34" charset="0"/>
              <a:buChar char="•"/>
              <a:defRPr/>
            </a:pPr>
            <a:r>
              <a:rPr lang="en-US" dirty="0"/>
              <a:t>substance use prevention</a:t>
            </a:r>
          </a:p>
          <a:p>
            <a:pPr marL="181240" indent="-181240" defTabSz="966612">
              <a:buFont typeface="Arial" panose="020B0604020202020204" pitchFamily="34" charset="0"/>
              <a:buChar char="•"/>
              <a:defRPr/>
            </a:pPr>
            <a:r>
              <a:rPr lang="en-US" dirty="0"/>
              <a:t>mental health awareness, and</a:t>
            </a:r>
          </a:p>
          <a:p>
            <a:pPr marL="181240" indent="-181240" defTabSz="966612">
              <a:buFont typeface="Arial" panose="020B0604020202020204" pitchFamily="34" charset="0"/>
              <a:buChar char="•"/>
              <a:defRPr/>
            </a:pPr>
            <a:r>
              <a:rPr lang="en-US" dirty="0"/>
              <a:t>building resilience among the audiences we serve. </a:t>
            </a:r>
          </a:p>
          <a:p>
            <a:pPr defTabSz="966612">
              <a:defRPr/>
            </a:pPr>
            <a:endParaRPr lang="en-US" dirty="0"/>
          </a:p>
          <a:p>
            <a:pPr defTabSz="966612">
              <a:defRPr/>
            </a:pPr>
            <a:r>
              <a:rPr lang="en-US" dirty="0"/>
              <a:t>Some program examples</a:t>
            </a:r>
            <a:r>
              <a:rPr lang="en-US" i="1" dirty="0"/>
              <a:t> </a:t>
            </a:r>
            <a:r>
              <a:rPr lang="en-US" dirty="0"/>
              <a:t>are Strengthening Families: For Parents and Youth 10 – 14, Mental Health First Aid, and Compassion &amp; Resilience at Work or CREW. </a:t>
            </a:r>
          </a:p>
          <a:p>
            <a:pPr defTabSz="966612">
              <a:defRPr/>
            </a:pPr>
            <a:r>
              <a:rPr lang="en-US" dirty="0"/>
              <a:t>These are just a few examples of where our efforts have been so far, but we recognize that there is so much more that can be addressed. </a:t>
            </a:r>
            <a:r>
              <a:rPr lang="en-US" i="0" dirty="0"/>
              <a:t>There is great potential for growth to expand Extension professionals’ knowledge and resources to meet community needs, and it often begins with leveraging the research-based knowledge from faculty.</a:t>
            </a:r>
          </a:p>
        </p:txBody>
      </p:sp>
      <p:sp>
        <p:nvSpPr>
          <p:cNvPr id="4" name="Slide Number Placeholder 3"/>
          <p:cNvSpPr>
            <a:spLocks noGrp="1"/>
          </p:cNvSpPr>
          <p:nvPr>
            <p:ph type="sldNum" sz="quarter" idx="5"/>
          </p:nvPr>
        </p:nvSpPr>
        <p:spPr/>
        <p:txBody>
          <a:bodyPr/>
          <a:lstStyle/>
          <a:p>
            <a:fld id="{E089A3A1-9A3C-49ED-B4B4-1A75EF2CC671}" type="slidenum">
              <a:rPr lang="en-US" smtClean="0"/>
              <a:t>10</a:t>
            </a:fld>
            <a:endParaRPr lang="en-US"/>
          </a:p>
        </p:txBody>
      </p:sp>
    </p:spTree>
    <p:extLst>
      <p:ext uri="{BB962C8B-B14F-4D97-AF65-F5344CB8AC3E}">
        <p14:creationId xmlns:p14="http://schemas.microsoft.com/office/powerpoint/2010/main" val="165135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applications must be led by faculty in the College of HHS. The project lead can be clinical, research, tenure-track, or tenured faculty. </a:t>
            </a:r>
          </a:p>
          <a:p>
            <a:r>
              <a:rPr lang="en-US" dirty="0"/>
              <a:t>Faculty from other Colleges can be members on the project team, but the project lead must be faculty in the College of HHS. </a:t>
            </a:r>
          </a:p>
          <a:p>
            <a:r>
              <a:rPr lang="en-US" dirty="0"/>
              <a:t>Students and staff can be members on the project team, but faculty must serve as the principal investigator or PI.</a:t>
            </a:r>
          </a:p>
          <a:p>
            <a:r>
              <a:rPr lang="en-US" dirty="0"/>
              <a:t>Previous or current partners with Extension are not excluded from applying, but the application must be for partnering in a new focus area of behavioral health rather than to support a continuation of an existing partnership or initiative.</a:t>
            </a:r>
          </a:p>
          <a:p>
            <a:endParaRPr lang="en-US" dirty="0"/>
          </a:p>
          <a:p>
            <a:r>
              <a:rPr lang="en-US" dirty="0"/>
              <a:t>This second requirement is a bit less of an eligibility component than an expectation, which is that the project lead must be able to present the project’s results to Extension professionals. HHS Extension offers several avenues for faculty to present to Extension staff, and so an expectation is that the recipients of this RFP can and will present about the project’s efforts.</a:t>
            </a:r>
          </a:p>
        </p:txBody>
      </p:sp>
      <p:sp>
        <p:nvSpPr>
          <p:cNvPr id="4" name="Slide Number Placeholder 3"/>
          <p:cNvSpPr>
            <a:spLocks noGrp="1"/>
          </p:cNvSpPr>
          <p:nvPr>
            <p:ph type="sldNum" sz="quarter" idx="5"/>
          </p:nvPr>
        </p:nvSpPr>
        <p:spPr/>
        <p:txBody>
          <a:bodyPr/>
          <a:lstStyle/>
          <a:p>
            <a:fld id="{E089A3A1-9A3C-49ED-B4B4-1A75EF2CC671}" type="slidenum">
              <a:rPr lang="en-US" smtClean="0"/>
              <a:t>11</a:t>
            </a:fld>
            <a:endParaRPr lang="en-US"/>
          </a:p>
        </p:txBody>
      </p:sp>
    </p:spTree>
    <p:extLst>
      <p:ext uri="{BB962C8B-B14F-4D97-AF65-F5344CB8AC3E}">
        <p14:creationId xmlns:p14="http://schemas.microsoft.com/office/powerpoint/2010/main" val="277840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primary criteria for a successful RFP application.</a:t>
            </a:r>
            <a:endParaRPr lang="en-US" i="1" dirty="0"/>
          </a:p>
          <a:p>
            <a:pPr marL="181240" indent="-181240">
              <a:buFont typeface="Arial" panose="020B0604020202020204" pitchFamily="34" charset="0"/>
              <a:buChar char="•"/>
            </a:pPr>
            <a:r>
              <a:rPr lang="en-US" i="0" dirty="0"/>
              <a:t>The project’s focus must align with the HHS Extension mission and capacity. On the spectrum of care, Purdue Extension focuses on prevention and education. Our staff are not providing direct care or treatment.</a:t>
            </a:r>
          </a:p>
          <a:p>
            <a:pPr marL="181240" indent="-181240">
              <a:buFont typeface="Arial" panose="020B0604020202020204" pitchFamily="34" charset="0"/>
              <a:buChar char="•"/>
            </a:pPr>
            <a:r>
              <a:rPr lang="en-US" i="0" dirty="0"/>
              <a:t>Successful applications will i</a:t>
            </a:r>
            <a:r>
              <a:rPr lang="en-US" dirty="0"/>
              <a:t>nclude practical activities that can be implemented in the communities Extension serves, in collaboration with field-based Extension professionals. The RFP includes Application Guidelines for a detailed workplan and logic model to illustrate the intended activities.</a:t>
            </a:r>
          </a:p>
          <a:p>
            <a:pPr marL="181240" indent="-181240">
              <a:buFont typeface="Arial" panose="020B0604020202020204" pitchFamily="34" charset="0"/>
              <a:buChar char="•"/>
            </a:pPr>
            <a:r>
              <a:rPr lang="en-US" dirty="0"/>
              <a:t>Successful applications will also include plans for project evaluation and measuring impact. The Application Guidelines offer more information about what to include for evaluation.</a:t>
            </a:r>
          </a:p>
          <a:p>
            <a:pPr marL="181240" indent="-181240" defTabSz="966612">
              <a:buFont typeface="Arial" panose="020B0604020202020204" pitchFamily="34" charset="0"/>
              <a:buChar char="•"/>
              <a:defRPr/>
            </a:pPr>
            <a:r>
              <a:rPr lang="en-US" sz="1200" dirty="0">
                <a:latin typeface="+mn-lt"/>
              </a:rPr>
              <a:t>Successful applications will include consideration and strategy for sustainability after the project funding period ends. There is a dedicated section on the application to share sustainability strategies.</a:t>
            </a:r>
          </a:p>
          <a:p>
            <a:pPr marL="181240" indent="-181240" defTabSz="966612">
              <a:buFont typeface="Arial" panose="020B0604020202020204" pitchFamily="34" charset="0"/>
              <a:buChar char="•"/>
              <a:defRPr/>
            </a:pPr>
            <a:r>
              <a:rPr lang="en-US" sz="1200" dirty="0">
                <a:solidFill>
                  <a:srgbClr val="000000"/>
                </a:solidFill>
                <a:latin typeface="+mn-lt"/>
                <a:ea typeface="Aptos" panose="020B0004020202020204" pitchFamily="34" charset="0"/>
                <a:cs typeface="Aptos" panose="020B0004020202020204" pitchFamily="34" charset="0"/>
              </a:rPr>
              <a:t>Additional consideration will be given to proposals that incorporate in-kind contributions, though in-kind contributions are not required.</a:t>
            </a:r>
            <a:endParaRPr lang="en-US" sz="1200" dirty="0">
              <a:latin typeface="+mn-lt"/>
            </a:endParaRPr>
          </a:p>
          <a:p>
            <a:endParaRPr lang="en-US" i="0" dirty="0"/>
          </a:p>
        </p:txBody>
      </p:sp>
      <p:sp>
        <p:nvSpPr>
          <p:cNvPr id="4" name="Slide Number Placeholder 3"/>
          <p:cNvSpPr>
            <a:spLocks noGrp="1"/>
          </p:cNvSpPr>
          <p:nvPr>
            <p:ph type="sldNum" sz="quarter" idx="5"/>
          </p:nvPr>
        </p:nvSpPr>
        <p:spPr/>
        <p:txBody>
          <a:bodyPr/>
          <a:lstStyle/>
          <a:p>
            <a:fld id="{E089A3A1-9A3C-49ED-B4B4-1A75EF2CC671}" type="slidenum">
              <a:rPr lang="en-US" smtClean="0"/>
              <a:t>12</a:t>
            </a:fld>
            <a:endParaRPr lang="en-US"/>
          </a:p>
        </p:txBody>
      </p:sp>
    </p:spTree>
    <p:extLst>
      <p:ext uri="{BB962C8B-B14F-4D97-AF65-F5344CB8AC3E}">
        <p14:creationId xmlns:p14="http://schemas.microsoft.com/office/powerpoint/2010/main" val="243781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details about the project reporting requirements once funded. Further guidance about reporting, including how enter the impact statement in Elements, will be provided to project teams once funded.</a:t>
            </a:r>
          </a:p>
        </p:txBody>
      </p:sp>
      <p:sp>
        <p:nvSpPr>
          <p:cNvPr id="4" name="Slide Number Placeholder 3"/>
          <p:cNvSpPr>
            <a:spLocks noGrp="1"/>
          </p:cNvSpPr>
          <p:nvPr>
            <p:ph type="sldNum" sz="quarter" idx="5"/>
          </p:nvPr>
        </p:nvSpPr>
        <p:spPr/>
        <p:txBody>
          <a:bodyPr/>
          <a:lstStyle/>
          <a:p>
            <a:fld id="{E089A3A1-9A3C-49ED-B4B4-1A75EF2CC671}" type="slidenum">
              <a:rPr lang="en-US" smtClean="0"/>
              <a:t>13</a:t>
            </a:fld>
            <a:endParaRPr lang="en-US"/>
          </a:p>
        </p:txBody>
      </p:sp>
    </p:spTree>
    <p:extLst>
      <p:ext uri="{BB962C8B-B14F-4D97-AF65-F5344CB8AC3E}">
        <p14:creationId xmlns:p14="http://schemas.microsoft.com/office/powerpoint/2010/main" val="294815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HHS Extension plans to fund one or more projects through this RFP. Three funding ranges are available for submission for this RFP, and project teams can identify the specific funding range for which they wish to apply. We recognize that not all of the proposed projects may require funding at the highest amounts. By opening this RFP to several funding ranges, we might be able to fund multiple projects. </a:t>
            </a:r>
          </a:p>
          <a:p>
            <a:endParaRPr lang="en-US" dirty="0"/>
          </a:p>
          <a:p>
            <a:r>
              <a:rPr lang="en-US" dirty="0"/>
              <a:t>So the number of projects that will be funded will depend on the nature of proposals submitted and the funding amount requested.</a:t>
            </a:r>
          </a:p>
          <a:p>
            <a:endParaRPr lang="en-US" dirty="0"/>
          </a:p>
          <a:p>
            <a:r>
              <a:rPr lang="en-US" dirty="0"/>
              <a:t>We are unlikely to fund more than one project at the highest funding range or level. </a:t>
            </a:r>
          </a:p>
          <a:p>
            <a:endParaRPr lang="en-US" dirty="0"/>
          </a:p>
          <a:p>
            <a:r>
              <a:rPr lang="en-US" dirty="0"/>
              <a:t>If none are funded at the highest level, then the number of projects funded at the lower levels may increase. </a:t>
            </a:r>
          </a:p>
        </p:txBody>
      </p:sp>
      <p:sp>
        <p:nvSpPr>
          <p:cNvPr id="4" name="Slide Number Placeholder 3"/>
          <p:cNvSpPr>
            <a:spLocks noGrp="1"/>
          </p:cNvSpPr>
          <p:nvPr>
            <p:ph type="sldNum" sz="quarter" idx="5"/>
          </p:nvPr>
        </p:nvSpPr>
        <p:spPr/>
        <p:txBody>
          <a:bodyPr/>
          <a:lstStyle/>
          <a:p>
            <a:fld id="{E089A3A1-9A3C-49ED-B4B4-1A75EF2CC671}" type="slidenum">
              <a:rPr lang="en-US" smtClean="0"/>
              <a:t>14</a:t>
            </a:fld>
            <a:endParaRPr lang="en-US"/>
          </a:p>
        </p:txBody>
      </p:sp>
    </p:spTree>
    <p:extLst>
      <p:ext uri="{BB962C8B-B14F-4D97-AF65-F5344CB8AC3E}">
        <p14:creationId xmlns:p14="http://schemas.microsoft.com/office/powerpoint/2010/main" val="421451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This slide notes the anticipated timeline for projects. As mentioned before, the deadline to submit RFP applications is the end of business on Monday, March 31</a:t>
            </a:r>
            <a:r>
              <a:rPr lang="en-US" sz="1200" baseline="30000" dirty="0">
                <a:latin typeface="+mn-lt"/>
              </a:rPr>
              <a:t>st</a:t>
            </a:r>
            <a:r>
              <a:rPr lang="en-US" sz="1200" dirty="0">
                <a:latin typeface="+mn-lt"/>
              </a:rPr>
              <a:t>. </a:t>
            </a:r>
          </a:p>
          <a:p>
            <a:pPr>
              <a:lnSpc>
                <a:spcPct val="115000"/>
              </a:lnSpc>
              <a:spcAft>
                <a:spcPts val="1057"/>
              </a:spcAft>
            </a:pPr>
            <a:r>
              <a:rPr lang="en-US" sz="1200" dirty="0">
                <a:latin typeface="+mn-lt"/>
                <a:ea typeface="Aptos" panose="020B0004020202020204" pitchFamily="34" charset="0"/>
                <a:cs typeface="Aptos" panose="020B0004020202020204" pitchFamily="34" charset="0"/>
              </a:rPr>
              <a:t>An application will be deemed unacceptable and not considered for funding if it is:</a:t>
            </a:r>
            <a:endParaRPr lang="en-US" sz="1200" dirty="0">
              <a:latin typeface="+mn-lt"/>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en-US" sz="1200" dirty="0">
                <a:latin typeface="+mn-lt"/>
                <a:ea typeface="Aptos" panose="020B0004020202020204" pitchFamily="34" charset="0"/>
                <a:cs typeface="Aptos" panose="020B0004020202020204" pitchFamily="34" charset="0"/>
              </a:rPr>
              <a:t>Incomplete,</a:t>
            </a:r>
            <a:endParaRPr lang="en-US" sz="1200" dirty="0">
              <a:latin typeface="+mn-lt"/>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en-US" sz="1200" dirty="0">
                <a:latin typeface="+mn-lt"/>
                <a:ea typeface="Aptos" panose="020B0004020202020204" pitchFamily="34" charset="0"/>
                <a:cs typeface="Aptos" panose="020B0004020202020204" pitchFamily="34" charset="0"/>
              </a:rPr>
              <a:t>Received after the deadline, or</a:t>
            </a:r>
            <a:endParaRPr lang="en-US" sz="1200" dirty="0">
              <a:latin typeface="+mn-lt"/>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en-US" sz="1200" dirty="0">
                <a:latin typeface="+mn-lt"/>
                <a:ea typeface="Aptos" panose="020B0004020202020204" pitchFamily="34" charset="0"/>
                <a:cs typeface="Aptos" panose="020B0004020202020204" pitchFamily="34" charset="0"/>
              </a:rPr>
              <a:t>Not prepared according to the format or instructions.</a:t>
            </a:r>
          </a:p>
          <a:p>
            <a:pPr>
              <a:lnSpc>
                <a:spcPct val="115000"/>
              </a:lnSpc>
              <a:spcAft>
                <a:spcPts val="1057"/>
              </a:spcAft>
            </a:pPr>
            <a:r>
              <a:rPr lang="en-US" sz="1200" dirty="0">
                <a:latin typeface="+mn-lt"/>
              </a:rPr>
              <a:t>Applicants can expect to hear about award status no later than Wednesday, May 7</a:t>
            </a:r>
            <a:r>
              <a:rPr lang="en-US" sz="1200" baseline="30000" dirty="0">
                <a:latin typeface="+mn-lt"/>
              </a:rPr>
              <a:t>th</a:t>
            </a:r>
            <a:r>
              <a:rPr lang="en-US" sz="1200" dirty="0">
                <a:latin typeface="+mn-lt"/>
              </a:rPr>
              <a:t>.</a:t>
            </a:r>
          </a:p>
          <a:p>
            <a:pPr>
              <a:lnSpc>
                <a:spcPct val="115000"/>
              </a:lnSpc>
              <a:spcAft>
                <a:spcPts val="1057"/>
              </a:spcAft>
            </a:pPr>
            <a:r>
              <a:rPr lang="en-US" sz="1200" dirty="0">
                <a:latin typeface="+mn-lt"/>
              </a:rPr>
              <a:t>As mentioned before, the start and end time for the award recipients is flexible to accommodate varying summer obligations. These are the windows of time for the funding starting and ending dates.</a:t>
            </a:r>
          </a:p>
          <a:p>
            <a:pPr>
              <a:lnSpc>
                <a:spcPct val="115000"/>
              </a:lnSpc>
              <a:spcAft>
                <a:spcPts val="1057"/>
              </a:spcAft>
            </a:pPr>
            <a:r>
              <a:rPr lang="en-US" sz="1200" dirty="0">
                <a:latin typeface="+mn-lt"/>
              </a:rPr>
              <a:t>Project teams must then submit final reports to HHS Extension no later than Wednesday, September 30</a:t>
            </a:r>
            <a:r>
              <a:rPr lang="en-US" sz="1200" baseline="30000" dirty="0">
                <a:latin typeface="+mn-lt"/>
              </a:rPr>
              <a:t>th</a:t>
            </a:r>
            <a:r>
              <a:rPr lang="en-US" sz="1200" dirty="0">
                <a:latin typeface="+mn-lt"/>
              </a:rPr>
              <a:t>, 2026. Regardless of the funding start and end dates, all final reports are due on the same date. </a:t>
            </a:r>
          </a:p>
          <a:p>
            <a:pPr>
              <a:lnSpc>
                <a:spcPct val="115000"/>
              </a:lnSpc>
              <a:spcAft>
                <a:spcPts val="1057"/>
              </a:spcAft>
            </a:pPr>
            <a:endParaRPr lang="en-US" sz="19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E089A3A1-9A3C-49ED-B4B4-1A75EF2CC671}" type="slidenum">
              <a:rPr lang="en-US" smtClean="0"/>
              <a:t>15</a:t>
            </a:fld>
            <a:endParaRPr lang="en-US"/>
          </a:p>
        </p:txBody>
      </p:sp>
    </p:spTree>
    <p:extLst>
      <p:ext uri="{BB962C8B-B14F-4D97-AF65-F5344CB8AC3E}">
        <p14:creationId xmlns:p14="http://schemas.microsoft.com/office/powerpoint/2010/main" val="30036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and a QR code to access the RFP website: https://extension.purdue.edu/hhs/rfp/hhs-rfp</a:t>
            </a:r>
          </a:p>
        </p:txBody>
      </p:sp>
      <p:sp>
        <p:nvSpPr>
          <p:cNvPr id="4" name="Slide Number Placeholder 3"/>
          <p:cNvSpPr>
            <a:spLocks noGrp="1"/>
          </p:cNvSpPr>
          <p:nvPr>
            <p:ph type="sldNum" sz="quarter" idx="5"/>
          </p:nvPr>
        </p:nvSpPr>
        <p:spPr/>
        <p:txBody>
          <a:bodyPr/>
          <a:lstStyle/>
          <a:p>
            <a:fld id="{E089A3A1-9A3C-49ED-B4B4-1A75EF2CC671}" type="slidenum">
              <a:rPr lang="en-US" smtClean="0"/>
              <a:t>16</a:t>
            </a:fld>
            <a:endParaRPr lang="en-US"/>
          </a:p>
        </p:txBody>
      </p:sp>
    </p:spTree>
    <p:extLst>
      <p:ext uri="{BB962C8B-B14F-4D97-AF65-F5344CB8AC3E}">
        <p14:creationId xmlns:p14="http://schemas.microsoft.com/office/powerpoint/2010/main" val="294089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53DD-D2BF-EFCC-63F7-96346A2E4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01A6-08FF-834F-1EFF-C94B000A9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41750-4F8A-E96E-F6EC-610180F79991}"/>
              </a:ext>
            </a:extLst>
          </p:cNvPr>
          <p:cNvSpPr>
            <a:spLocks noGrp="1"/>
          </p:cNvSpPr>
          <p:nvPr>
            <p:ph type="body" idx="1"/>
          </p:nvPr>
        </p:nvSpPr>
        <p:spPr/>
        <p:txBody>
          <a:bodyPr/>
          <a:lstStyle/>
          <a:p>
            <a:r>
              <a:rPr lang="en-US" dirty="0"/>
              <a:t>Here are some answers to some anticipated or frequently asked questions.</a:t>
            </a:r>
          </a:p>
          <a:p>
            <a:endParaRPr lang="en-US" dirty="0"/>
          </a:p>
          <a:p>
            <a:r>
              <a:rPr lang="en-US" dirty="0"/>
              <a:t>Answers:</a:t>
            </a:r>
          </a:p>
          <a:p>
            <a:pPr marL="241653" indent="-241653">
              <a:buAutoNum type="arabicPeriod"/>
            </a:pPr>
            <a:r>
              <a:rPr lang="en-US" dirty="0"/>
              <a:t>No. While additional team members on the project can be students or postdocs, the lead individual on the project must be faculty in the College of HHS.</a:t>
            </a:r>
          </a:p>
          <a:p>
            <a:pPr marL="241653" indent="-241653">
              <a:buAutoNum type="arabicPeriod"/>
            </a:pPr>
            <a:r>
              <a:rPr lang="en-US" dirty="0"/>
              <a:t>Yes. Faculty can submit multiple applications or can be involved on multiple applications (perhaps on one as the lead, on another as a team member).</a:t>
            </a:r>
          </a:p>
          <a:p>
            <a:pPr marL="241653" indent="-241653">
              <a:buAutoNum type="arabicPeriod"/>
            </a:pPr>
            <a:r>
              <a:rPr lang="en-US" dirty="0"/>
              <a:t>Email extensionhhs@purdue.edu about the project idea. HHS Extension Administration can help connect with specialists and/or field staff as needed.</a:t>
            </a:r>
          </a:p>
          <a:p>
            <a:pPr marL="241653" indent="-241653">
              <a:buAutoNum type="arabicPeriod"/>
            </a:pPr>
            <a:r>
              <a:rPr lang="en-US" dirty="0"/>
              <a:t>No, submitting through SPS is not required.</a:t>
            </a:r>
          </a:p>
          <a:p>
            <a:pPr marL="241653" indent="-241653">
              <a:buAutoNum type="arabicPeriod"/>
            </a:pPr>
            <a:r>
              <a:rPr lang="en-US" dirty="0"/>
              <a:t>No, IRB approval prior to submission is not required. However, if IRB would be necessary for project activities, IRB approval is needed before project activities begin.</a:t>
            </a:r>
          </a:p>
          <a:p>
            <a:pPr marL="241653" indent="-241653">
              <a:buAutoNum type="arabicPeriod"/>
            </a:pPr>
            <a:r>
              <a:rPr lang="en-US" dirty="0"/>
              <a:t>Yes, faculty who have partnered with HHS Extension are eligible to apply, as long as the applications are for efforts specifically related to behavioral health and well-being and not as a continuation of an existing project. </a:t>
            </a:r>
          </a:p>
          <a:p>
            <a:pPr marL="241653" indent="-241653">
              <a:buAutoNum type="arabicPeriod"/>
            </a:pPr>
            <a:endParaRPr lang="en-US" dirty="0"/>
          </a:p>
        </p:txBody>
      </p:sp>
      <p:sp>
        <p:nvSpPr>
          <p:cNvPr id="4" name="Slide Number Placeholder 3">
            <a:extLst>
              <a:ext uri="{FF2B5EF4-FFF2-40B4-BE49-F238E27FC236}">
                <a16:creationId xmlns:a16="http://schemas.microsoft.com/office/drawing/2014/main" id="{BF33F10C-F826-2CEF-EAD2-29D2B3305282}"/>
              </a:ext>
            </a:extLst>
          </p:cNvPr>
          <p:cNvSpPr>
            <a:spLocks noGrp="1"/>
          </p:cNvSpPr>
          <p:nvPr>
            <p:ph type="sldNum" sz="quarter" idx="5"/>
          </p:nvPr>
        </p:nvSpPr>
        <p:spPr/>
        <p:txBody>
          <a:bodyPr/>
          <a:lstStyle/>
          <a:p>
            <a:fld id="{E089A3A1-9A3C-49ED-B4B4-1A75EF2CC671}" type="slidenum">
              <a:rPr lang="en-US" smtClean="0"/>
              <a:t>17</a:t>
            </a:fld>
            <a:endParaRPr lang="en-US"/>
          </a:p>
        </p:txBody>
      </p:sp>
    </p:spTree>
    <p:extLst>
      <p:ext uri="{BB962C8B-B14F-4D97-AF65-F5344CB8AC3E}">
        <p14:creationId xmlns:p14="http://schemas.microsoft.com/office/powerpoint/2010/main" val="420671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this RFP opportunity. </a:t>
            </a:r>
          </a:p>
          <a:p>
            <a:endParaRPr lang="en-US" dirty="0"/>
          </a:p>
          <a:p>
            <a:r>
              <a:rPr lang="en-US" dirty="0"/>
              <a:t>If you have any questions about this RFP opportunity, please contact HHS Extension Administration at the contact information provided on the slide. We welcome the chance to connect with you to talk through your project idea. </a:t>
            </a:r>
          </a:p>
        </p:txBody>
      </p:sp>
      <p:sp>
        <p:nvSpPr>
          <p:cNvPr id="4" name="Slide Number Placeholder 3"/>
          <p:cNvSpPr>
            <a:spLocks noGrp="1"/>
          </p:cNvSpPr>
          <p:nvPr>
            <p:ph type="sldNum" sz="quarter" idx="5"/>
          </p:nvPr>
        </p:nvSpPr>
        <p:spPr/>
        <p:txBody>
          <a:bodyPr/>
          <a:lstStyle/>
          <a:p>
            <a:fld id="{E089A3A1-9A3C-49ED-B4B4-1A75EF2CC671}" type="slidenum">
              <a:rPr lang="en-US" smtClean="0"/>
              <a:t>18</a:t>
            </a:fld>
            <a:endParaRPr lang="en-US"/>
          </a:p>
        </p:txBody>
      </p:sp>
    </p:spTree>
    <p:extLst>
      <p:ext uri="{BB962C8B-B14F-4D97-AF65-F5344CB8AC3E}">
        <p14:creationId xmlns:p14="http://schemas.microsoft.com/office/powerpoint/2010/main" val="236623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This slide provides an overview of the information shared in the session:</a:t>
            </a:r>
            <a:endParaRPr lang="en-US" sz="1200" i="1" dirty="0"/>
          </a:p>
          <a:p>
            <a:pPr defTabSz="966612">
              <a:defRPr/>
            </a:pPr>
            <a:endParaRPr lang="en-US" sz="1200" i="1" dirty="0"/>
          </a:p>
          <a:p>
            <a:pPr marL="181240" indent="-181240" defTabSz="966612">
              <a:buFont typeface="Arial" panose="020B0604020202020204" pitchFamily="34" charset="0"/>
              <a:buChar char="•"/>
              <a:defRPr/>
            </a:pPr>
            <a:r>
              <a:rPr lang="en-US" sz="1200" i="0" dirty="0"/>
              <a:t>For those who may be less familiar with Extension generally or with HHS Extension specifically, we talked about what Purdue Extension is and what we do.</a:t>
            </a:r>
          </a:p>
          <a:p>
            <a:pPr marL="181240" indent="-181240" defTabSz="966612">
              <a:buFont typeface="Arial" panose="020B0604020202020204" pitchFamily="34" charset="0"/>
              <a:buChar char="•"/>
              <a:defRPr/>
            </a:pPr>
            <a:endParaRPr lang="en-US" sz="1200" i="0" dirty="0"/>
          </a:p>
          <a:p>
            <a:pPr marL="181240" indent="-181240" defTabSz="966612">
              <a:buFont typeface="Arial" panose="020B0604020202020204" pitchFamily="34" charset="0"/>
              <a:buChar char="•"/>
              <a:defRPr/>
            </a:pPr>
            <a:r>
              <a:rPr lang="en-US" sz="1200" i="0" dirty="0"/>
              <a:t>We provided some information about the types of partnerships that can occur between HHS Extension and University faculty, including some specific examples.</a:t>
            </a:r>
          </a:p>
          <a:p>
            <a:pPr marL="181240" indent="-181240" defTabSz="966612">
              <a:buFont typeface="Arial" panose="020B0604020202020204" pitchFamily="34" charset="0"/>
              <a:buChar char="•"/>
              <a:defRPr/>
            </a:pPr>
            <a:endParaRPr lang="en-US" sz="1200" i="0" dirty="0"/>
          </a:p>
          <a:p>
            <a:pPr marL="181240" indent="-181240" defTabSz="966612">
              <a:buFont typeface="Arial" panose="020B0604020202020204" pitchFamily="34" charset="0"/>
              <a:buChar char="•"/>
              <a:defRPr/>
            </a:pPr>
            <a:r>
              <a:rPr lang="en-US" sz="1200" i="0" dirty="0"/>
              <a:t>We outlined the key elements of this RFP opportunity such as its intended purpose, eligibility requirements, criteria for a successful application, and more.</a:t>
            </a:r>
          </a:p>
          <a:p>
            <a:pPr marL="0" indent="0" defTabSz="966612">
              <a:buFont typeface="Arial" panose="020B0604020202020204" pitchFamily="34" charset="0"/>
              <a:buNone/>
              <a:defRPr/>
            </a:pPr>
            <a:endParaRPr lang="en-US" sz="1200" i="0" dirty="0"/>
          </a:p>
          <a:p>
            <a:pPr marL="181240" indent="-181240" defTabSz="966612">
              <a:buFont typeface="Arial" panose="020B0604020202020204" pitchFamily="34" charset="0"/>
              <a:buChar char="•"/>
              <a:defRPr/>
            </a:pPr>
            <a:r>
              <a:rPr lang="en-US" sz="1200" i="0" dirty="0"/>
              <a:t>And lastly, we offered time at the end for questions and discussion about the application and the award. </a:t>
            </a:r>
            <a:endParaRPr lang="en-US" i="0" dirty="0"/>
          </a:p>
        </p:txBody>
      </p:sp>
      <p:sp>
        <p:nvSpPr>
          <p:cNvPr id="4" name="Slide Number Placeholder 3"/>
          <p:cNvSpPr>
            <a:spLocks noGrp="1"/>
          </p:cNvSpPr>
          <p:nvPr>
            <p:ph type="sldNum" sz="quarter" idx="5"/>
          </p:nvPr>
        </p:nvSpPr>
        <p:spPr/>
        <p:txBody>
          <a:bodyPr/>
          <a:lstStyle/>
          <a:p>
            <a:fld id="{E089A3A1-9A3C-49ED-B4B4-1A75EF2CC671}" type="slidenum">
              <a:rPr lang="en-US" smtClean="0"/>
              <a:t>2</a:t>
            </a:fld>
            <a:endParaRPr lang="en-US"/>
          </a:p>
        </p:txBody>
      </p:sp>
    </p:spTree>
    <p:extLst>
      <p:ext uri="{BB962C8B-B14F-4D97-AF65-F5344CB8AC3E}">
        <p14:creationId xmlns:p14="http://schemas.microsoft.com/office/powerpoint/2010/main" val="88223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4C30E-0E44-7D7F-75BF-6487FF101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66B4D-A3FE-5D76-781A-36C400083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F0282-EEF8-129B-AF9C-62FBAF3ABEAF}"/>
              </a:ext>
            </a:extLst>
          </p:cNvPr>
          <p:cNvSpPr>
            <a:spLocks noGrp="1"/>
          </p:cNvSpPr>
          <p:nvPr>
            <p:ph type="body" idx="1"/>
          </p:nvPr>
        </p:nvSpPr>
        <p:spPr/>
        <p:txBody>
          <a:bodyPr/>
          <a:lstStyle/>
          <a:p>
            <a:r>
              <a:rPr lang="en-US" sz="1200" dirty="0"/>
              <a:t>As Indiana’s land grant institution, Purdue University’s mission includes a dedication to community engagement. </a:t>
            </a:r>
          </a:p>
          <a:p>
            <a:endParaRPr lang="en-US" sz="1200" dirty="0"/>
          </a:p>
          <a:p>
            <a:r>
              <a:rPr lang="en-US" sz="1200" b="1" dirty="0"/>
              <a:t>Purdue Extension </a:t>
            </a:r>
            <a:r>
              <a:rPr lang="en-US" sz="1200" dirty="0"/>
              <a:t>serves as part of the University’s community engagement mission to provide education to Indiana communities. Purdue Extension is also part of the national Cooperative Extension system overseen by the United States Department of Agriculture’s National Institute for Food &amp; Agriculture (USDA NIFA).</a:t>
            </a:r>
          </a:p>
          <a:p>
            <a:r>
              <a:rPr lang="en-US" sz="1200" dirty="0"/>
              <a:t>More information about the national Cooperative Extension system and its history can be found at https://www.nifa.usda.gov/about-nifa/how-we-work/extension.</a:t>
            </a:r>
          </a:p>
          <a:p>
            <a:endParaRPr lang="en-US" sz="1200" dirty="0"/>
          </a:p>
          <a:p>
            <a:r>
              <a:rPr lang="en-US" sz="1200" i="0" dirty="0"/>
              <a:t>Purdue Extension aims to connect the University’s research and expertise in four specific areas: Agriculture &amp; Natural Resources, Community Development, 4-H Youth Development, and Health &amp; Human Sciences. Purdue Extension has formal partnerships with 3 colleges at Purdue University: the College of Agriculture, the College of Veterinary Medicine, and the College of Health &amp; Human Sciences.</a:t>
            </a:r>
          </a:p>
          <a:p>
            <a:endParaRPr lang="en-US" sz="1200" i="0" dirty="0"/>
          </a:p>
          <a:p>
            <a:r>
              <a:rPr lang="en-US" sz="1200" i="0" dirty="0"/>
              <a:t>Our Purdue Extension team includes campus faculty and staff and field-based professionals who work in county offices throughout the state. We aim to provide practical, research-based solutions to local issues through resources, programming, and partnerships, focusing primarily on prevention and education.</a:t>
            </a:r>
            <a:endParaRPr lang="en-US" sz="1200" i="1" dirty="0"/>
          </a:p>
          <a:p>
            <a:endParaRPr lang="en-US" sz="1200" dirty="0"/>
          </a:p>
          <a:p>
            <a:r>
              <a:rPr lang="en-US" sz="1200" dirty="0"/>
              <a:t>More information about Purdue Extension and our impact is available in multiple places online. Some of these resources are included in the RFP document. These resources are also available on the RFP website.</a:t>
            </a:r>
          </a:p>
          <a:p>
            <a:pPr marL="181240" indent="-181240">
              <a:buFont typeface="Arial" panose="020B0604020202020204" pitchFamily="34" charset="0"/>
              <a:buChar char="•"/>
            </a:pPr>
            <a:r>
              <a:rPr lang="en-US" sz="1200" dirty="0"/>
              <a:t>Purdue Extension website: https://extension.purdue.edu</a:t>
            </a:r>
          </a:p>
          <a:p>
            <a:pPr marL="181240" indent="-181240">
              <a:buFont typeface="Arial" panose="020B0604020202020204" pitchFamily="34" charset="0"/>
              <a:buChar char="•"/>
            </a:pPr>
            <a:r>
              <a:rPr lang="en-US" sz="1200" dirty="0"/>
              <a:t>Purdue Extension overview: https://extension.purdue.edu/about/_docs/3-426-extension-overview-handout-final-6-20-24-1.pdf</a:t>
            </a:r>
          </a:p>
          <a:p>
            <a:pPr marL="181240" indent="-181240">
              <a:buFont typeface="Arial" panose="020B0604020202020204" pitchFamily="34" charset="0"/>
              <a:buChar char="•"/>
            </a:pPr>
            <a:r>
              <a:rPr lang="en-US" sz="1200" dirty="0"/>
              <a:t>2024 Annual Impact Report: https://extension.purdue.edu/annualreport/index.html</a:t>
            </a:r>
          </a:p>
          <a:p>
            <a:pPr marL="181240" indent="-181240">
              <a:buFont typeface="Arial" panose="020B0604020202020204" pitchFamily="34" charset="0"/>
              <a:buChar char="•"/>
            </a:pPr>
            <a:r>
              <a:rPr lang="en-US" sz="1200" dirty="0"/>
              <a:t>Purdue Extension Showcase (report to USDA): https://extension.purdue.edu/about/_docs/3-329_2024extensionshow_final.pdf</a:t>
            </a:r>
          </a:p>
          <a:p>
            <a:endParaRPr lang="en-US" sz="1200" dirty="0"/>
          </a:p>
          <a:p>
            <a:r>
              <a:rPr lang="en-US" sz="1200" dirty="0"/>
              <a:t>Next, we will share more information specific to Health &amp; Human Sciences Extension programming efforts. </a:t>
            </a:r>
          </a:p>
        </p:txBody>
      </p:sp>
      <p:sp>
        <p:nvSpPr>
          <p:cNvPr id="4" name="Slide Number Placeholder 3">
            <a:extLst>
              <a:ext uri="{FF2B5EF4-FFF2-40B4-BE49-F238E27FC236}">
                <a16:creationId xmlns:a16="http://schemas.microsoft.com/office/drawing/2014/main" id="{233657F0-A718-1204-E70B-0C2F69A20297}"/>
              </a:ext>
            </a:extLst>
          </p:cNvPr>
          <p:cNvSpPr>
            <a:spLocks noGrp="1"/>
          </p:cNvSpPr>
          <p:nvPr>
            <p:ph type="sldNum" sz="quarter" idx="5"/>
          </p:nvPr>
        </p:nvSpPr>
        <p:spPr/>
        <p:txBody>
          <a:bodyPr/>
          <a:lstStyle/>
          <a:p>
            <a:fld id="{E089A3A1-9A3C-49ED-B4B4-1A75EF2CC671}" type="slidenum">
              <a:rPr lang="en-US" smtClean="0"/>
              <a:t>3</a:t>
            </a:fld>
            <a:endParaRPr lang="en-US"/>
          </a:p>
        </p:txBody>
      </p:sp>
    </p:spTree>
    <p:extLst>
      <p:ext uri="{BB962C8B-B14F-4D97-AF65-F5344CB8AC3E}">
        <p14:creationId xmlns:p14="http://schemas.microsoft.com/office/powerpoint/2010/main" val="217081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Purdue Extension Health &amp; Human Sciences, or HHS Extension, is a network of professionals who </a:t>
            </a:r>
            <a:r>
              <a:rPr lang="en-US" b="0" i="0" dirty="0">
                <a:solidFill>
                  <a:srgbClr val="FFFFFF"/>
                </a:solidFill>
                <a:effectLst/>
                <a:latin typeface="acumin-pro"/>
              </a:rPr>
              <a:t>provide education to individuals and communities in each of Indiana’s diverse counties. </a:t>
            </a:r>
            <a:r>
              <a:rPr lang="en-US" dirty="0"/>
              <a:t>We partner with faculty and staff in the College of Health &amp; Human Sciences to bring research and expertise </a:t>
            </a:r>
            <a:r>
              <a:rPr lang="en-US" b="0" i="0" dirty="0">
                <a:solidFill>
                  <a:srgbClr val="FFFFFF"/>
                </a:solidFill>
                <a:effectLst/>
                <a:latin typeface="acumin-pro"/>
              </a:rPr>
              <a:t>to the local level – both in person and online – to help people strengthen relationships, eat smart, improve health, and achieve financial wellness.</a:t>
            </a:r>
          </a:p>
          <a:p>
            <a:endParaRPr lang="en-US" dirty="0"/>
          </a:p>
          <a:p>
            <a:r>
              <a:rPr lang="en-US" dirty="0"/>
              <a:t>Our staff consists of a statewide administrative team and specialists based on the West Lafayette campus, as well as field-based Extension professionals who serve in all 92 counties throughout the state. The HHS Extension specialists serve as liaisons between faculty/campus staff and our field-based staff. They also assist with the oversight of HHS Extension operations and building statewide collaborations. </a:t>
            </a:r>
          </a:p>
          <a:p>
            <a:endParaRPr lang="en-US" dirty="0"/>
          </a:p>
          <a:p>
            <a:r>
              <a:rPr lang="en-US" dirty="0"/>
              <a:t>Our field-based staff serve local communities through direct education program delivery and engaging with community coalitions and partners. Purdue Extension Nutrition Education Program professionals work with limited resource audiences. They provide nutrition education lessons to youth and adults, work to increase nutrition and physical activity access, as well as impact policy, systems, and environment in communities.</a:t>
            </a:r>
          </a:p>
          <a:p>
            <a:endParaRPr lang="en-US" dirty="0"/>
          </a:p>
          <a:p>
            <a:r>
              <a:rPr lang="en-US" dirty="0"/>
              <a:t>HHS Extension currently has formal partnerships with four academic units in the College of HHS which correspond with our four specialty areas. Those academic units include:</a:t>
            </a:r>
          </a:p>
          <a:p>
            <a:pPr marL="171450" indent="-171450">
              <a:buFont typeface="Arial" panose="020B0604020202020204" pitchFamily="34" charset="0"/>
              <a:buChar char="•"/>
            </a:pPr>
            <a:r>
              <a:rPr lang="en-US" dirty="0"/>
              <a:t>the Department of Nutrition Science</a:t>
            </a:r>
          </a:p>
          <a:p>
            <a:pPr marL="171450" indent="-171450">
              <a:buFont typeface="Arial" panose="020B0604020202020204" pitchFamily="34" charset="0"/>
              <a:buChar char="•"/>
            </a:pPr>
            <a:r>
              <a:rPr lang="en-US" dirty="0"/>
              <a:t>the Department of Human Development &amp; Family Science</a:t>
            </a:r>
          </a:p>
          <a:p>
            <a:pPr marL="171450" indent="-171450">
              <a:buFont typeface="Arial" panose="020B0604020202020204" pitchFamily="34" charset="0"/>
              <a:buChar char="•"/>
            </a:pPr>
            <a:r>
              <a:rPr lang="en-US" dirty="0"/>
              <a:t>the Division of Consumer Science within the White Lodging-J.W. Marriott, Jr., School of Hospitality and Tourism Management </a:t>
            </a:r>
          </a:p>
          <a:p>
            <a:pPr marL="171450" indent="-171450">
              <a:buFont typeface="Arial" panose="020B0604020202020204" pitchFamily="34" charset="0"/>
              <a:buChar char="•"/>
            </a:pPr>
            <a:r>
              <a:rPr lang="en-US" dirty="0"/>
              <a:t>the School of Nursing. </a:t>
            </a:r>
          </a:p>
          <a:p>
            <a:pPr marL="0" indent="0">
              <a:buFont typeface="Arial" panose="020B0604020202020204" pitchFamily="34" charset="0"/>
              <a:buNone/>
            </a:pPr>
            <a:r>
              <a:rPr lang="en-US" dirty="0"/>
              <a:t>More simply put, HHS Extension addresses community needs in the areas of food, family, money, and health. </a:t>
            </a:r>
          </a:p>
        </p:txBody>
      </p:sp>
      <p:sp>
        <p:nvSpPr>
          <p:cNvPr id="4" name="Slide Number Placeholder 3"/>
          <p:cNvSpPr>
            <a:spLocks noGrp="1"/>
          </p:cNvSpPr>
          <p:nvPr>
            <p:ph type="sldNum" sz="quarter" idx="5"/>
          </p:nvPr>
        </p:nvSpPr>
        <p:spPr/>
        <p:txBody>
          <a:bodyPr/>
          <a:lstStyle/>
          <a:p>
            <a:fld id="{E089A3A1-9A3C-49ED-B4B4-1A75EF2CC671}" type="slidenum">
              <a:rPr lang="en-US" smtClean="0"/>
              <a:t>4</a:t>
            </a:fld>
            <a:endParaRPr lang="en-US"/>
          </a:p>
        </p:txBody>
      </p:sp>
    </p:spTree>
    <p:extLst>
      <p:ext uri="{BB962C8B-B14F-4D97-AF65-F5344CB8AC3E}">
        <p14:creationId xmlns:p14="http://schemas.microsoft.com/office/powerpoint/2010/main" val="341870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200" kern="100" dirty="0">
                <a:latin typeface="+mn-lt"/>
                <a:ea typeface="Aptos" panose="020B0004020202020204" pitchFamily="34" charset="0"/>
                <a:cs typeface="Times New Roman" panose="02020603050405020304" pitchFamily="18" charset="0"/>
              </a:rPr>
              <a:t>Partnerships between HHS Extension and University faculty have taken many paths over the years. These partnerships can come about from community-based needs or from faculty-driven research and interests. While not an exhaustive list, here are some general types of partnerships that have occurred between HHS Extension and University faculty:</a:t>
            </a:r>
          </a:p>
          <a:p>
            <a:pPr>
              <a:lnSpc>
                <a:spcPct val="107000"/>
              </a:lnSpc>
              <a:spcAft>
                <a:spcPts val="846"/>
              </a:spcAft>
            </a:pPr>
            <a:endParaRPr lang="en-US" sz="1200" kern="100" dirty="0">
              <a:latin typeface="+mn-lt"/>
              <a:ea typeface="Aptos" panose="020B0004020202020204" pitchFamily="34" charset="0"/>
              <a:cs typeface="Times New Roman" panose="02020603050405020304" pitchFamily="18" charset="0"/>
            </a:endParaRPr>
          </a:p>
          <a:p>
            <a:pPr>
              <a:lnSpc>
                <a:spcPct val="107000"/>
              </a:lnSpc>
              <a:spcAft>
                <a:spcPts val="846"/>
              </a:spcAft>
            </a:pPr>
            <a:r>
              <a:rPr lang="en-US" sz="1200" b="1" kern="100" dirty="0">
                <a:latin typeface="+mn-lt"/>
                <a:ea typeface="Aptos" panose="020B0004020202020204" pitchFamily="34" charset="0"/>
                <a:cs typeface="Times New Roman" panose="02020603050405020304" pitchFamily="18" charset="0"/>
              </a:rPr>
              <a:t>1. The first type is Research-Based Partnerships. </a:t>
            </a:r>
            <a:endParaRPr lang="en-US" sz="1200" kern="100" dirty="0">
              <a:latin typeface="+mn-lt"/>
              <a:ea typeface="Aptos" panose="020B0004020202020204" pitchFamily="34" charset="0"/>
              <a:cs typeface="Times New Roman" panose="02020603050405020304" pitchFamily="18" charset="0"/>
            </a:endParaRPr>
          </a:p>
          <a:p>
            <a:pPr marL="362480" indent="-362480">
              <a:lnSpc>
                <a:spcPct val="107000"/>
              </a:lnSpc>
              <a:spcAft>
                <a:spcPts val="846"/>
              </a:spcAft>
              <a:buSzPts val="1000"/>
              <a:buFont typeface="Symbol" panose="05050102010706020507" pitchFamily="18" charset="2"/>
              <a:buChar char=""/>
              <a:tabLst>
                <a:tab pos="483306" algn="l"/>
              </a:tabLst>
            </a:pPr>
            <a:r>
              <a:rPr lang="en-US" sz="1200" kern="100" dirty="0">
                <a:latin typeface="+mn-lt"/>
                <a:ea typeface="Aptos" panose="020B0004020202020204" pitchFamily="34" charset="0"/>
                <a:cs typeface="Times New Roman" panose="02020603050405020304" pitchFamily="18" charset="0"/>
              </a:rPr>
              <a:t>This could be </a:t>
            </a:r>
            <a:r>
              <a:rPr lang="en-US" sz="1200" u="sng" kern="100" dirty="0">
                <a:latin typeface="+mn-lt"/>
                <a:ea typeface="Aptos" panose="020B0004020202020204" pitchFamily="34" charset="0"/>
                <a:cs typeface="Times New Roman" panose="02020603050405020304" pitchFamily="18" charset="0"/>
              </a:rPr>
              <a:t>Applied Research Projects </a:t>
            </a:r>
            <a:r>
              <a:rPr lang="en-US" sz="1200" kern="100" dirty="0">
                <a:latin typeface="+mn-lt"/>
                <a:ea typeface="Aptos" panose="020B0004020202020204" pitchFamily="34" charset="0"/>
                <a:cs typeface="Times New Roman" panose="02020603050405020304" pitchFamily="18" charset="0"/>
              </a:rPr>
              <a:t>– in which faculty collaborate with Extension staff to conduct field studies, pilot projects, or trials that address community needs.</a:t>
            </a:r>
          </a:p>
          <a:p>
            <a:pPr marL="362480" indent="-362480">
              <a:lnSpc>
                <a:spcPct val="107000"/>
              </a:lnSpc>
              <a:spcAft>
                <a:spcPts val="846"/>
              </a:spcAft>
              <a:buSzPts val="1000"/>
              <a:buFont typeface="Symbol" panose="05050102010706020507" pitchFamily="18" charset="2"/>
              <a:buChar char=""/>
              <a:tabLst>
                <a:tab pos="483306" algn="l"/>
              </a:tabLst>
            </a:pPr>
            <a:r>
              <a:rPr lang="en-US" sz="1200" kern="100" dirty="0">
                <a:latin typeface="+mn-lt"/>
                <a:ea typeface="Aptos" panose="020B0004020202020204" pitchFamily="34" charset="0"/>
                <a:cs typeface="Times New Roman" panose="02020603050405020304" pitchFamily="18" charset="0"/>
              </a:rPr>
              <a:t>It could also include </a:t>
            </a:r>
            <a:r>
              <a:rPr lang="en-US" sz="1200" u="sng" kern="100" dirty="0">
                <a:latin typeface="+mn-lt"/>
                <a:ea typeface="Aptos" panose="020B0004020202020204" pitchFamily="34" charset="0"/>
                <a:cs typeface="Times New Roman" panose="02020603050405020304" pitchFamily="18" charset="0"/>
              </a:rPr>
              <a:t>Community-based Participatory Research projects</a:t>
            </a:r>
            <a:r>
              <a:rPr lang="en-US" sz="1200" kern="100" dirty="0">
                <a:latin typeface="+mn-lt"/>
                <a:ea typeface="Aptos" panose="020B0004020202020204" pitchFamily="34" charset="0"/>
                <a:cs typeface="Times New Roman" panose="02020603050405020304" pitchFamily="18" charset="0"/>
              </a:rPr>
              <a:t> – where faculty engage communities in research efforts, often with Extension acting as a bridge between academia and the public.</a:t>
            </a:r>
          </a:p>
          <a:p>
            <a:pPr marL="483306" lvl="1">
              <a:lnSpc>
                <a:spcPct val="107000"/>
              </a:lnSpc>
              <a:spcAft>
                <a:spcPts val="846"/>
              </a:spcAft>
              <a:buSzPts val="1000"/>
              <a:tabLst>
                <a:tab pos="483306" algn="l"/>
              </a:tabLst>
            </a:pPr>
            <a:endParaRPr lang="en-US" sz="1200" kern="100" dirty="0">
              <a:latin typeface="+mn-lt"/>
              <a:ea typeface="Aptos" panose="020B0004020202020204" pitchFamily="34" charset="0"/>
              <a:cs typeface="Times New Roman" panose="02020603050405020304" pitchFamily="18" charset="0"/>
            </a:endParaRPr>
          </a:p>
          <a:p>
            <a:pPr marL="483306" lvl="1">
              <a:lnSpc>
                <a:spcPct val="107000"/>
              </a:lnSpc>
              <a:spcAft>
                <a:spcPts val="846"/>
              </a:spcAft>
              <a:buSzPts val="1000"/>
              <a:tabLst>
                <a:tab pos="483306" algn="l"/>
              </a:tabLst>
            </a:pPr>
            <a:r>
              <a:rPr lang="en-US" sz="1200" kern="100" dirty="0">
                <a:latin typeface="+mn-lt"/>
                <a:ea typeface="Aptos" panose="020B0004020202020204" pitchFamily="34" charset="0"/>
                <a:cs typeface="Times New Roman" panose="02020603050405020304" pitchFamily="18" charset="0"/>
              </a:rPr>
              <a:t>An example of this type of partnership is a research project supporting family resilience in the aftermath of disasters. Faculty in the Department of Human Development and Family Science are partnering with Extension professionals to tailor existing Families Tackling Tough Times Together materials that will enable Extension educators to facilitate and help families build resilience in the wake of disasters.</a:t>
            </a:r>
          </a:p>
          <a:p>
            <a:pPr marL="483306" lvl="1">
              <a:lnSpc>
                <a:spcPct val="107000"/>
              </a:lnSpc>
              <a:spcAft>
                <a:spcPts val="846"/>
              </a:spcAft>
              <a:buSzPts val="1000"/>
              <a:tabLst>
                <a:tab pos="483306" algn="l"/>
              </a:tabLst>
            </a:pPr>
            <a:endParaRPr lang="en-US" sz="1200" kern="100" dirty="0">
              <a:latin typeface="+mn-lt"/>
              <a:ea typeface="Aptos" panose="020B0004020202020204" pitchFamily="34" charset="0"/>
              <a:cs typeface="Times New Roman" panose="02020603050405020304" pitchFamily="18" charset="0"/>
            </a:endParaRPr>
          </a:p>
          <a:p>
            <a:pPr>
              <a:lnSpc>
                <a:spcPct val="107000"/>
              </a:lnSpc>
              <a:spcAft>
                <a:spcPts val="846"/>
              </a:spcAft>
            </a:pPr>
            <a:r>
              <a:rPr lang="en-US" sz="1200" b="1" kern="100" dirty="0">
                <a:latin typeface="+mn-lt"/>
                <a:ea typeface="Aptos" panose="020B0004020202020204" pitchFamily="34" charset="0"/>
                <a:cs typeface="Times New Roman" panose="02020603050405020304" pitchFamily="18" charset="0"/>
              </a:rPr>
              <a:t>2. A second type is Educational &amp; Outreach Partnerships: </a:t>
            </a:r>
            <a:endParaRPr lang="en-US" sz="1200" kern="100" dirty="0">
              <a:latin typeface="+mn-lt"/>
              <a:ea typeface="Aptos" panose="020B0004020202020204" pitchFamily="34" charset="0"/>
              <a:cs typeface="Times New Roman" panose="02020603050405020304" pitchFamily="18" charset="0"/>
            </a:endParaRPr>
          </a:p>
          <a:p>
            <a:pPr marL="362480" indent="-362480" defTabSz="966612">
              <a:lnSpc>
                <a:spcPct val="107000"/>
              </a:lnSpc>
              <a:spcAft>
                <a:spcPts val="846"/>
              </a:spcAft>
              <a:buSzPts val="1000"/>
              <a:buFont typeface="Symbol" panose="05050102010706020507" pitchFamily="18" charset="2"/>
              <a:buChar char=""/>
              <a:tabLst>
                <a:tab pos="483306" algn="l"/>
              </a:tabLst>
              <a:defRPr/>
            </a:pPr>
            <a:r>
              <a:rPr lang="en-US" sz="1200" u="sng" kern="100" dirty="0">
                <a:latin typeface="+mn-lt"/>
                <a:ea typeface="Aptos" panose="020B0004020202020204" pitchFamily="34" charset="0"/>
                <a:cs typeface="Times New Roman" panose="02020603050405020304" pitchFamily="18" charset="0"/>
              </a:rPr>
              <a:t>Curriculum Development</a:t>
            </a:r>
            <a:r>
              <a:rPr lang="en-US" sz="1200" kern="100" dirty="0">
                <a:latin typeface="+mn-lt"/>
                <a:ea typeface="Aptos" panose="020B0004020202020204" pitchFamily="34" charset="0"/>
                <a:cs typeface="Times New Roman" panose="02020603050405020304" pitchFamily="18" charset="0"/>
              </a:rPr>
              <a:t> – This could involve collaboration in designing Extension curricula, online courses, or certification programs.</a:t>
            </a:r>
          </a:p>
          <a:p>
            <a:pPr marL="362480" indent="-362480">
              <a:lnSpc>
                <a:spcPct val="107000"/>
              </a:lnSpc>
              <a:spcAft>
                <a:spcPts val="846"/>
              </a:spcAft>
              <a:buSzPts val="1000"/>
              <a:buFont typeface="Symbol" panose="05050102010706020507" pitchFamily="18" charset="2"/>
              <a:buChar char=""/>
              <a:tabLst>
                <a:tab pos="483306" algn="l"/>
              </a:tabLst>
            </a:pPr>
            <a:r>
              <a:rPr lang="en-US" sz="1200" u="sng" kern="100" dirty="0">
                <a:latin typeface="+mn-lt"/>
                <a:ea typeface="Aptos" panose="020B0004020202020204" pitchFamily="34" charset="0"/>
                <a:cs typeface="Times New Roman" panose="02020603050405020304" pitchFamily="18" charset="0"/>
              </a:rPr>
              <a:t>Workshops &amp; Training Expertise</a:t>
            </a:r>
            <a:r>
              <a:rPr lang="en-US" sz="1200" kern="100" dirty="0">
                <a:latin typeface="+mn-lt"/>
                <a:ea typeface="Aptos" panose="020B0004020202020204" pitchFamily="34" charset="0"/>
                <a:cs typeface="Times New Roman" panose="02020603050405020304" pitchFamily="18" charset="0"/>
              </a:rPr>
              <a:t> – Faculty may also contribute expertise to extension-led workshops on specific topics that align with their subject matter expertise and research areas.</a:t>
            </a:r>
          </a:p>
          <a:p>
            <a:pPr marL="362480" indent="-362480">
              <a:lnSpc>
                <a:spcPct val="107000"/>
              </a:lnSpc>
              <a:spcAft>
                <a:spcPts val="846"/>
              </a:spcAft>
              <a:buSzPts val="1000"/>
              <a:buFont typeface="Symbol" panose="05050102010706020507" pitchFamily="18" charset="2"/>
              <a:buChar char=""/>
              <a:tabLst>
                <a:tab pos="483306" algn="l"/>
              </a:tabLst>
            </a:pPr>
            <a:r>
              <a:rPr lang="en-US" sz="1200" u="sng" kern="100" dirty="0">
                <a:latin typeface="+mn-lt"/>
                <a:ea typeface="Aptos" panose="020B0004020202020204" pitchFamily="34" charset="0"/>
                <a:cs typeface="Times New Roman" panose="02020603050405020304" pitchFamily="18" charset="0"/>
              </a:rPr>
              <a:t>Publications &amp; Resource Development</a:t>
            </a:r>
            <a:r>
              <a:rPr lang="en-US" sz="1200" kern="100" dirty="0">
                <a:latin typeface="+mn-lt"/>
                <a:ea typeface="Aptos" panose="020B0004020202020204" pitchFamily="34" charset="0"/>
                <a:cs typeface="Times New Roman" panose="02020603050405020304" pitchFamily="18" charset="0"/>
              </a:rPr>
              <a:t> – Or it could involve co-authorship of Extension publications for the general public, fact sheets, and online educational content for broader dissemination.</a:t>
            </a:r>
          </a:p>
          <a:p>
            <a:pPr marL="483306" lvl="1">
              <a:lnSpc>
                <a:spcPct val="107000"/>
              </a:lnSpc>
              <a:spcAft>
                <a:spcPts val="846"/>
              </a:spcAft>
              <a:buSzPts val="1000"/>
              <a:tabLst>
                <a:tab pos="483306" algn="l"/>
              </a:tabLst>
            </a:pPr>
            <a:endParaRPr lang="en-US" sz="1200" kern="100" dirty="0">
              <a:latin typeface="+mn-lt"/>
              <a:ea typeface="Aptos" panose="020B0004020202020204" pitchFamily="34" charset="0"/>
              <a:cs typeface="Times New Roman" panose="02020603050405020304" pitchFamily="18" charset="0"/>
            </a:endParaRPr>
          </a:p>
          <a:p>
            <a:pPr marL="483306" lvl="1">
              <a:lnSpc>
                <a:spcPct val="107000"/>
              </a:lnSpc>
              <a:spcAft>
                <a:spcPts val="846"/>
              </a:spcAft>
              <a:buSzPts val="1000"/>
              <a:tabLst>
                <a:tab pos="483306" algn="l"/>
              </a:tabLst>
            </a:pPr>
            <a:r>
              <a:rPr lang="en-US" sz="1200" kern="100" dirty="0">
                <a:latin typeface="+mn-lt"/>
                <a:ea typeface="Aptos" panose="020B0004020202020204" pitchFamily="34" charset="0"/>
                <a:cs typeface="Times New Roman" panose="02020603050405020304" pitchFamily="18" charset="0"/>
              </a:rPr>
              <a:t>An example of this type of partnership is the development of the Compassion &amp; Resilience Education at Work or CREW curriculum. HHS Extension campus specialists and Educators partnered with faculty in the School of Nursing on a needs assessment to inform the development of the curriculum, to provide expertise regarding the curriculum content, and to develop the curriculum’s evaluation instruments.</a:t>
            </a:r>
          </a:p>
          <a:p>
            <a:pPr>
              <a:lnSpc>
                <a:spcPct val="107000"/>
              </a:lnSpc>
              <a:spcAft>
                <a:spcPts val="846"/>
              </a:spcAft>
            </a:pPr>
            <a:endParaRPr lang="en-US" sz="1200" b="1" kern="100" dirty="0">
              <a:latin typeface="+mn-lt"/>
              <a:ea typeface="Aptos" panose="020B0004020202020204" pitchFamily="34" charset="0"/>
              <a:cs typeface="Times New Roman" panose="02020603050405020304" pitchFamily="18" charset="0"/>
            </a:endParaRPr>
          </a:p>
          <a:p>
            <a:pPr>
              <a:lnSpc>
                <a:spcPct val="107000"/>
              </a:lnSpc>
              <a:spcAft>
                <a:spcPts val="846"/>
              </a:spcAft>
            </a:pPr>
            <a:r>
              <a:rPr lang="en-US" sz="1200" b="1" kern="100" dirty="0">
                <a:latin typeface="+mn-lt"/>
                <a:ea typeface="Aptos" panose="020B0004020202020204" pitchFamily="34" charset="0"/>
                <a:cs typeface="Times New Roman" panose="02020603050405020304" pitchFamily="18" charset="0"/>
              </a:rPr>
              <a:t>3. A third type of partnership is Community Engagement &amp; Service-Learning:</a:t>
            </a:r>
            <a:endParaRPr lang="en-US" sz="1200" kern="100" dirty="0">
              <a:latin typeface="+mn-lt"/>
              <a:ea typeface="Aptos" panose="020B0004020202020204" pitchFamily="34" charset="0"/>
              <a:cs typeface="Times New Roman" panose="02020603050405020304" pitchFamily="18" charset="0"/>
            </a:endParaRPr>
          </a:p>
          <a:p>
            <a:pPr marL="362480" indent="-362480">
              <a:lnSpc>
                <a:spcPct val="107000"/>
              </a:lnSpc>
              <a:spcAft>
                <a:spcPts val="846"/>
              </a:spcAft>
              <a:buSzPts val="1000"/>
              <a:buFont typeface="Symbol" panose="05050102010706020507" pitchFamily="18" charset="2"/>
              <a:buChar char=""/>
              <a:tabLst>
                <a:tab pos="483306" algn="l"/>
              </a:tabLst>
            </a:pPr>
            <a:r>
              <a:rPr lang="en-US" sz="1200" u="sng" kern="100" dirty="0">
                <a:latin typeface="+mn-lt"/>
                <a:ea typeface="Aptos" panose="020B0004020202020204" pitchFamily="34" charset="0"/>
                <a:cs typeface="Times New Roman" panose="02020603050405020304" pitchFamily="18" charset="0"/>
              </a:rPr>
              <a:t>Student Involvement &amp; Internships</a:t>
            </a:r>
            <a:r>
              <a:rPr lang="en-US" sz="1200" kern="100" dirty="0">
                <a:latin typeface="+mn-lt"/>
                <a:ea typeface="Aptos" panose="020B0004020202020204" pitchFamily="34" charset="0"/>
                <a:cs typeface="Times New Roman" panose="02020603050405020304" pitchFamily="18" charset="0"/>
              </a:rPr>
              <a:t> – …in which faculty work with Extension to create student engagement opportunities through internships, service-learning, and capstone projects.</a:t>
            </a:r>
          </a:p>
          <a:p>
            <a:pPr marL="362480" indent="-362480">
              <a:lnSpc>
                <a:spcPct val="107000"/>
              </a:lnSpc>
              <a:spcAft>
                <a:spcPts val="846"/>
              </a:spcAft>
              <a:buSzPts val="1000"/>
              <a:buFont typeface="Symbol" panose="05050102010706020507" pitchFamily="18" charset="2"/>
              <a:buChar char=""/>
              <a:tabLst>
                <a:tab pos="483306" algn="l"/>
              </a:tabLst>
            </a:pPr>
            <a:r>
              <a:rPr lang="en-US" sz="1200" kern="100" dirty="0">
                <a:latin typeface="+mn-lt"/>
                <a:ea typeface="Aptos" panose="020B0004020202020204" pitchFamily="34" charset="0"/>
                <a:cs typeface="Times New Roman" panose="02020603050405020304" pitchFamily="18" charset="0"/>
              </a:rPr>
              <a:t>It could also include </a:t>
            </a:r>
            <a:r>
              <a:rPr lang="en-US" sz="1200" u="sng" kern="100" dirty="0">
                <a:latin typeface="+mn-lt"/>
                <a:ea typeface="Aptos" panose="020B0004020202020204" pitchFamily="34" charset="0"/>
                <a:cs typeface="Times New Roman" panose="02020603050405020304" pitchFamily="18" charset="0"/>
              </a:rPr>
              <a:t>Community-Based Problem-Solving</a:t>
            </a:r>
            <a:r>
              <a:rPr lang="en-US" sz="1200" kern="100" dirty="0">
                <a:latin typeface="+mn-lt"/>
                <a:ea typeface="Aptos" panose="020B0004020202020204" pitchFamily="34" charset="0"/>
                <a:cs typeface="Times New Roman" panose="02020603050405020304" pitchFamily="18" charset="0"/>
              </a:rPr>
              <a:t> – which involves addressing local issues through action research, needs assessments, and data-driven decision-making.</a:t>
            </a:r>
          </a:p>
          <a:p>
            <a:pPr marL="483306" lvl="1">
              <a:lnSpc>
                <a:spcPct val="107000"/>
              </a:lnSpc>
              <a:spcAft>
                <a:spcPts val="846"/>
              </a:spcAft>
              <a:buSzPts val="1000"/>
              <a:tabLst>
                <a:tab pos="483306" algn="l"/>
              </a:tabLst>
            </a:pPr>
            <a:endParaRPr lang="en-US" sz="1200" kern="100" dirty="0">
              <a:latin typeface="+mn-lt"/>
              <a:ea typeface="Aptos" panose="020B0004020202020204" pitchFamily="34" charset="0"/>
              <a:cs typeface="Times New Roman" panose="02020603050405020304" pitchFamily="18" charset="0"/>
            </a:endParaRPr>
          </a:p>
          <a:p>
            <a:pPr marL="483306" lvl="1">
              <a:lnSpc>
                <a:spcPct val="107000"/>
              </a:lnSpc>
              <a:spcAft>
                <a:spcPts val="846"/>
              </a:spcAft>
              <a:buSzPts val="1000"/>
              <a:tabLst>
                <a:tab pos="483306" algn="l"/>
              </a:tabLst>
            </a:pPr>
            <a:r>
              <a:rPr lang="en-US" sz="1200" kern="100" dirty="0">
                <a:latin typeface="+mn-lt"/>
                <a:ea typeface="Aptos" panose="020B0004020202020204" pitchFamily="34" charset="0"/>
                <a:cs typeface="Times New Roman" panose="02020603050405020304" pitchFamily="18" charset="0"/>
              </a:rPr>
              <a:t>An example of this type of partnership is the Developing Family Resilience and Wellness Intervention for promoting health and well-being of the local Haitian Immigrant community in Daviess, County, Indiana. This is an academic and community research partnership to examine stressors and then develop a culturally tailored family resilience intervention that Extension professionals can deliver to local Haitian families.</a:t>
            </a:r>
          </a:p>
          <a:p>
            <a:pPr>
              <a:lnSpc>
                <a:spcPct val="107000"/>
              </a:lnSpc>
              <a:spcAft>
                <a:spcPts val="846"/>
              </a:spcAft>
            </a:pPr>
            <a:endParaRPr lang="en-US" sz="1200" b="1" kern="100" dirty="0">
              <a:latin typeface="+mn-lt"/>
              <a:ea typeface="Aptos" panose="020B0004020202020204" pitchFamily="34" charset="0"/>
              <a:cs typeface="Times New Roman" panose="02020603050405020304" pitchFamily="18" charset="0"/>
            </a:endParaRPr>
          </a:p>
          <a:p>
            <a:pPr>
              <a:lnSpc>
                <a:spcPct val="107000"/>
              </a:lnSpc>
              <a:spcAft>
                <a:spcPts val="846"/>
              </a:spcAft>
            </a:pPr>
            <a:r>
              <a:rPr lang="en-US" sz="1200" b="1" kern="100" dirty="0">
                <a:latin typeface="+mn-lt"/>
                <a:ea typeface="Aptos" panose="020B0004020202020204" pitchFamily="34" charset="0"/>
                <a:cs typeface="Times New Roman" panose="02020603050405020304" pitchFamily="18" charset="0"/>
              </a:rPr>
              <a:t>4. A fourth type is Evaluation &amp; Policy partnerships. </a:t>
            </a:r>
            <a:endParaRPr lang="en-US" sz="1200" kern="100" dirty="0">
              <a:latin typeface="+mn-lt"/>
              <a:ea typeface="Aptos" panose="020B0004020202020204" pitchFamily="34" charset="0"/>
              <a:cs typeface="Times New Roman" panose="02020603050405020304" pitchFamily="18" charset="0"/>
            </a:endParaRPr>
          </a:p>
          <a:p>
            <a:pPr marL="362480" indent="-362480">
              <a:lnSpc>
                <a:spcPct val="107000"/>
              </a:lnSpc>
              <a:spcAft>
                <a:spcPts val="846"/>
              </a:spcAft>
              <a:buSzPts val="1000"/>
              <a:buFont typeface="Symbol" panose="05050102010706020507" pitchFamily="18" charset="2"/>
              <a:buChar char=""/>
              <a:tabLst>
                <a:tab pos="483306" algn="l"/>
              </a:tabLst>
            </a:pPr>
            <a:r>
              <a:rPr lang="en-US" sz="1200" u="sng" kern="100" dirty="0">
                <a:latin typeface="+mn-lt"/>
                <a:ea typeface="Aptos" panose="020B0004020202020204" pitchFamily="34" charset="0"/>
                <a:cs typeface="Times New Roman" panose="02020603050405020304" pitchFamily="18" charset="0"/>
              </a:rPr>
              <a:t>Extension Program Evaluation &amp; Impact Studies</a:t>
            </a:r>
            <a:r>
              <a:rPr lang="en-US" sz="1200" kern="100" dirty="0">
                <a:latin typeface="+mn-lt"/>
                <a:ea typeface="Aptos" panose="020B0004020202020204" pitchFamily="34" charset="0"/>
                <a:cs typeface="Times New Roman" panose="02020603050405020304" pitchFamily="18" charset="0"/>
              </a:rPr>
              <a:t> – This could include faculty assisting in designing and analyzing data to measure Extension program outcomes.</a:t>
            </a:r>
          </a:p>
          <a:p>
            <a:pPr marL="362480" indent="-362480" defTabSz="966612">
              <a:lnSpc>
                <a:spcPct val="107000"/>
              </a:lnSpc>
              <a:spcAft>
                <a:spcPts val="846"/>
              </a:spcAft>
              <a:buSzPts val="1000"/>
              <a:buFont typeface="Symbol" panose="05050102010706020507" pitchFamily="18" charset="2"/>
              <a:buChar char=""/>
              <a:tabLst>
                <a:tab pos="483306" algn="l"/>
              </a:tabLst>
              <a:defRPr/>
            </a:pPr>
            <a:r>
              <a:rPr lang="en-US" sz="1200" u="sng" kern="100" dirty="0">
                <a:latin typeface="+mn-lt"/>
                <a:ea typeface="Aptos" panose="020B0004020202020204" pitchFamily="34" charset="0"/>
                <a:cs typeface="Times New Roman" panose="02020603050405020304" pitchFamily="18" charset="0"/>
              </a:rPr>
              <a:t>Policy Research, Implementation, and Best Practices</a:t>
            </a:r>
            <a:r>
              <a:rPr lang="en-US" sz="1200" b="1" kern="100" dirty="0">
                <a:latin typeface="+mn-lt"/>
                <a:ea typeface="Aptos" panose="020B0004020202020204" pitchFamily="34" charset="0"/>
                <a:cs typeface="Times New Roman" panose="02020603050405020304" pitchFamily="18" charset="0"/>
              </a:rPr>
              <a:t> </a:t>
            </a:r>
            <a:r>
              <a:rPr lang="en-US" sz="1200" kern="100" dirty="0">
                <a:latin typeface="+mn-lt"/>
                <a:ea typeface="Aptos" panose="020B0004020202020204" pitchFamily="34" charset="0"/>
                <a:cs typeface="Times New Roman" panose="02020603050405020304" pitchFamily="18" charset="0"/>
              </a:rPr>
              <a:t>– Or collaboration in developing policy briefs, white papers, and recommendations for decision-makers.</a:t>
            </a:r>
          </a:p>
          <a:p>
            <a:pPr marL="483306" lvl="1" defTabSz="966612">
              <a:lnSpc>
                <a:spcPct val="107000"/>
              </a:lnSpc>
              <a:spcAft>
                <a:spcPts val="846"/>
              </a:spcAft>
              <a:buSzPts val="1000"/>
              <a:tabLst>
                <a:tab pos="483306" algn="l"/>
              </a:tabLst>
              <a:defRPr/>
            </a:pPr>
            <a:endParaRPr lang="en-US" sz="1200" kern="100" dirty="0">
              <a:latin typeface="+mn-lt"/>
              <a:ea typeface="Aptos" panose="020B0004020202020204" pitchFamily="34" charset="0"/>
              <a:cs typeface="Times New Roman" panose="02020603050405020304" pitchFamily="18" charset="0"/>
            </a:endParaRPr>
          </a:p>
          <a:p>
            <a:pPr marL="483306" lvl="1" defTabSz="966612">
              <a:lnSpc>
                <a:spcPct val="107000"/>
              </a:lnSpc>
              <a:spcAft>
                <a:spcPts val="846"/>
              </a:spcAft>
              <a:buSzPts val="1000"/>
              <a:tabLst>
                <a:tab pos="483306" algn="l"/>
              </a:tabLst>
              <a:defRPr/>
            </a:pPr>
            <a:r>
              <a:rPr lang="en-US" sz="1200" kern="100" dirty="0">
                <a:latin typeface="+mn-lt"/>
                <a:ea typeface="Aptos" panose="020B0004020202020204" pitchFamily="34" charset="0"/>
                <a:cs typeface="Times New Roman" panose="02020603050405020304" pitchFamily="18" charset="0"/>
              </a:rPr>
              <a:t>An example of this type of partnership is the development of the Taking Action to Address Substance Use in Communities or TASC program. This was a multi-state project to develop an Extension program that facilitates a research-based approach and best practices for substance use coalition efforts in communities.  (Purdue University, University of Illinois, The Ohio State University)</a:t>
            </a:r>
            <a:endParaRPr lang="en-US" sz="1200" dirty="0">
              <a:latin typeface="+mn-lt"/>
            </a:endParaRPr>
          </a:p>
          <a:p>
            <a:endParaRPr lang="en-US" sz="1200" dirty="0">
              <a:latin typeface="+mn-lt"/>
            </a:endParaRPr>
          </a:p>
          <a:p>
            <a:r>
              <a:rPr lang="en-US" sz="1200" dirty="0">
                <a:latin typeface="+mn-lt"/>
              </a:rPr>
              <a:t>These are some types of partnerships, but they are not meant to be prescriptive for the only kinds of partnerships that can be successful.</a:t>
            </a:r>
          </a:p>
        </p:txBody>
      </p:sp>
      <p:sp>
        <p:nvSpPr>
          <p:cNvPr id="4" name="Slide Number Placeholder 3"/>
          <p:cNvSpPr>
            <a:spLocks noGrp="1"/>
          </p:cNvSpPr>
          <p:nvPr>
            <p:ph type="sldNum" sz="quarter" idx="5"/>
          </p:nvPr>
        </p:nvSpPr>
        <p:spPr/>
        <p:txBody>
          <a:bodyPr/>
          <a:lstStyle/>
          <a:p>
            <a:fld id="{E089A3A1-9A3C-49ED-B4B4-1A75EF2CC671}" type="slidenum">
              <a:rPr lang="en-US" smtClean="0"/>
              <a:t>5</a:t>
            </a:fld>
            <a:endParaRPr lang="en-US"/>
          </a:p>
        </p:txBody>
      </p:sp>
    </p:spTree>
    <p:extLst>
      <p:ext uri="{BB962C8B-B14F-4D97-AF65-F5344CB8AC3E}">
        <p14:creationId xmlns:p14="http://schemas.microsoft.com/office/powerpoint/2010/main" val="206408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slide provides a summary or snapshot, and we will share more details about each of these areas in later slides.</a:t>
            </a:r>
          </a:p>
          <a:p>
            <a:r>
              <a:rPr lang="en-US" i="0" dirty="0"/>
              <a:t>This RFP is for 12-month projects that address behavioral health in Indiana. </a:t>
            </a:r>
          </a:p>
          <a:p>
            <a:r>
              <a:rPr lang="en-US" i="0" dirty="0"/>
              <a:t>The project timeline has flexible start and end dates depending on the planned activities and project team member needs. </a:t>
            </a:r>
          </a:p>
          <a:p>
            <a:r>
              <a:rPr lang="en-US" i="0" dirty="0"/>
              <a:t>The deadline to submit proposals or project applications is the end of business on Monday, March 31</a:t>
            </a:r>
            <a:r>
              <a:rPr lang="en-US" i="0" baseline="30000" dirty="0"/>
              <a:t>st</a:t>
            </a:r>
            <a:r>
              <a:rPr lang="en-US" i="0" dirty="0"/>
              <a:t>. </a:t>
            </a:r>
          </a:p>
        </p:txBody>
      </p:sp>
      <p:sp>
        <p:nvSpPr>
          <p:cNvPr id="4" name="Slide Number Placeholder 3"/>
          <p:cNvSpPr>
            <a:spLocks noGrp="1"/>
          </p:cNvSpPr>
          <p:nvPr>
            <p:ph type="sldNum" sz="quarter" idx="5"/>
          </p:nvPr>
        </p:nvSpPr>
        <p:spPr/>
        <p:txBody>
          <a:bodyPr/>
          <a:lstStyle/>
          <a:p>
            <a:fld id="{E089A3A1-9A3C-49ED-B4B4-1A75EF2CC671}" type="slidenum">
              <a:rPr lang="en-US" smtClean="0"/>
              <a:t>6</a:t>
            </a:fld>
            <a:endParaRPr lang="en-US"/>
          </a:p>
        </p:txBody>
      </p:sp>
    </p:spTree>
    <p:extLst>
      <p:ext uri="{BB962C8B-B14F-4D97-AF65-F5344CB8AC3E}">
        <p14:creationId xmlns:p14="http://schemas.microsoft.com/office/powerpoint/2010/main" val="51714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B923-B17A-F365-1DFA-BCF947BAF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E329D-2B71-976C-A11B-390D0FB9D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F7CFA-9944-05B0-EDBA-1FC8E3ED2B80}"/>
              </a:ext>
            </a:extLst>
          </p:cNvPr>
          <p:cNvSpPr>
            <a:spLocks noGrp="1"/>
          </p:cNvSpPr>
          <p:nvPr>
            <p:ph type="body" idx="1"/>
          </p:nvPr>
        </p:nvSpPr>
        <p:spPr/>
        <p:txBody>
          <a:bodyPr/>
          <a:lstStyle/>
          <a:p>
            <a:r>
              <a:rPr lang="en-US" dirty="0"/>
              <a:t>There are two key documents related to this RFP, both available on the RFP website. </a:t>
            </a:r>
          </a:p>
          <a:p>
            <a:endParaRPr lang="en-US" dirty="0"/>
          </a:p>
          <a:p>
            <a:r>
              <a:rPr lang="en-US" dirty="0"/>
              <a:t>The first document is the Request for Proposals. This PDF includes much of the information covered in the information session, as well as detailed application guidelines. </a:t>
            </a:r>
            <a:r>
              <a:rPr lang="en-US" i="0" dirty="0"/>
              <a:t>https://extension.purdue.edu/hhs/rfp/_docs/hhs-extension-behavioral-health-request-for-proposals.pdf</a:t>
            </a:r>
          </a:p>
          <a:p>
            <a:endParaRPr lang="en-US" dirty="0"/>
          </a:p>
          <a:p>
            <a:r>
              <a:rPr lang="en-US" dirty="0"/>
              <a:t>The second document is the RFP Application Template. This Word document provides the required formatting and sections for easier application completion. </a:t>
            </a:r>
            <a:r>
              <a:rPr lang="en-US" b="1" dirty="0"/>
              <a:t>Using this application template is required. </a:t>
            </a:r>
            <a:r>
              <a:rPr lang="en-US" i="0" dirty="0"/>
              <a:t>https://extension.purdue.edu/hhs/rfp/_docs/hhs-extension-behavioral-health-rfp-application-template.docx</a:t>
            </a:r>
          </a:p>
        </p:txBody>
      </p:sp>
      <p:sp>
        <p:nvSpPr>
          <p:cNvPr id="4" name="Slide Number Placeholder 3">
            <a:extLst>
              <a:ext uri="{FF2B5EF4-FFF2-40B4-BE49-F238E27FC236}">
                <a16:creationId xmlns:a16="http://schemas.microsoft.com/office/drawing/2014/main" id="{7E1879EC-F4C5-788F-54D7-1FCD0869DD17}"/>
              </a:ext>
            </a:extLst>
          </p:cNvPr>
          <p:cNvSpPr>
            <a:spLocks noGrp="1"/>
          </p:cNvSpPr>
          <p:nvPr>
            <p:ph type="sldNum" sz="quarter" idx="5"/>
          </p:nvPr>
        </p:nvSpPr>
        <p:spPr/>
        <p:txBody>
          <a:bodyPr/>
          <a:lstStyle/>
          <a:p>
            <a:fld id="{E089A3A1-9A3C-49ED-B4B4-1A75EF2CC671}" type="slidenum">
              <a:rPr lang="en-US" smtClean="0"/>
              <a:t>7</a:t>
            </a:fld>
            <a:endParaRPr lang="en-US"/>
          </a:p>
        </p:txBody>
      </p:sp>
    </p:spTree>
    <p:extLst>
      <p:ext uri="{BB962C8B-B14F-4D97-AF65-F5344CB8AC3E}">
        <p14:creationId xmlns:p14="http://schemas.microsoft.com/office/powerpoint/2010/main" val="205432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Let’s unpack the purposes of this RFP and provide some context.</a:t>
            </a:r>
            <a:endParaRPr lang="en-US" i="1" dirty="0"/>
          </a:p>
          <a:p>
            <a:pPr marL="181240" indent="-181240">
              <a:buFont typeface="Arial" panose="020B0604020202020204" pitchFamily="34" charset="0"/>
              <a:buChar char="•"/>
            </a:pPr>
            <a:r>
              <a:rPr lang="en-US" i="0" dirty="0"/>
              <a:t>First, the hope is that this opportunity can serve as a seed for developing additional research and engagement that align with the overall mission of the College and Purdue as a land-grant institution. This is an opportunity for faculty to engage in community-applied research, to adapt the knowledge and insights from their research into applications that Indiana residents can access, and to build toward additional funding streams that faculty may hope to apply for in the future such as through the National Institutes of Health.</a:t>
            </a:r>
          </a:p>
          <a:p>
            <a:pPr marL="181240" indent="-181240">
              <a:buFont typeface="Arial" panose="020B0604020202020204" pitchFamily="34" charset="0"/>
              <a:buChar char="•"/>
            </a:pPr>
            <a:r>
              <a:rPr lang="en-US" i="0" dirty="0"/>
              <a:t>Secondly, the hope is to strengthen or build new partnerships between College faculty and HHS Extension professionals. This opportunity is open to any faculty-led teams in the College, regardless of having a past partnership with Extension or not. As Lisa mentioned before, HHS Extension has formal partnerships in 4 academic units, but we are eager to create more mutually beneficial partnerships across all College academic units that can align with HHS Extension’s mission.</a:t>
            </a:r>
          </a:p>
          <a:p>
            <a:pPr marL="181240" indent="-181240">
              <a:buFont typeface="Arial" panose="020B0604020202020204" pitchFamily="34" charset="0"/>
              <a:buChar char="•"/>
            </a:pPr>
            <a:r>
              <a:rPr lang="en-US" i="0" dirty="0"/>
              <a:t>And lastly, HHS Extension is highly motivated to grow our capacity and impact for addressing behavioral health in Indiana. </a:t>
            </a:r>
          </a:p>
        </p:txBody>
      </p:sp>
      <p:sp>
        <p:nvSpPr>
          <p:cNvPr id="4" name="Slide Number Placeholder 3"/>
          <p:cNvSpPr>
            <a:spLocks noGrp="1"/>
          </p:cNvSpPr>
          <p:nvPr>
            <p:ph type="sldNum" sz="quarter" idx="5"/>
          </p:nvPr>
        </p:nvSpPr>
        <p:spPr/>
        <p:txBody>
          <a:bodyPr/>
          <a:lstStyle/>
          <a:p>
            <a:fld id="{E089A3A1-9A3C-49ED-B4B4-1A75EF2CC671}" type="slidenum">
              <a:rPr lang="en-US" smtClean="0"/>
              <a:t>8</a:t>
            </a:fld>
            <a:endParaRPr lang="en-US"/>
          </a:p>
        </p:txBody>
      </p:sp>
    </p:spTree>
    <p:extLst>
      <p:ext uri="{BB962C8B-B14F-4D97-AF65-F5344CB8AC3E}">
        <p14:creationId xmlns:p14="http://schemas.microsoft.com/office/powerpoint/2010/main" val="59692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94DB-74ED-EE01-D446-EDA77AE1E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FDD70-DCD2-972A-D464-7775A8E36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D5713-1CA1-6CF0-F87F-1B50D96008F6}"/>
              </a:ext>
            </a:extLst>
          </p:cNvPr>
          <p:cNvSpPr>
            <a:spLocks noGrp="1"/>
          </p:cNvSpPr>
          <p:nvPr>
            <p:ph type="body" idx="1"/>
          </p:nvPr>
        </p:nvSpPr>
        <p:spPr/>
        <p:txBody>
          <a:bodyPr/>
          <a:lstStyle/>
          <a:p>
            <a:r>
              <a:rPr lang="en-US" dirty="0"/>
              <a:t>For this RFP, HHS Extension has provided a broad definition of what ‘behavioral health’ means. This broad definition then offers a wide range for what can fit into the scope of project applications. When we refer to behavioral health, we mean:</a:t>
            </a:r>
          </a:p>
          <a:p>
            <a:r>
              <a:rPr lang="en-US" dirty="0"/>
              <a:t>A person’s mental, emotional, and social well-being, the actions that impact a person’s well-being, as well as the support systems that:</a:t>
            </a:r>
          </a:p>
          <a:p>
            <a:pPr marL="181240" indent="-181240">
              <a:buFontTx/>
              <a:buChar char="-"/>
            </a:pPr>
            <a:r>
              <a:rPr lang="en-US" dirty="0"/>
              <a:t>Promote mental well-being</a:t>
            </a:r>
          </a:p>
          <a:p>
            <a:pPr marL="181240" indent="-181240">
              <a:buFontTx/>
              <a:buChar char="-"/>
            </a:pPr>
            <a:r>
              <a:rPr lang="en-US" dirty="0"/>
              <a:t>Reduce emotional distress, and</a:t>
            </a:r>
          </a:p>
          <a:p>
            <a:pPr marL="181240" indent="-181240">
              <a:buFontTx/>
              <a:buChar char="-"/>
            </a:pPr>
            <a:r>
              <a:rPr lang="en-US" dirty="0"/>
              <a:t>Provide access to resources</a:t>
            </a:r>
          </a:p>
          <a:p>
            <a:endParaRPr lang="en-US" dirty="0"/>
          </a:p>
          <a:p>
            <a:r>
              <a:rPr lang="en-US" i="0" dirty="0"/>
              <a:t>Like what has been observed on a national level, there continues to be loud and clear indication of need for behavioral health information and resources in Indiana communities. The 2024 Indiana Behavioral Health Commission Report notes the continued challenges with gaps in services and access, as well as challenges the maintaining behavioral health workforce. These challenges persist even as the prevalence of behavioral health concerns among Indiana residents keeps increasing. If you have not seen this report and would like to, visit https://www.in.gov/fssa/dmha/files/INBHC-Final-Report.pdf.</a:t>
            </a:r>
            <a:endParaRPr lang="en-US" i="1" dirty="0"/>
          </a:p>
        </p:txBody>
      </p:sp>
      <p:sp>
        <p:nvSpPr>
          <p:cNvPr id="4" name="Slide Number Placeholder 3">
            <a:extLst>
              <a:ext uri="{FF2B5EF4-FFF2-40B4-BE49-F238E27FC236}">
                <a16:creationId xmlns:a16="http://schemas.microsoft.com/office/drawing/2014/main" id="{9A98F371-7FBD-BD2B-CE6E-03D0A933387B}"/>
              </a:ext>
            </a:extLst>
          </p:cNvPr>
          <p:cNvSpPr>
            <a:spLocks noGrp="1"/>
          </p:cNvSpPr>
          <p:nvPr>
            <p:ph type="sldNum" sz="quarter" idx="5"/>
          </p:nvPr>
        </p:nvSpPr>
        <p:spPr/>
        <p:txBody>
          <a:bodyPr/>
          <a:lstStyle/>
          <a:p>
            <a:fld id="{E089A3A1-9A3C-49ED-B4B4-1A75EF2CC671}" type="slidenum">
              <a:rPr lang="en-US" smtClean="0"/>
              <a:t>9</a:t>
            </a:fld>
            <a:endParaRPr lang="en-US"/>
          </a:p>
        </p:txBody>
      </p:sp>
    </p:spTree>
    <p:extLst>
      <p:ext uri="{BB962C8B-B14F-4D97-AF65-F5344CB8AC3E}">
        <p14:creationId xmlns:p14="http://schemas.microsoft.com/office/powerpoint/2010/main" val="75476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193B59DC-47D7-5342-91E0-53A9E7706CAE}"/>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2/25/2025</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1B7AEB3A-A08C-A443-BACB-443D1C8DB0F8}"/>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215B2AD8-15B8-E94D-A35E-12A74F1F3BBF}"/>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icture 11">
            <a:extLst>
              <a:ext uri="{FF2B5EF4-FFF2-40B4-BE49-F238E27FC236}">
                <a16:creationId xmlns:a16="http://schemas.microsoft.com/office/drawing/2014/main" id="{19C083C6-749F-8147-BDAF-AC1F4CB40D4E}"/>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9453267F-4CB0-ED48-99FB-2ADD23A6F876}"/>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1362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007412" y="3137316"/>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70159" y="4310729"/>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60955D9A-EC38-9E4B-B91A-5498748365B9}"/>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21B9DD40-6435-4B4A-B480-92BD23F24379}"/>
              </a:ext>
            </a:extLst>
          </p:cNvPr>
          <p:cNvPicPr>
            <a:picLocks noChangeAspect="1"/>
          </p:cNvPicPr>
          <p:nvPr userDrawn="1"/>
        </p:nvPicPr>
        <p:blipFill>
          <a:blip r:embed="rId3"/>
          <a:stretch>
            <a:fillRect/>
          </a:stretch>
        </p:blipFill>
        <p:spPr>
          <a:xfrm>
            <a:off x="360272" y="6029570"/>
            <a:ext cx="3586396" cy="38914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xtension.purdue.edu/hhs/rfp/hhs-rfp.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extensionhhs@purdue.ed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116116" y="1513355"/>
            <a:ext cx="6266817" cy="2011000"/>
          </a:xfrm>
        </p:spPr>
        <p:txBody>
          <a:bodyPr/>
          <a:lstStyle/>
          <a:p>
            <a:r>
              <a:rPr lang="en-US" sz="5400" i="0" cap="none" dirty="0"/>
              <a:t>Behavioral Health </a:t>
            </a:r>
            <a:br>
              <a:rPr lang="en-US" sz="5400" i="0" cap="none" dirty="0"/>
            </a:br>
            <a:r>
              <a:rPr lang="en-US" sz="5400" i="0" cap="none" dirty="0"/>
              <a:t>Request for Proposals (RFP) Opportunity</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21760" y="3990084"/>
            <a:ext cx="5322202" cy="1241365"/>
          </a:xfrm>
        </p:spPr>
        <p:txBody>
          <a:bodyPr/>
          <a:lstStyle/>
          <a:p>
            <a:r>
              <a:rPr lang="en-US" dirty="0"/>
              <a:t>Information Session</a:t>
            </a:r>
          </a:p>
          <a:p>
            <a:endParaRPr lang="en-US" dirty="0"/>
          </a:p>
          <a:p>
            <a:r>
              <a:rPr lang="en-US" sz="1800" dirty="0">
                <a:solidFill>
                  <a:schemeClr val="bg1"/>
                </a:solidFill>
              </a:rPr>
              <a:t>February 25, 2025</a:t>
            </a:r>
            <a:endParaRPr lang="en-US" dirty="0"/>
          </a:p>
        </p:txBody>
      </p:sp>
      <p:sp>
        <p:nvSpPr>
          <p:cNvPr id="6" name="TextBox 5">
            <a:extLst>
              <a:ext uri="{FF2B5EF4-FFF2-40B4-BE49-F238E27FC236}">
                <a16:creationId xmlns:a16="http://schemas.microsoft.com/office/drawing/2014/main" id="{D402C388-F6EA-0902-CFA1-86686B6B7DF0}"/>
              </a:ext>
            </a:extLst>
          </p:cNvPr>
          <p:cNvSpPr txBox="1"/>
          <p:nvPr/>
        </p:nvSpPr>
        <p:spPr>
          <a:xfrm>
            <a:off x="3628873" y="5983540"/>
            <a:ext cx="3714462" cy="646331"/>
          </a:xfrm>
          <a:prstGeom prst="rect">
            <a:avLst/>
          </a:prstGeom>
          <a:noFill/>
        </p:spPr>
        <p:txBody>
          <a:bodyPr wrap="square" rtlCol="0">
            <a:spAutoFit/>
          </a:bodyPr>
          <a:lstStyle/>
          <a:p>
            <a:r>
              <a:rPr lang="en-US" sz="1800" dirty="0">
                <a:hlinkClick r:id="rId3"/>
              </a:rPr>
              <a:t>https://extension.purdue.edu/hhs/rfp/hhs-rfp.html</a:t>
            </a:r>
            <a:r>
              <a:rPr lang="en-US" sz="1800" dirty="0"/>
              <a:t> </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a:xfrm>
            <a:off x="7510410" y="6202177"/>
            <a:ext cx="870498" cy="323968"/>
          </a:xfrm>
        </p:spPr>
        <p:txBody>
          <a:bodyPr/>
          <a:lstStyle/>
          <a:p>
            <a:fld id="{049DC8E1-D369-0F48-9062-BB068AFD07CE}" type="datetime1">
              <a:rPr lang="en-US" smtClean="0"/>
              <a:pPr/>
              <a:t>2/25/2025</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187D-A2E9-9849-1A9C-CAEBCC78F0E2}"/>
              </a:ext>
            </a:extLst>
          </p:cNvPr>
          <p:cNvSpPr>
            <a:spLocks noGrp="1"/>
          </p:cNvSpPr>
          <p:nvPr>
            <p:ph type="ctrTitle"/>
          </p:nvPr>
        </p:nvSpPr>
        <p:spPr>
          <a:xfrm>
            <a:off x="1117213" y="442674"/>
            <a:ext cx="7263693" cy="886397"/>
          </a:xfrm>
        </p:spPr>
        <p:txBody>
          <a:bodyPr/>
          <a:lstStyle/>
          <a:p>
            <a:r>
              <a:rPr lang="en-US" sz="3200" i="0" dirty="0"/>
              <a:t>Behavioral Health RFP Information Session</a:t>
            </a:r>
          </a:p>
        </p:txBody>
      </p:sp>
      <p:sp>
        <p:nvSpPr>
          <p:cNvPr id="3" name="Subtitle 2">
            <a:extLst>
              <a:ext uri="{FF2B5EF4-FFF2-40B4-BE49-F238E27FC236}">
                <a16:creationId xmlns:a16="http://schemas.microsoft.com/office/drawing/2014/main" id="{C339015C-481D-5874-420A-5BECF87828DD}"/>
              </a:ext>
            </a:extLst>
          </p:cNvPr>
          <p:cNvSpPr>
            <a:spLocks noGrp="1"/>
          </p:cNvSpPr>
          <p:nvPr>
            <p:ph type="subTitle" idx="1"/>
          </p:nvPr>
        </p:nvSpPr>
        <p:spPr>
          <a:xfrm>
            <a:off x="1143823" y="1244707"/>
            <a:ext cx="5491495" cy="341599"/>
          </a:xfrm>
        </p:spPr>
        <p:txBody>
          <a:bodyPr/>
          <a:lstStyle/>
          <a:p>
            <a:r>
              <a:rPr lang="en-US" dirty="0"/>
              <a:t>Extension’s focus areas for behavioral health</a:t>
            </a:r>
          </a:p>
        </p:txBody>
      </p:sp>
      <p:sp>
        <p:nvSpPr>
          <p:cNvPr id="15" name="Text Placeholder 3">
            <a:extLst>
              <a:ext uri="{FF2B5EF4-FFF2-40B4-BE49-F238E27FC236}">
                <a16:creationId xmlns:a16="http://schemas.microsoft.com/office/drawing/2014/main" id="{EDAE8FBC-A906-CE60-18D0-018AAE49B10A}"/>
              </a:ext>
            </a:extLst>
          </p:cNvPr>
          <p:cNvSpPr>
            <a:spLocks noGrp="1"/>
          </p:cNvSpPr>
          <p:nvPr>
            <p:ph type="body" sz="quarter" idx="14"/>
          </p:nvPr>
        </p:nvSpPr>
        <p:spPr>
          <a:xfrm>
            <a:off x="2718157" y="2486347"/>
            <a:ext cx="3079223" cy="2117266"/>
          </a:xfrm>
        </p:spPr>
        <p:txBody>
          <a:bodyPr/>
          <a:lstStyle/>
          <a:p>
            <a:r>
              <a:rPr lang="en-US" dirty="0"/>
              <a:t>Stress management</a:t>
            </a:r>
          </a:p>
          <a:p>
            <a:endParaRPr lang="en-US" dirty="0"/>
          </a:p>
          <a:p>
            <a:r>
              <a:rPr lang="en-US" dirty="0"/>
              <a:t>Substance use prevention</a:t>
            </a:r>
          </a:p>
          <a:p>
            <a:endParaRPr lang="en-US" dirty="0"/>
          </a:p>
          <a:p>
            <a:r>
              <a:rPr lang="en-US" dirty="0"/>
              <a:t>Mental health awareness</a:t>
            </a:r>
          </a:p>
          <a:p>
            <a:endParaRPr lang="en-US" dirty="0"/>
          </a:p>
          <a:p>
            <a:r>
              <a:rPr lang="en-US" dirty="0"/>
              <a:t>Building resilience</a:t>
            </a:r>
          </a:p>
        </p:txBody>
      </p:sp>
      <p:pic>
        <p:nvPicPr>
          <p:cNvPr id="10" name="Picture 9" descr="Strengthening Families Program branding">
            <a:extLst>
              <a:ext uri="{FF2B5EF4-FFF2-40B4-BE49-F238E27FC236}">
                <a16:creationId xmlns:a16="http://schemas.microsoft.com/office/drawing/2014/main" id="{45205F46-AE7E-F9F8-23AD-9CA58BCF049B}"/>
              </a:ext>
            </a:extLst>
          </p:cNvPr>
          <p:cNvPicPr>
            <a:picLocks noChangeAspect="1"/>
          </p:cNvPicPr>
          <p:nvPr/>
        </p:nvPicPr>
        <p:blipFill>
          <a:blip r:embed="rId3"/>
          <a:stretch>
            <a:fillRect/>
          </a:stretch>
        </p:blipFill>
        <p:spPr>
          <a:xfrm>
            <a:off x="5569205" y="1757964"/>
            <a:ext cx="2422542" cy="975428"/>
          </a:xfrm>
          <a:prstGeom prst="rect">
            <a:avLst/>
          </a:prstGeom>
        </p:spPr>
      </p:pic>
      <p:pic>
        <p:nvPicPr>
          <p:cNvPr id="12" name="Picture 11" descr="Mental Health First Aid branding">
            <a:extLst>
              <a:ext uri="{FF2B5EF4-FFF2-40B4-BE49-F238E27FC236}">
                <a16:creationId xmlns:a16="http://schemas.microsoft.com/office/drawing/2014/main" id="{DD5D4599-FB28-3742-1561-40106F968514}"/>
              </a:ext>
            </a:extLst>
          </p:cNvPr>
          <p:cNvPicPr>
            <a:picLocks noChangeAspect="1"/>
          </p:cNvPicPr>
          <p:nvPr/>
        </p:nvPicPr>
        <p:blipFill>
          <a:blip r:embed="rId4"/>
          <a:srcRect b="19415"/>
          <a:stretch/>
        </p:blipFill>
        <p:spPr>
          <a:xfrm>
            <a:off x="525518" y="2834562"/>
            <a:ext cx="1865990" cy="1420836"/>
          </a:xfrm>
          <a:prstGeom prst="rect">
            <a:avLst/>
          </a:prstGeom>
        </p:spPr>
      </p:pic>
      <p:pic>
        <p:nvPicPr>
          <p:cNvPr id="14" name="Picture 13" descr="Compassion &amp; Resilience Education at Work program branding">
            <a:extLst>
              <a:ext uri="{FF2B5EF4-FFF2-40B4-BE49-F238E27FC236}">
                <a16:creationId xmlns:a16="http://schemas.microsoft.com/office/drawing/2014/main" id="{86FCD02A-A7CC-A52C-84AF-E34122407472}"/>
              </a:ext>
            </a:extLst>
          </p:cNvPr>
          <p:cNvPicPr>
            <a:picLocks noChangeAspect="1"/>
          </p:cNvPicPr>
          <p:nvPr/>
        </p:nvPicPr>
        <p:blipFill>
          <a:blip r:embed="rId5"/>
          <a:stretch>
            <a:fillRect/>
          </a:stretch>
        </p:blipFill>
        <p:spPr>
          <a:xfrm>
            <a:off x="5706209" y="4255143"/>
            <a:ext cx="2148534" cy="1358150"/>
          </a:xfrm>
          <a:prstGeom prst="rect">
            <a:avLst/>
          </a:prstGeom>
        </p:spPr>
      </p:pic>
      <p:sp>
        <p:nvSpPr>
          <p:cNvPr id="5" name="Date Placeholder 4">
            <a:extLst>
              <a:ext uri="{FF2B5EF4-FFF2-40B4-BE49-F238E27FC236}">
                <a16:creationId xmlns:a16="http://schemas.microsoft.com/office/drawing/2014/main" id="{82A16923-09F0-3EB5-1F3E-6C12B8ED911B}"/>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Placeholder 5">
            <a:extLst>
              <a:ext uri="{FF2B5EF4-FFF2-40B4-BE49-F238E27FC236}">
                <a16:creationId xmlns:a16="http://schemas.microsoft.com/office/drawing/2014/main" id="{3F32EF66-F131-025B-2F83-C9B55AF8FC9C}"/>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37149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fade">
                                      <p:cBhvr>
                                        <p:cTn id="11" dur="1000"/>
                                        <p:tgtEl>
                                          <p:spTgt spid="15">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fade">
                                      <p:cBhvr>
                                        <p:cTn id="15" dur="1000"/>
                                        <p:tgtEl>
                                          <p:spTgt spid="15">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animEffect transition="in" filter="fade">
                                      <p:cBhvr>
                                        <p:cTn id="19" dur="1000"/>
                                        <p:tgtEl>
                                          <p:spTgt spid="1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ppt_x</p:attrName>
                                        </p:attrNameLst>
                                      </p:cBhvr>
                                      <p:tavLst>
                                        <p:tav tm="0">
                                          <p:val>
                                            <p:strVal val="#ppt_x"/>
                                          </p:val>
                                        </p:tav>
                                        <p:tav tm="100000">
                                          <p:val>
                                            <p:strVal val="#ppt_x"/>
                                          </p:val>
                                        </p:tav>
                                      </p:tavLst>
                                    </p:anim>
                                    <p:anim calcmode="lin" valueType="num">
                                      <p:cBhvr>
                                        <p:cTn id="26" dur="2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ppt_x</p:attrName>
                                        </p:attrNameLst>
                                      </p:cBhvr>
                                      <p:tavLst>
                                        <p:tav tm="0">
                                          <p:val>
                                            <p:strVal val="#ppt_x"/>
                                          </p:val>
                                        </p:tav>
                                        <p:tav tm="100000">
                                          <p:val>
                                            <p:strVal val="#ppt_x"/>
                                          </p:val>
                                        </p:tav>
                                      </p:tavLst>
                                    </p:anim>
                                    <p:anim calcmode="lin" valueType="num">
                                      <p:cBhvr>
                                        <p:cTn id="32" dur="2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nodeType="after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anim calcmode="lin" valueType="num">
                                      <p:cBhvr>
                                        <p:cTn id="37" dur="2000" fill="hold"/>
                                        <p:tgtEl>
                                          <p:spTgt spid="14"/>
                                        </p:tgtEl>
                                        <p:attrNameLst>
                                          <p:attrName>ppt_x</p:attrName>
                                        </p:attrNameLst>
                                      </p:cBhvr>
                                      <p:tavLst>
                                        <p:tav tm="0">
                                          <p:val>
                                            <p:strVal val="#ppt_x"/>
                                          </p:val>
                                        </p:tav>
                                        <p:tav tm="100000">
                                          <p:val>
                                            <p:strVal val="#ppt_x"/>
                                          </p:val>
                                        </p:tav>
                                      </p:tavLst>
                                    </p:anim>
                                    <p:anim calcmode="lin" valueType="num">
                                      <p:cBhvr>
                                        <p:cTn id="38"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dirty="0"/>
              <a:t>RFP Eligibility Requirements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endParaRPr lang="en-US" dirty="0"/>
          </a:p>
          <a:p>
            <a:pPr lvl="0"/>
            <a:endParaRPr lang="en-US" dirty="0"/>
          </a:p>
          <a:p>
            <a:pPr lvl="0"/>
            <a:r>
              <a:rPr lang="en-US" dirty="0"/>
              <a:t>Project led by College of HHS faculty (clinical, research, tenure-track, or tenured)</a:t>
            </a:r>
          </a:p>
          <a:p>
            <a:pPr lvl="0"/>
            <a:endParaRPr lang="en-US" dirty="0"/>
          </a:p>
          <a:p>
            <a:pPr lvl="0"/>
            <a:endParaRPr lang="en-US" dirty="0"/>
          </a:p>
          <a:p>
            <a:pPr lvl="0"/>
            <a:endParaRPr lang="en-US" dirty="0"/>
          </a:p>
          <a:p>
            <a:pPr lvl="0"/>
            <a:r>
              <a:rPr lang="en-US" dirty="0"/>
              <a:t>Able to present project results to Extension professionals</a:t>
            </a:r>
          </a:p>
          <a:p>
            <a:pPr lvl="0"/>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6238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outVertical)">
                                      <p:cBhvr>
                                        <p:cTn id="7" dur="1000"/>
                                        <p:tgtEl>
                                          <p:spTgt spid="4">
                                            <p:txEl>
                                              <p:pRg st="2" end="2"/>
                                            </p:txEl>
                                          </p:spTgt>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barn(outVertical)">
                                      <p:cBhvr>
                                        <p:cTn id="1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D30F-3A83-BAF1-00C2-24E7DC813A9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4F0AF6A-30EB-A9F9-1FCA-49724D852285}"/>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36ECDA14-DC98-A384-6538-6241C1E3652F}"/>
              </a:ext>
            </a:extLst>
          </p:cNvPr>
          <p:cNvSpPr>
            <a:spLocks noGrp="1"/>
          </p:cNvSpPr>
          <p:nvPr>
            <p:ph type="subTitle" idx="1"/>
          </p:nvPr>
        </p:nvSpPr>
        <p:spPr>
          <a:xfrm>
            <a:off x="1117213" y="1345166"/>
            <a:ext cx="5491495" cy="338554"/>
          </a:xfrm>
        </p:spPr>
        <p:txBody>
          <a:bodyPr/>
          <a:lstStyle/>
          <a:p>
            <a:r>
              <a:rPr lang="en-US" dirty="0"/>
              <a:t>Criteria for a Successful Application</a:t>
            </a:r>
          </a:p>
        </p:txBody>
      </p:sp>
      <p:sp>
        <p:nvSpPr>
          <p:cNvPr id="4" name="Body Text">
            <a:extLst>
              <a:ext uri="{FF2B5EF4-FFF2-40B4-BE49-F238E27FC236}">
                <a16:creationId xmlns:a16="http://schemas.microsoft.com/office/drawing/2014/main" id="{7A22E317-75F3-31FD-A687-89F76FA611B5}"/>
              </a:ext>
            </a:extLst>
          </p:cNvPr>
          <p:cNvSpPr>
            <a:spLocks noGrp="1"/>
          </p:cNvSpPr>
          <p:nvPr>
            <p:ph type="body" sz="quarter" idx="14"/>
          </p:nvPr>
        </p:nvSpPr>
        <p:spPr>
          <a:xfrm>
            <a:off x="1821465" y="1962540"/>
            <a:ext cx="5029501" cy="3411537"/>
          </a:xfrm>
        </p:spPr>
        <p:txBody>
          <a:bodyPr>
            <a:normAutofit/>
          </a:bodyPr>
          <a:lstStyle/>
          <a:p>
            <a:pPr lvl="0"/>
            <a:r>
              <a:rPr lang="en-US" dirty="0"/>
              <a:t>Project focus aligns with HHS Extension mission</a:t>
            </a:r>
          </a:p>
          <a:p>
            <a:pPr lvl="0"/>
            <a:endParaRPr lang="en-US" dirty="0"/>
          </a:p>
          <a:p>
            <a:pPr lvl="0"/>
            <a:r>
              <a:rPr lang="en-US" dirty="0"/>
              <a:t>Includes practical activities that can be implemented</a:t>
            </a:r>
          </a:p>
          <a:p>
            <a:pPr lvl="0"/>
            <a:endParaRPr lang="en-US" dirty="0"/>
          </a:p>
          <a:p>
            <a:pPr lvl="0">
              <a:defRPr/>
            </a:pPr>
            <a:r>
              <a:rPr lang="en-US" dirty="0"/>
              <a:t>Conducts evaluation and measures impact</a:t>
            </a:r>
          </a:p>
          <a:p>
            <a:pPr lvl="0"/>
            <a:endParaRPr lang="en-US" dirty="0"/>
          </a:p>
          <a:p>
            <a:pPr lvl="0">
              <a:defRPr/>
            </a:pPr>
            <a:r>
              <a:rPr lang="en-US" dirty="0"/>
              <a:t>Includes strategy for sustainability</a:t>
            </a:r>
          </a:p>
          <a:p>
            <a:pPr lvl="0">
              <a:defRPr/>
            </a:pPr>
            <a:endParaRPr lang="en-US" dirty="0"/>
          </a:p>
        </p:txBody>
      </p:sp>
      <p:pic>
        <p:nvPicPr>
          <p:cNvPr id="7" name="Picture 6" descr="Icon">
            <a:extLst>
              <a:ext uri="{FF2B5EF4-FFF2-40B4-BE49-F238E27FC236}">
                <a16:creationId xmlns:a16="http://schemas.microsoft.com/office/drawing/2014/main" id="{0E83CABC-D330-2615-B9F6-CF8DD8426A5B}"/>
              </a:ext>
            </a:extLst>
          </p:cNvPr>
          <p:cNvPicPr>
            <a:picLocks noChangeAspect="1"/>
          </p:cNvPicPr>
          <p:nvPr/>
        </p:nvPicPr>
        <p:blipFill>
          <a:blip r:embed="rId3"/>
          <a:stretch>
            <a:fillRect/>
          </a:stretch>
        </p:blipFill>
        <p:spPr>
          <a:xfrm>
            <a:off x="6702530" y="1345166"/>
            <a:ext cx="1800113" cy="1800113"/>
          </a:xfrm>
          <a:prstGeom prst="rect">
            <a:avLst/>
          </a:prstGeom>
        </p:spPr>
      </p:pic>
      <p:sp>
        <p:nvSpPr>
          <p:cNvPr id="5" name="Date">
            <a:extLst>
              <a:ext uri="{FF2B5EF4-FFF2-40B4-BE49-F238E27FC236}">
                <a16:creationId xmlns:a16="http://schemas.microsoft.com/office/drawing/2014/main" id="{A821E70D-C5D8-664C-3FE7-7955E7614563}"/>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EB77AFA1-15ED-E927-6059-1148C88880C6}"/>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1806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anim calcmode="lin" valueType="num">
                                      <p:cBhvr>
                                        <p:cTn id="21"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2000"/>
                                        <p:tgtEl>
                                          <p:spTgt spid="4">
                                            <p:txEl>
                                              <p:pRg st="4" end="4"/>
                                            </p:txEl>
                                          </p:spTgt>
                                        </p:tgtEl>
                                      </p:cBhvr>
                                    </p:animEffect>
                                    <p:anim calcmode="lin" valueType="num">
                                      <p:cBhvr>
                                        <p:cTn id="2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42" presetClass="entr" presetSubtype="0"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anim calcmode="lin" valueType="num">
                                      <p:cBhvr>
                                        <p:cTn id="3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EEAD-C02D-B3B8-1820-FEC41E07243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77F7B55-D7E3-42FC-1DA6-4AFD1E306EBB}"/>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D80BE00D-284A-E836-0C72-708803AB0637}"/>
              </a:ext>
            </a:extLst>
          </p:cNvPr>
          <p:cNvSpPr>
            <a:spLocks noGrp="1"/>
          </p:cNvSpPr>
          <p:nvPr>
            <p:ph type="subTitle" idx="1"/>
          </p:nvPr>
        </p:nvSpPr>
        <p:spPr>
          <a:xfrm>
            <a:off x="1117213" y="1345166"/>
            <a:ext cx="5491495" cy="338554"/>
          </a:xfrm>
        </p:spPr>
        <p:txBody>
          <a:bodyPr/>
          <a:lstStyle/>
          <a:p>
            <a:r>
              <a:rPr lang="en-US" dirty="0"/>
              <a:t>Reporting Requirements</a:t>
            </a:r>
          </a:p>
        </p:txBody>
      </p:sp>
      <p:sp>
        <p:nvSpPr>
          <p:cNvPr id="4" name="Body Text">
            <a:extLst>
              <a:ext uri="{FF2B5EF4-FFF2-40B4-BE49-F238E27FC236}">
                <a16:creationId xmlns:a16="http://schemas.microsoft.com/office/drawing/2014/main" id="{ED92643C-C8D1-8071-3DFD-F33B0EF3DAC7}"/>
              </a:ext>
            </a:extLst>
          </p:cNvPr>
          <p:cNvSpPr>
            <a:spLocks noGrp="1"/>
          </p:cNvSpPr>
          <p:nvPr>
            <p:ph type="body" sz="quarter" idx="14"/>
          </p:nvPr>
        </p:nvSpPr>
        <p:spPr/>
        <p:txBody>
          <a:bodyPr/>
          <a:lstStyle/>
          <a:p>
            <a:pPr marL="342900" lvl="0" indent="-342900">
              <a:buFont typeface="+mj-lt"/>
              <a:buAutoNum type="arabicPeriod"/>
            </a:pPr>
            <a:r>
              <a:rPr lang="en-US" dirty="0"/>
              <a:t>Submit a mid-project report to HHS Extension six months after the project start date</a:t>
            </a:r>
          </a:p>
          <a:p>
            <a:pPr marL="342900" lvl="0" indent="-342900">
              <a:buFont typeface="+mj-lt"/>
              <a:buAutoNum type="arabicPeriod"/>
            </a:pPr>
            <a:endParaRPr lang="en-US" dirty="0"/>
          </a:p>
          <a:p>
            <a:pPr marL="342900" lvl="0" indent="-342900">
              <a:buFont typeface="+mj-lt"/>
              <a:buAutoNum type="arabicPeriod"/>
            </a:pPr>
            <a:r>
              <a:rPr lang="en-US" dirty="0"/>
              <a:t>Submit a final report to HHS Extension six weeks after the project end date</a:t>
            </a:r>
          </a:p>
          <a:p>
            <a:pPr marL="342900" lvl="0" indent="-342900">
              <a:buFont typeface="+mj-lt"/>
              <a:buAutoNum type="arabicPeriod"/>
            </a:pPr>
            <a:endParaRPr lang="en-US" dirty="0"/>
          </a:p>
          <a:p>
            <a:pPr marL="342900" lvl="0" indent="-342900">
              <a:buFont typeface="+mj-lt"/>
              <a:buAutoNum type="arabicPeriod"/>
              <a:defRPr/>
            </a:pPr>
            <a:r>
              <a:rPr lang="en-US" dirty="0"/>
              <a:t>Document efforts in Elements as an impact statement</a:t>
            </a:r>
          </a:p>
          <a:p>
            <a:pPr marL="0" lvl="0" indent="0">
              <a:buNone/>
            </a:pPr>
            <a:endParaRPr lang="en-US" dirty="0"/>
          </a:p>
        </p:txBody>
      </p:sp>
      <p:sp>
        <p:nvSpPr>
          <p:cNvPr id="5" name="Date">
            <a:extLst>
              <a:ext uri="{FF2B5EF4-FFF2-40B4-BE49-F238E27FC236}">
                <a16:creationId xmlns:a16="http://schemas.microsoft.com/office/drawing/2014/main" id="{765172A1-EE7A-5342-CAFC-994BBEDE5BC9}"/>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98C25867-19E9-88E7-D31B-4A9C61FE94BD}"/>
              </a:ext>
            </a:extLst>
          </p:cNvPr>
          <p:cNvSpPr>
            <a:spLocks noGrp="1"/>
          </p:cNvSpPr>
          <p:nvPr>
            <p:ph type="sldNum" sz="quarter" idx="4"/>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90504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80690-7AC2-D444-FD1A-2C049C16B79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28C3BC3-FC56-502D-5E24-2B6CE5371807}"/>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8B183745-2701-2D27-921A-21AA9BE14A23}"/>
              </a:ext>
            </a:extLst>
          </p:cNvPr>
          <p:cNvSpPr>
            <a:spLocks noGrp="1"/>
          </p:cNvSpPr>
          <p:nvPr>
            <p:ph type="subTitle" idx="1"/>
          </p:nvPr>
        </p:nvSpPr>
        <p:spPr>
          <a:xfrm>
            <a:off x="1117213" y="1345166"/>
            <a:ext cx="5491495" cy="338554"/>
          </a:xfrm>
        </p:spPr>
        <p:txBody>
          <a:bodyPr/>
          <a:lstStyle/>
          <a:p>
            <a:r>
              <a:rPr lang="en-US" dirty="0"/>
              <a:t>Award Details</a:t>
            </a:r>
          </a:p>
        </p:txBody>
      </p:sp>
      <p:sp>
        <p:nvSpPr>
          <p:cNvPr id="4" name="Body Text">
            <a:extLst>
              <a:ext uri="{FF2B5EF4-FFF2-40B4-BE49-F238E27FC236}">
                <a16:creationId xmlns:a16="http://schemas.microsoft.com/office/drawing/2014/main" id="{C7D47597-0946-8554-9812-9EAC3777CDBB}"/>
              </a:ext>
            </a:extLst>
          </p:cNvPr>
          <p:cNvSpPr>
            <a:spLocks noGrp="1"/>
          </p:cNvSpPr>
          <p:nvPr>
            <p:ph type="body" sz="quarter" idx="14"/>
          </p:nvPr>
        </p:nvSpPr>
        <p:spPr/>
        <p:txBody>
          <a:bodyPr>
            <a:normAutofit/>
          </a:bodyPr>
          <a:lstStyle/>
          <a:p>
            <a:pPr lvl="0"/>
            <a:endParaRPr lang="en-US" dirty="0"/>
          </a:p>
          <a:p>
            <a:pPr lvl="0"/>
            <a:r>
              <a:rPr lang="en-US" dirty="0"/>
              <a:t>One or more projects may be funded</a:t>
            </a:r>
          </a:p>
          <a:p>
            <a:pPr lvl="0"/>
            <a:endParaRPr lang="en-US" dirty="0"/>
          </a:p>
          <a:p>
            <a:pPr lvl="0"/>
            <a:endParaRPr lang="en-US" dirty="0"/>
          </a:p>
          <a:p>
            <a:pPr lvl="0"/>
            <a:r>
              <a:rPr lang="en-US" dirty="0"/>
              <a:t>3 possible award funding ranges:</a:t>
            </a:r>
          </a:p>
          <a:p>
            <a:pPr lvl="2"/>
            <a:r>
              <a:rPr lang="en-US" dirty="0"/>
              <a:t>$15,000 – 24,999</a:t>
            </a:r>
          </a:p>
          <a:p>
            <a:pPr lvl="2"/>
            <a:r>
              <a:rPr lang="en-US" dirty="0"/>
              <a:t>$25,000 – 39,999</a:t>
            </a:r>
          </a:p>
          <a:p>
            <a:pPr lvl="2"/>
            <a:r>
              <a:rPr lang="en-US" dirty="0"/>
              <a:t>$40,000 – 50,000</a:t>
            </a:r>
          </a:p>
        </p:txBody>
      </p:sp>
      <p:sp>
        <p:nvSpPr>
          <p:cNvPr id="5" name="Date">
            <a:extLst>
              <a:ext uri="{FF2B5EF4-FFF2-40B4-BE49-F238E27FC236}">
                <a16:creationId xmlns:a16="http://schemas.microsoft.com/office/drawing/2014/main" id="{30DB78D3-0684-D161-296A-634FEDFD5F7D}"/>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5E0D0577-D804-0946-092B-8B263C7CB972}"/>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12845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5017-B8D6-2755-D400-4EDC8F9E0E4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928ED67-197E-49BC-B10D-8A97358A69B8}"/>
              </a:ext>
            </a:extLst>
          </p:cNvPr>
          <p:cNvSpPr>
            <a:spLocks noGrp="1"/>
          </p:cNvSpPr>
          <p:nvPr>
            <p:ph type="ctrTitle"/>
          </p:nvPr>
        </p:nvSpPr>
        <p:spPr>
          <a:xfrm>
            <a:off x="1117214" y="442674"/>
            <a:ext cx="7296160" cy="443198"/>
          </a:xfrm>
        </p:spPr>
        <p:txBody>
          <a:bodyPr/>
          <a:lstStyle/>
          <a:p>
            <a:r>
              <a:rPr lang="en-US" sz="3200" i="0" dirty="0"/>
              <a:t>Behavioral Health RFP Information Session</a:t>
            </a:r>
            <a:endParaRPr lang="en-US" sz="3200" dirty="0"/>
          </a:p>
        </p:txBody>
      </p:sp>
      <p:sp>
        <p:nvSpPr>
          <p:cNvPr id="3" name="Subhead">
            <a:extLst>
              <a:ext uri="{FF2B5EF4-FFF2-40B4-BE49-F238E27FC236}">
                <a16:creationId xmlns:a16="http://schemas.microsoft.com/office/drawing/2014/main" id="{2853514C-394D-4976-13D3-1685F2EEF716}"/>
              </a:ext>
            </a:extLst>
          </p:cNvPr>
          <p:cNvSpPr>
            <a:spLocks noGrp="1"/>
          </p:cNvSpPr>
          <p:nvPr>
            <p:ph type="subTitle" idx="1"/>
          </p:nvPr>
        </p:nvSpPr>
        <p:spPr>
          <a:xfrm>
            <a:off x="1117679" y="1345166"/>
            <a:ext cx="5466371" cy="338554"/>
          </a:xfrm>
        </p:spPr>
        <p:txBody>
          <a:bodyPr/>
          <a:lstStyle/>
          <a:p>
            <a:r>
              <a:rPr lang="en-US" dirty="0"/>
              <a:t>Project Timeline</a:t>
            </a:r>
          </a:p>
        </p:txBody>
      </p:sp>
      <p:graphicFrame>
        <p:nvGraphicFramePr>
          <p:cNvPr id="8" name="Content Placeholder 7" descr="Project timeline table">
            <a:extLst>
              <a:ext uri="{FF2B5EF4-FFF2-40B4-BE49-F238E27FC236}">
                <a16:creationId xmlns:a16="http://schemas.microsoft.com/office/drawing/2014/main" id="{ADA7613D-A466-1058-25A9-DECB164E6A49}"/>
              </a:ext>
            </a:extLst>
          </p:cNvPr>
          <p:cNvGraphicFramePr>
            <a:graphicFrameLocks noGrp="1"/>
          </p:cNvGraphicFramePr>
          <p:nvPr>
            <p:ph sz="quarter" idx="13"/>
            <p:extLst>
              <p:ext uri="{D42A27DB-BD31-4B8C-83A1-F6EECF244321}">
                <p14:modId xmlns:p14="http://schemas.microsoft.com/office/powerpoint/2010/main" val="823045969"/>
              </p:ext>
            </p:extLst>
          </p:nvPr>
        </p:nvGraphicFramePr>
        <p:xfrm>
          <a:off x="1253067" y="1941729"/>
          <a:ext cx="6536266" cy="3571105"/>
        </p:xfrm>
        <a:graphic>
          <a:graphicData uri="http://schemas.openxmlformats.org/drawingml/2006/table">
            <a:tbl>
              <a:tblPr firstRow="1" bandRow="1">
                <a:tableStyleId>{5DA37D80-6434-44D0-A028-1B22A696006F}</a:tableStyleId>
              </a:tblPr>
              <a:tblGrid>
                <a:gridCol w="3268133">
                  <a:extLst>
                    <a:ext uri="{9D8B030D-6E8A-4147-A177-3AD203B41FA5}">
                      <a16:colId xmlns:a16="http://schemas.microsoft.com/office/drawing/2014/main" val="3637458317"/>
                    </a:ext>
                  </a:extLst>
                </a:gridCol>
                <a:gridCol w="3268133">
                  <a:extLst>
                    <a:ext uri="{9D8B030D-6E8A-4147-A177-3AD203B41FA5}">
                      <a16:colId xmlns:a16="http://schemas.microsoft.com/office/drawing/2014/main" val="1117424349"/>
                    </a:ext>
                  </a:extLst>
                </a:gridCol>
              </a:tblGrid>
              <a:tr h="714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RFP Application Deadline</a:t>
                      </a:r>
                    </a:p>
                  </a:txBody>
                  <a:tcPr anchor="ctr">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March 31, 2025 at 5:00 PM Eastern Time</a:t>
                      </a:r>
                      <a:endParaRPr lang="en-US" b="0" dirty="0"/>
                    </a:p>
                  </a:txBody>
                  <a:tcPr anchor="ct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227891"/>
                  </a:ext>
                </a:extLst>
              </a:tr>
              <a:tr h="714221">
                <a:tc>
                  <a:txBody>
                    <a:bodyPr/>
                    <a:lstStyle/>
                    <a:p>
                      <a:pPr algn="ctr"/>
                      <a:r>
                        <a:rPr lang="en-US" b="1" dirty="0"/>
                        <a:t>Award Notification</a:t>
                      </a:r>
                    </a:p>
                  </a:txBody>
                  <a:tcPr anchor="ctr">
                    <a:lnT w="9525" cap="flat" cmpd="sng" algn="ctr">
                      <a:solidFill>
                        <a:schemeClr val="tx1"/>
                      </a:solidFill>
                      <a:prstDash val="solid"/>
                      <a:round/>
                      <a:headEnd type="none" w="med" len="med"/>
                      <a:tailEnd type="none" w="med" len="med"/>
                    </a:lnT>
                  </a:tcPr>
                </a:tc>
                <a:tc>
                  <a:txBody>
                    <a:bodyPr/>
                    <a:lstStyle/>
                    <a:p>
                      <a:pPr algn="ctr"/>
                      <a:r>
                        <a:rPr lang="en-US" b="0" dirty="0"/>
                        <a:t>By May 7, 2025</a:t>
                      </a:r>
                    </a:p>
                  </a:txBody>
                  <a:tcPr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07849830"/>
                  </a:ext>
                </a:extLst>
              </a:tr>
              <a:tr h="714221">
                <a:tc>
                  <a:txBody>
                    <a:bodyPr/>
                    <a:lstStyle/>
                    <a:p>
                      <a:pPr algn="ctr"/>
                      <a:r>
                        <a:rPr lang="en-US" b="1" dirty="0"/>
                        <a:t>Funding Start Date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Between June 1 and August 15, 2025</a:t>
                      </a:r>
                    </a:p>
                  </a:txBody>
                  <a:tcPr anchor="ctr"/>
                </a:tc>
                <a:extLst>
                  <a:ext uri="{0D108BD9-81ED-4DB2-BD59-A6C34878D82A}">
                    <a16:rowId xmlns:a16="http://schemas.microsoft.com/office/drawing/2014/main" val="2311965017"/>
                  </a:ext>
                </a:extLst>
              </a:tr>
              <a:tr h="714221">
                <a:tc>
                  <a:txBody>
                    <a:bodyPr/>
                    <a:lstStyle/>
                    <a:p>
                      <a:pPr algn="ctr"/>
                      <a:r>
                        <a:rPr lang="en-US" b="1" dirty="0"/>
                        <a:t>Funding End Date</a:t>
                      </a:r>
                    </a:p>
                  </a:txBody>
                  <a:tcPr anchor="ctr"/>
                </a:tc>
                <a:tc>
                  <a:txBody>
                    <a:bodyPr/>
                    <a:lstStyle/>
                    <a:p>
                      <a:pPr algn="ctr"/>
                      <a:r>
                        <a:rPr lang="en-US" b="0" dirty="0"/>
                        <a:t>Between June 1 and August 15, 2026</a:t>
                      </a:r>
                    </a:p>
                  </a:txBody>
                  <a:tcPr anchor="ctr"/>
                </a:tc>
                <a:extLst>
                  <a:ext uri="{0D108BD9-81ED-4DB2-BD59-A6C34878D82A}">
                    <a16:rowId xmlns:a16="http://schemas.microsoft.com/office/drawing/2014/main" val="3795146351"/>
                  </a:ext>
                </a:extLst>
              </a:tr>
              <a:tr h="714221">
                <a:tc>
                  <a:txBody>
                    <a:bodyPr/>
                    <a:lstStyle/>
                    <a:p>
                      <a:pPr algn="ctr"/>
                      <a:r>
                        <a:rPr lang="en-US" b="1" dirty="0"/>
                        <a:t>Final Report Due Date</a:t>
                      </a:r>
                    </a:p>
                  </a:txBody>
                  <a:tcPr anchor="ctr"/>
                </a:tc>
                <a:tc>
                  <a:txBody>
                    <a:bodyPr/>
                    <a:lstStyle/>
                    <a:p>
                      <a:pPr algn="ctr"/>
                      <a:r>
                        <a:rPr lang="en-US" b="1" dirty="0">
                          <a:solidFill>
                            <a:schemeClr val="bg1"/>
                          </a:solidFill>
                        </a:rPr>
                        <a:t>September 30, 2026</a:t>
                      </a:r>
                    </a:p>
                  </a:txBody>
                  <a:tcPr anchor="ctr"/>
                </a:tc>
                <a:extLst>
                  <a:ext uri="{0D108BD9-81ED-4DB2-BD59-A6C34878D82A}">
                    <a16:rowId xmlns:a16="http://schemas.microsoft.com/office/drawing/2014/main" val="1890968586"/>
                  </a:ext>
                </a:extLst>
              </a:tr>
            </a:tbl>
          </a:graphicData>
        </a:graphic>
      </p:graphicFrame>
      <p:sp>
        <p:nvSpPr>
          <p:cNvPr id="6" name="Date">
            <a:extLst>
              <a:ext uri="{FF2B5EF4-FFF2-40B4-BE49-F238E27FC236}">
                <a16:creationId xmlns:a16="http://schemas.microsoft.com/office/drawing/2014/main" id="{1A21B482-3B07-2677-87AF-27C1ECD12D8D}"/>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7" name="Slide Number">
            <a:extLst>
              <a:ext uri="{FF2B5EF4-FFF2-40B4-BE49-F238E27FC236}">
                <a16:creationId xmlns:a16="http://schemas.microsoft.com/office/drawing/2014/main" id="{68F4CE2F-00C2-6327-E473-F3FB78EEA9F3}"/>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5440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73AD-32F9-C543-D03A-1DC1D1BCE46F}"/>
              </a:ext>
            </a:extLst>
          </p:cNvPr>
          <p:cNvSpPr>
            <a:spLocks noGrp="1"/>
          </p:cNvSpPr>
          <p:nvPr>
            <p:ph type="ctrTitle"/>
          </p:nvPr>
        </p:nvSpPr>
        <p:spPr>
          <a:xfrm>
            <a:off x="2164751" y="1790171"/>
            <a:ext cx="4814498" cy="830997"/>
          </a:xfrm>
        </p:spPr>
        <p:txBody>
          <a:bodyPr/>
          <a:lstStyle/>
          <a:p>
            <a:r>
              <a:rPr lang="en-US" sz="6000" dirty="0"/>
              <a:t>RFP Website:</a:t>
            </a:r>
          </a:p>
        </p:txBody>
      </p:sp>
      <p:sp>
        <p:nvSpPr>
          <p:cNvPr id="3" name="Subtitle 2">
            <a:extLst>
              <a:ext uri="{FF2B5EF4-FFF2-40B4-BE49-F238E27FC236}">
                <a16:creationId xmlns:a16="http://schemas.microsoft.com/office/drawing/2014/main" id="{4E09D8CD-8CAE-3ED2-B97C-77088793C65C}"/>
              </a:ext>
            </a:extLst>
          </p:cNvPr>
          <p:cNvSpPr>
            <a:spLocks noGrp="1"/>
          </p:cNvSpPr>
          <p:nvPr>
            <p:ph type="subTitle" idx="1"/>
          </p:nvPr>
        </p:nvSpPr>
        <p:spPr>
          <a:xfrm>
            <a:off x="2063262" y="3059668"/>
            <a:ext cx="5064369" cy="738664"/>
          </a:xfrm>
        </p:spPr>
        <p:txBody>
          <a:bodyPr/>
          <a:lstStyle/>
          <a:p>
            <a:r>
              <a:rPr lang="en-US" sz="2400" dirty="0"/>
              <a:t>https://extension.purdue.edu/hhs/rfp/hhs-rfp.html</a:t>
            </a:r>
          </a:p>
        </p:txBody>
      </p:sp>
      <p:pic>
        <p:nvPicPr>
          <p:cNvPr id="7" name="Picture 6" descr="QR code for the RFP website.">
            <a:extLst>
              <a:ext uri="{FF2B5EF4-FFF2-40B4-BE49-F238E27FC236}">
                <a16:creationId xmlns:a16="http://schemas.microsoft.com/office/drawing/2014/main" id="{B1C393EC-B57C-2EF8-F0AE-15B0A5FAC0CD}"/>
              </a:ext>
            </a:extLst>
          </p:cNvPr>
          <p:cNvPicPr>
            <a:picLocks noChangeAspect="1"/>
          </p:cNvPicPr>
          <p:nvPr/>
        </p:nvPicPr>
        <p:blipFill>
          <a:blip r:embed="rId3"/>
          <a:stretch>
            <a:fillRect/>
          </a:stretch>
        </p:blipFill>
        <p:spPr>
          <a:xfrm>
            <a:off x="3791682" y="4291267"/>
            <a:ext cx="1560635" cy="1560635"/>
          </a:xfrm>
          <a:prstGeom prst="rect">
            <a:avLst/>
          </a:prstGeom>
        </p:spPr>
      </p:pic>
      <p:sp>
        <p:nvSpPr>
          <p:cNvPr id="5" name="Date Placeholder 4">
            <a:extLst>
              <a:ext uri="{FF2B5EF4-FFF2-40B4-BE49-F238E27FC236}">
                <a16:creationId xmlns:a16="http://schemas.microsoft.com/office/drawing/2014/main" id="{85ECBCC6-0100-56CB-15BE-CB7667C349F7}"/>
              </a:ext>
            </a:extLst>
          </p:cNvPr>
          <p:cNvSpPr>
            <a:spLocks noGrp="1"/>
          </p:cNvSpPr>
          <p:nvPr>
            <p:ph type="dt" sz="half" idx="10"/>
          </p:nvPr>
        </p:nvSpPr>
        <p:spPr>
          <a:xfrm>
            <a:off x="7541232" y="6202177"/>
            <a:ext cx="839676" cy="323968"/>
          </a:xfrm>
        </p:spPr>
        <p:txBody>
          <a:bodyPr/>
          <a:lstStyle/>
          <a:p>
            <a:fld id="{049DC8E1-D369-0F48-9062-BB068AFD07CE}" type="datetime1">
              <a:rPr lang="en-US" smtClean="0"/>
              <a:pPr/>
              <a:t>2/25/2025</a:t>
            </a:fld>
            <a:endParaRPr lang="en-US" dirty="0"/>
          </a:p>
        </p:txBody>
      </p:sp>
      <p:sp>
        <p:nvSpPr>
          <p:cNvPr id="6" name="Slide Number Placeholder 5">
            <a:extLst>
              <a:ext uri="{FF2B5EF4-FFF2-40B4-BE49-F238E27FC236}">
                <a16:creationId xmlns:a16="http://schemas.microsoft.com/office/drawing/2014/main" id="{EBBAF643-1FCB-E836-CFDE-F1B263493387}"/>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88971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C981-6073-ED87-DB95-591889CF3A3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69A8405-B214-3A35-CD80-718FE2FA05B5}"/>
              </a:ext>
            </a:extLst>
          </p:cNvPr>
          <p:cNvSpPr>
            <a:spLocks noGrp="1"/>
          </p:cNvSpPr>
          <p:nvPr>
            <p:ph type="ctrTitle"/>
          </p:nvPr>
        </p:nvSpPr>
        <p:spPr>
          <a:xfrm>
            <a:off x="1117214" y="442674"/>
            <a:ext cx="7296160" cy="443198"/>
          </a:xfrm>
        </p:spPr>
        <p:txBody>
          <a:bodyPr/>
          <a:lstStyle/>
          <a:p>
            <a:r>
              <a:rPr lang="en-US" sz="3200" i="0" dirty="0"/>
              <a:t>Behavioral Health RFP Information Session</a:t>
            </a:r>
            <a:endParaRPr lang="en-US" sz="3200" dirty="0"/>
          </a:p>
        </p:txBody>
      </p:sp>
      <p:sp>
        <p:nvSpPr>
          <p:cNvPr id="3" name="Subhead">
            <a:extLst>
              <a:ext uri="{FF2B5EF4-FFF2-40B4-BE49-F238E27FC236}">
                <a16:creationId xmlns:a16="http://schemas.microsoft.com/office/drawing/2014/main" id="{6C7C6082-74B3-B029-85D5-C79A012BD532}"/>
              </a:ext>
            </a:extLst>
          </p:cNvPr>
          <p:cNvSpPr>
            <a:spLocks noGrp="1"/>
          </p:cNvSpPr>
          <p:nvPr>
            <p:ph type="subTitle" idx="1"/>
          </p:nvPr>
        </p:nvSpPr>
        <p:spPr>
          <a:xfrm>
            <a:off x="1117679" y="1345166"/>
            <a:ext cx="5466371" cy="338554"/>
          </a:xfrm>
        </p:spPr>
        <p:txBody>
          <a:bodyPr/>
          <a:lstStyle/>
          <a:p>
            <a:r>
              <a:rPr lang="en-US" dirty="0"/>
              <a:t>Frequently Asked Questions</a:t>
            </a:r>
          </a:p>
        </p:txBody>
      </p:sp>
      <p:sp>
        <p:nvSpPr>
          <p:cNvPr id="4" name="Body Text">
            <a:extLst>
              <a:ext uri="{FF2B5EF4-FFF2-40B4-BE49-F238E27FC236}">
                <a16:creationId xmlns:a16="http://schemas.microsoft.com/office/drawing/2014/main" id="{D63F4DA7-FA37-4D94-DA43-A1EB0AF72658}"/>
              </a:ext>
            </a:extLst>
          </p:cNvPr>
          <p:cNvSpPr>
            <a:spLocks noGrp="1"/>
          </p:cNvSpPr>
          <p:nvPr>
            <p:ph type="body" sz="quarter" idx="14"/>
          </p:nvPr>
        </p:nvSpPr>
        <p:spPr>
          <a:xfrm>
            <a:off x="1128501" y="1917388"/>
            <a:ext cx="3974077" cy="4019388"/>
          </a:xfrm>
        </p:spPr>
        <p:txBody>
          <a:bodyPr>
            <a:normAutofit fontScale="92500" lnSpcReduction="20000"/>
          </a:bodyPr>
          <a:lstStyle/>
          <a:p>
            <a:pPr marL="342900" lvl="0" indent="-342900">
              <a:buFont typeface="+mj-lt"/>
              <a:buAutoNum type="arabicPeriod"/>
            </a:pPr>
            <a:r>
              <a:rPr lang="en-US" dirty="0"/>
              <a:t>Can a graduate student, postdoc, or Extension professional lead the project?</a:t>
            </a:r>
          </a:p>
          <a:p>
            <a:pPr marL="342900" lvl="0" indent="-342900">
              <a:buFont typeface="+mj-lt"/>
              <a:buAutoNum type="arabicPeriod"/>
            </a:pPr>
            <a:endParaRPr lang="en-US" dirty="0"/>
          </a:p>
          <a:p>
            <a:pPr marL="342900" lvl="0" indent="-342900">
              <a:buFont typeface="+mj-lt"/>
              <a:buAutoNum type="arabicPeriod"/>
            </a:pPr>
            <a:r>
              <a:rPr lang="en-US" dirty="0"/>
              <a:t>May I submit multiple applications for different projects?</a:t>
            </a:r>
          </a:p>
          <a:p>
            <a:pPr marL="342900" lvl="0" indent="-342900">
              <a:buFont typeface="+mj-lt"/>
              <a:buAutoNum type="arabicPeriod"/>
            </a:pPr>
            <a:endParaRPr lang="en-US" dirty="0"/>
          </a:p>
          <a:p>
            <a:pPr marL="342900" lvl="0" indent="-342900">
              <a:buFont typeface="+mj-lt"/>
              <a:buAutoNum type="arabicPeriod"/>
              <a:defRPr/>
            </a:pPr>
            <a:r>
              <a:rPr lang="en-US" dirty="0"/>
              <a:t>How do I find Extension staff to connect with about my project idea?</a:t>
            </a:r>
          </a:p>
          <a:p>
            <a:pPr marL="342900" lvl="0" indent="-342900">
              <a:buFont typeface="+mj-lt"/>
              <a:buAutoNum type="arabicPeriod"/>
              <a:defRPr/>
            </a:pPr>
            <a:endParaRPr lang="en-US" dirty="0"/>
          </a:p>
          <a:p>
            <a:pPr marL="342900" lvl="0" indent="-342900">
              <a:buFont typeface="+mj-lt"/>
              <a:buAutoNum type="arabicPeriod"/>
              <a:defRPr/>
            </a:pPr>
            <a:r>
              <a:rPr lang="en-US" dirty="0"/>
              <a:t>Do I need to submit anything through SPS?</a:t>
            </a:r>
          </a:p>
          <a:p>
            <a:pPr marL="342900" lvl="0" indent="-342900">
              <a:buFont typeface="+mj-lt"/>
              <a:buAutoNum type="arabicPeriod"/>
              <a:defRPr/>
            </a:pPr>
            <a:endParaRPr lang="en-US" dirty="0"/>
          </a:p>
          <a:p>
            <a:pPr marL="342900" lvl="0" indent="-342900">
              <a:buFont typeface="+mj-lt"/>
              <a:buAutoNum type="arabicPeriod"/>
              <a:defRPr/>
            </a:pPr>
            <a:r>
              <a:rPr lang="en-US" dirty="0"/>
              <a:t>Do I need to have IRB approval before submitting this project proposal?</a:t>
            </a:r>
          </a:p>
          <a:p>
            <a:pPr marL="342900" lvl="0" indent="-342900">
              <a:buFont typeface="+mj-lt"/>
              <a:buAutoNum type="arabicPeriod"/>
              <a:defRPr/>
            </a:pPr>
            <a:endParaRPr lang="en-US" dirty="0"/>
          </a:p>
          <a:p>
            <a:pPr marL="342900" lvl="0" indent="-342900">
              <a:buFont typeface="+mj-lt"/>
              <a:buAutoNum type="arabicPeriod"/>
              <a:defRPr/>
            </a:pPr>
            <a:r>
              <a:rPr lang="en-US" dirty="0"/>
              <a:t>Are current/past faculty partners eligible to apply?</a:t>
            </a:r>
          </a:p>
        </p:txBody>
      </p:sp>
      <p:pic>
        <p:nvPicPr>
          <p:cNvPr id="9" name="Content Placeholder 8" descr="Large question mark">
            <a:extLst>
              <a:ext uri="{FF2B5EF4-FFF2-40B4-BE49-F238E27FC236}">
                <a16:creationId xmlns:a16="http://schemas.microsoft.com/office/drawing/2014/main" id="{5B2F3979-DCC2-9E7D-8D48-ECE8D863E364}"/>
              </a:ext>
            </a:extLst>
          </p:cNvPr>
          <p:cNvPicPr>
            <a:picLocks noGrp="1" noChangeAspect="1"/>
          </p:cNvPicPr>
          <p:nvPr>
            <p:ph sz="quarter" idx="13"/>
          </p:nvPr>
        </p:nvPicPr>
        <p:blipFill>
          <a:blip r:embed="rId3"/>
          <a:stretch>
            <a:fillRect/>
          </a:stretch>
        </p:blipFill>
        <p:spPr>
          <a:xfrm>
            <a:off x="5907188" y="1920875"/>
            <a:ext cx="1682549" cy="2982913"/>
          </a:xfrm>
        </p:spPr>
      </p:pic>
      <p:sp>
        <p:nvSpPr>
          <p:cNvPr id="6" name="Date">
            <a:extLst>
              <a:ext uri="{FF2B5EF4-FFF2-40B4-BE49-F238E27FC236}">
                <a16:creationId xmlns:a16="http://schemas.microsoft.com/office/drawing/2014/main" id="{4F45740B-F903-4A84-EA4D-401E4E02B837}"/>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7" name="Slide Number">
            <a:extLst>
              <a:ext uri="{FF2B5EF4-FFF2-40B4-BE49-F238E27FC236}">
                <a16:creationId xmlns:a16="http://schemas.microsoft.com/office/drawing/2014/main" id="{11C1F7A8-4E54-8021-F264-FD39865B96B5}"/>
              </a:ext>
            </a:extLst>
          </p:cNvPr>
          <p:cNvSpPr>
            <a:spLocks noGrp="1"/>
          </p:cNvSpPr>
          <p:nvPr>
            <p:ph type="sldNum" sz="quarter" idx="4"/>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59096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For questions about this RFP opportunity:</a:t>
            </a:r>
          </a:p>
          <a:p>
            <a:endParaRPr lang="en-US" dirty="0"/>
          </a:p>
          <a:p>
            <a:r>
              <a:rPr lang="en-US" b="1" dirty="0"/>
              <a:t>Email: </a:t>
            </a:r>
            <a:r>
              <a:rPr lang="en-US" dirty="0">
                <a:hlinkClick r:id="rId3"/>
              </a:rPr>
              <a:t>extensionhhs@purdue.edu</a:t>
            </a:r>
            <a:r>
              <a:rPr lang="en-US" dirty="0"/>
              <a:t> </a:t>
            </a:r>
          </a:p>
          <a:p>
            <a:endParaRPr lang="en-US" dirty="0"/>
          </a:p>
          <a:p>
            <a:r>
              <a:rPr lang="en-US" b="1" dirty="0"/>
              <a:t>Phone: </a:t>
            </a:r>
            <a:r>
              <a:rPr lang="en-US" dirty="0"/>
              <a:t>(765) 494-8252</a:t>
            </a: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2/25/2025</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3C26-E57B-56D6-F08E-20B63A30C5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F1BD1D7-B1FC-69BF-66DB-9D73D1EC65C6}"/>
              </a:ext>
            </a:extLst>
          </p:cNvPr>
          <p:cNvSpPr>
            <a:spLocks noGrp="1"/>
          </p:cNvSpPr>
          <p:nvPr>
            <p:ph type="ctrTitle"/>
          </p:nvPr>
        </p:nvSpPr>
        <p:spPr>
          <a:xfrm>
            <a:off x="1117214" y="442674"/>
            <a:ext cx="7296160" cy="886397"/>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C9D2FE85-686E-F883-8274-558520AD4519}"/>
              </a:ext>
            </a:extLst>
          </p:cNvPr>
          <p:cNvSpPr>
            <a:spLocks noGrp="1"/>
          </p:cNvSpPr>
          <p:nvPr>
            <p:ph type="subTitle" idx="1"/>
          </p:nvPr>
        </p:nvSpPr>
        <p:spPr>
          <a:xfrm>
            <a:off x="1117213" y="1345166"/>
            <a:ext cx="5491495" cy="338554"/>
          </a:xfrm>
        </p:spPr>
        <p:txBody>
          <a:bodyPr/>
          <a:lstStyle/>
          <a:p>
            <a:r>
              <a:rPr lang="en-US" dirty="0"/>
              <a:t>Overview</a:t>
            </a:r>
          </a:p>
        </p:txBody>
      </p:sp>
      <p:sp>
        <p:nvSpPr>
          <p:cNvPr id="4" name="Body Text">
            <a:extLst>
              <a:ext uri="{FF2B5EF4-FFF2-40B4-BE49-F238E27FC236}">
                <a16:creationId xmlns:a16="http://schemas.microsoft.com/office/drawing/2014/main" id="{F90B1B22-1DC5-60E3-6F51-4F0E771DC450}"/>
              </a:ext>
            </a:extLst>
          </p:cNvPr>
          <p:cNvSpPr>
            <a:spLocks noGrp="1"/>
          </p:cNvSpPr>
          <p:nvPr>
            <p:ph type="body" sz="quarter" idx="14"/>
          </p:nvPr>
        </p:nvSpPr>
        <p:spPr>
          <a:xfrm>
            <a:off x="1809750" y="1987897"/>
            <a:ext cx="5524500" cy="3917244"/>
          </a:xfrm>
        </p:spPr>
        <p:txBody>
          <a:bodyPr>
            <a:normAutofit/>
          </a:bodyPr>
          <a:lstStyle/>
          <a:p>
            <a:pPr lvl="0"/>
            <a:r>
              <a:rPr lang="en-US" dirty="0"/>
              <a:t>Describe Purdue Extension</a:t>
            </a:r>
          </a:p>
          <a:p>
            <a:pPr lvl="0"/>
            <a:endParaRPr lang="en-US" dirty="0"/>
          </a:p>
          <a:p>
            <a:r>
              <a:rPr lang="en-US" dirty="0"/>
              <a:t>Share examples of past and present faculty partnerships</a:t>
            </a:r>
          </a:p>
          <a:p>
            <a:pPr lvl="0"/>
            <a:endParaRPr lang="en-US" dirty="0"/>
          </a:p>
          <a:p>
            <a:pPr lvl="0"/>
            <a:r>
              <a:rPr lang="en-US" dirty="0"/>
              <a:t>Outline key elements of the RFP opportunity</a:t>
            </a:r>
          </a:p>
          <a:p>
            <a:pPr lvl="0">
              <a:defRPr/>
            </a:pPr>
            <a:endParaRPr lang="en-US" dirty="0"/>
          </a:p>
          <a:p>
            <a:pPr lvl="0">
              <a:defRPr/>
            </a:pPr>
            <a:r>
              <a:rPr lang="en-US" dirty="0"/>
              <a:t>Discussion and questions regarding the application and the award</a:t>
            </a:r>
          </a:p>
        </p:txBody>
      </p:sp>
      <p:sp>
        <p:nvSpPr>
          <p:cNvPr id="5" name="Date">
            <a:extLst>
              <a:ext uri="{FF2B5EF4-FFF2-40B4-BE49-F238E27FC236}">
                <a16:creationId xmlns:a16="http://schemas.microsoft.com/office/drawing/2014/main" id="{3237E2E4-2D90-8A40-C05F-735DC92142CF}"/>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17A3B6FC-CE93-68DF-A228-99670B4AD180}"/>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11657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000"/>
                                        <p:tgtEl>
                                          <p:spTgt spid="4">
                                            <p:txEl>
                                              <p:pRg st="6" end="6"/>
                                            </p:txEl>
                                          </p:spTgt>
                                        </p:tgtEl>
                                      </p:cBhvr>
                                    </p:animEffect>
                                    <p:anim calcmode="lin" valueType="num">
                                      <p:cBhvr>
                                        <p:cTn id="2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F41A-0C6F-1490-834A-96D1B5E66A7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75DB3E7-E356-A8F9-25EE-5C6BE8A7F75A}"/>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260CCFAA-525D-7A3B-17E0-E387FBC6F039}"/>
              </a:ext>
            </a:extLst>
          </p:cNvPr>
          <p:cNvSpPr>
            <a:spLocks noGrp="1"/>
          </p:cNvSpPr>
          <p:nvPr>
            <p:ph type="subTitle" idx="1"/>
          </p:nvPr>
        </p:nvSpPr>
        <p:spPr>
          <a:xfrm>
            <a:off x="1117213" y="1185018"/>
            <a:ext cx="5491495" cy="338554"/>
          </a:xfrm>
        </p:spPr>
        <p:txBody>
          <a:bodyPr/>
          <a:lstStyle/>
          <a:p>
            <a:r>
              <a:rPr lang="en-US" dirty="0"/>
              <a:t>What is Purdue Extension?</a:t>
            </a:r>
          </a:p>
        </p:txBody>
      </p:sp>
      <p:sp>
        <p:nvSpPr>
          <p:cNvPr id="4" name="Body Text">
            <a:extLst>
              <a:ext uri="{FF2B5EF4-FFF2-40B4-BE49-F238E27FC236}">
                <a16:creationId xmlns:a16="http://schemas.microsoft.com/office/drawing/2014/main" id="{91066C5D-EF49-259F-90DE-3530588C9735}"/>
              </a:ext>
            </a:extLst>
          </p:cNvPr>
          <p:cNvSpPr>
            <a:spLocks noGrp="1"/>
          </p:cNvSpPr>
          <p:nvPr>
            <p:ph type="body" sz="quarter" idx="14"/>
          </p:nvPr>
        </p:nvSpPr>
        <p:spPr>
          <a:xfrm>
            <a:off x="1821465" y="1794934"/>
            <a:ext cx="5524500" cy="3917244"/>
          </a:xfrm>
        </p:spPr>
        <p:txBody>
          <a:bodyPr>
            <a:normAutofit fontScale="92500" lnSpcReduction="10000"/>
          </a:bodyPr>
          <a:lstStyle/>
          <a:p>
            <a:pPr lvl="0"/>
            <a:r>
              <a:rPr lang="en-US" dirty="0"/>
              <a:t>A network of education professionals serving communities throughout Indiana as part of Purdue University’s land grant institution efforts</a:t>
            </a:r>
          </a:p>
          <a:p>
            <a:pPr lvl="0"/>
            <a:endParaRPr lang="en-US" dirty="0"/>
          </a:p>
          <a:p>
            <a:pPr lvl="0"/>
            <a:r>
              <a:rPr lang="en-US" dirty="0"/>
              <a:t>Connects university research and expertise to communities in the areas of:</a:t>
            </a:r>
          </a:p>
          <a:p>
            <a:pPr lvl="2"/>
            <a:r>
              <a:rPr lang="en-US" dirty="0"/>
              <a:t>Agriculture &amp; Natural Resources</a:t>
            </a:r>
          </a:p>
          <a:p>
            <a:pPr lvl="2"/>
            <a:r>
              <a:rPr lang="en-US" dirty="0"/>
              <a:t>Community Development</a:t>
            </a:r>
          </a:p>
          <a:p>
            <a:pPr lvl="2"/>
            <a:r>
              <a:rPr lang="en-US" dirty="0"/>
              <a:t>4-H Youth Development</a:t>
            </a:r>
          </a:p>
          <a:p>
            <a:pPr lvl="2"/>
            <a:r>
              <a:rPr lang="en-US" dirty="0"/>
              <a:t>Health &amp; Human Sciences</a:t>
            </a:r>
          </a:p>
          <a:p>
            <a:pPr lvl="0"/>
            <a:endParaRPr lang="en-US" dirty="0"/>
          </a:p>
          <a:p>
            <a:pPr lvl="0">
              <a:defRPr/>
            </a:pPr>
            <a:r>
              <a:rPr lang="en-US" dirty="0"/>
              <a:t>Includes both campus- and county-based staff</a:t>
            </a:r>
          </a:p>
          <a:p>
            <a:pPr lvl="0"/>
            <a:endParaRPr lang="en-US" dirty="0"/>
          </a:p>
          <a:p>
            <a:pPr lvl="0">
              <a:defRPr/>
            </a:pPr>
            <a:r>
              <a:rPr lang="en-US" dirty="0"/>
              <a:t>Focus on prevention and education efforts</a:t>
            </a:r>
          </a:p>
        </p:txBody>
      </p:sp>
      <p:sp>
        <p:nvSpPr>
          <p:cNvPr id="5" name="Date">
            <a:extLst>
              <a:ext uri="{FF2B5EF4-FFF2-40B4-BE49-F238E27FC236}">
                <a16:creationId xmlns:a16="http://schemas.microsoft.com/office/drawing/2014/main" id="{E9CB6FB6-2111-BAC8-5D34-513D8997572E}"/>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B0067E9E-53FD-540F-725C-E1D3D8DB6686}"/>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18740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86E8F-2D06-C2FB-E1CC-637C6660580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47DC02C-C30E-45ED-19F5-CF5D02D57465}"/>
              </a:ext>
            </a:extLst>
          </p:cNvPr>
          <p:cNvSpPr>
            <a:spLocks noGrp="1"/>
          </p:cNvSpPr>
          <p:nvPr>
            <p:ph type="ctrTitle"/>
          </p:nvPr>
        </p:nvSpPr>
        <p:spPr>
          <a:xfrm>
            <a:off x="1117213" y="442674"/>
            <a:ext cx="7263693"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AB8FA14D-EE77-860C-9514-FCE3CCF45ED4}"/>
              </a:ext>
            </a:extLst>
          </p:cNvPr>
          <p:cNvSpPr>
            <a:spLocks noGrp="1"/>
          </p:cNvSpPr>
          <p:nvPr>
            <p:ph type="subTitle" idx="1"/>
          </p:nvPr>
        </p:nvSpPr>
        <p:spPr>
          <a:xfrm>
            <a:off x="1117213" y="1179861"/>
            <a:ext cx="5491495" cy="338554"/>
          </a:xfrm>
        </p:spPr>
        <p:txBody>
          <a:bodyPr/>
          <a:lstStyle/>
          <a:p>
            <a:r>
              <a:rPr lang="en-US" dirty="0"/>
              <a:t>What is HHS Extension?</a:t>
            </a:r>
          </a:p>
        </p:txBody>
      </p:sp>
      <p:sp>
        <p:nvSpPr>
          <p:cNvPr id="4" name="Body Text">
            <a:extLst>
              <a:ext uri="{FF2B5EF4-FFF2-40B4-BE49-F238E27FC236}">
                <a16:creationId xmlns:a16="http://schemas.microsoft.com/office/drawing/2014/main" id="{A893E9F1-081E-853D-583F-DDFF38207136}"/>
              </a:ext>
            </a:extLst>
          </p:cNvPr>
          <p:cNvSpPr>
            <a:spLocks noGrp="1"/>
          </p:cNvSpPr>
          <p:nvPr>
            <p:ph type="body" sz="quarter" idx="14"/>
          </p:nvPr>
        </p:nvSpPr>
        <p:spPr>
          <a:xfrm>
            <a:off x="1821465" y="1794934"/>
            <a:ext cx="5524500" cy="4188606"/>
          </a:xfrm>
        </p:spPr>
        <p:txBody>
          <a:bodyPr>
            <a:normAutofit fontScale="85000" lnSpcReduction="20000"/>
          </a:bodyPr>
          <a:lstStyle/>
          <a:p>
            <a:pPr lvl="0"/>
            <a:r>
              <a:rPr lang="en-US" dirty="0"/>
              <a:t>A network of professionals focused on Extension efforts related to Health &amp; Human Sciences</a:t>
            </a:r>
          </a:p>
          <a:p>
            <a:pPr lvl="0"/>
            <a:endParaRPr lang="en-US" dirty="0"/>
          </a:p>
          <a:p>
            <a:pPr lvl="0"/>
            <a:r>
              <a:rPr lang="en-US" dirty="0"/>
              <a:t>Partners with the College of HHS to bring research and expertise to Indiana communities</a:t>
            </a:r>
          </a:p>
          <a:p>
            <a:pPr lvl="0"/>
            <a:endParaRPr lang="en-US" dirty="0"/>
          </a:p>
          <a:p>
            <a:pPr lvl="0">
              <a:defRPr/>
            </a:pPr>
            <a:r>
              <a:rPr lang="en-US" dirty="0"/>
              <a:t>Staff includes:</a:t>
            </a:r>
          </a:p>
          <a:p>
            <a:pPr lvl="2">
              <a:defRPr/>
            </a:pPr>
            <a:r>
              <a:rPr lang="en-US" dirty="0"/>
              <a:t>Statewide administration</a:t>
            </a:r>
          </a:p>
          <a:p>
            <a:pPr lvl="2">
              <a:defRPr/>
            </a:pPr>
            <a:r>
              <a:rPr lang="en-US" dirty="0"/>
              <a:t>Statewide specialists</a:t>
            </a:r>
          </a:p>
          <a:p>
            <a:pPr lvl="2">
              <a:defRPr/>
            </a:pPr>
            <a:r>
              <a:rPr lang="en-US" dirty="0"/>
              <a:t>County-based Extension professionals</a:t>
            </a:r>
          </a:p>
          <a:p>
            <a:pPr lvl="2">
              <a:defRPr/>
            </a:pPr>
            <a:r>
              <a:rPr lang="en-US" dirty="0"/>
              <a:t>Nutrition Education Program professionals</a:t>
            </a:r>
          </a:p>
          <a:p>
            <a:pPr lvl="0"/>
            <a:endParaRPr lang="en-US" dirty="0"/>
          </a:p>
          <a:p>
            <a:pPr lvl="0">
              <a:defRPr/>
            </a:pPr>
            <a:r>
              <a:rPr lang="en-US" dirty="0"/>
              <a:t>Has 4 specialty areas:</a:t>
            </a:r>
          </a:p>
          <a:p>
            <a:pPr lvl="2">
              <a:defRPr/>
            </a:pPr>
            <a:r>
              <a:rPr lang="en-US" dirty="0"/>
              <a:t>Foods &amp; Nutrition</a:t>
            </a:r>
          </a:p>
          <a:p>
            <a:pPr lvl="2">
              <a:defRPr/>
            </a:pPr>
            <a:r>
              <a:rPr lang="en-US" dirty="0"/>
              <a:t>Human Development</a:t>
            </a:r>
          </a:p>
          <a:p>
            <a:pPr lvl="2">
              <a:defRPr/>
            </a:pPr>
            <a:r>
              <a:rPr lang="en-US" dirty="0"/>
              <a:t>Financial Resource Management</a:t>
            </a:r>
          </a:p>
          <a:p>
            <a:pPr lvl="2">
              <a:defRPr/>
            </a:pPr>
            <a:r>
              <a:rPr lang="en-US" dirty="0"/>
              <a:t>Health &amp; Wellness</a:t>
            </a:r>
          </a:p>
        </p:txBody>
      </p:sp>
      <p:sp>
        <p:nvSpPr>
          <p:cNvPr id="5" name="Date">
            <a:extLst>
              <a:ext uri="{FF2B5EF4-FFF2-40B4-BE49-F238E27FC236}">
                <a16:creationId xmlns:a16="http://schemas.microsoft.com/office/drawing/2014/main" id="{0A77AE1F-641E-1E9C-C23C-14BE558AE400}"/>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53F02E34-4F8C-6C82-0F98-777C9ED70A2F}"/>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3636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wipe(down)">
                                      <p:cBhvr>
                                        <p:cTn id="33" dur="500"/>
                                        <p:tgtEl>
                                          <p:spTgt spid="4">
                                            <p:txEl>
                                              <p:pRg st="10" end="1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wipe(down)">
                                      <p:cBhvr>
                                        <p:cTn id="36" dur="500"/>
                                        <p:tgtEl>
                                          <p:spTgt spid="4">
                                            <p:txEl>
                                              <p:pRg st="11" end="11"/>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wipe(down)">
                                      <p:cBhvr>
                                        <p:cTn id="39" dur="500"/>
                                        <p:tgtEl>
                                          <p:spTgt spid="4">
                                            <p:txEl>
                                              <p:pRg st="12" end="12"/>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wipe(down)">
                                      <p:cBhvr>
                                        <p:cTn id="42" dur="500"/>
                                        <p:tgtEl>
                                          <p:spTgt spid="4">
                                            <p:txEl>
                                              <p:pRg st="13" end="13"/>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animEffect transition="in" filter="wipe(down)">
                                      <p:cBhvr>
                                        <p:cTn id="4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C3D57-74EB-1B13-799C-75180445745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76B5632-0CC9-D28E-F3B9-40D75CD5992A}"/>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F9284571-847E-ABF3-42F4-3294FC3BA79D}"/>
              </a:ext>
            </a:extLst>
          </p:cNvPr>
          <p:cNvSpPr>
            <a:spLocks noGrp="1"/>
          </p:cNvSpPr>
          <p:nvPr>
            <p:ph type="subTitle" idx="1"/>
          </p:nvPr>
        </p:nvSpPr>
        <p:spPr>
          <a:xfrm>
            <a:off x="1117213" y="1124253"/>
            <a:ext cx="6485374" cy="338554"/>
          </a:xfrm>
        </p:spPr>
        <p:txBody>
          <a:bodyPr/>
          <a:lstStyle/>
          <a:p>
            <a:r>
              <a:rPr lang="en-US" dirty="0"/>
              <a:t>Types of HHS Extension - Faculty Partnerships</a:t>
            </a:r>
          </a:p>
        </p:txBody>
      </p:sp>
      <p:graphicFrame>
        <p:nvGraphicFramePr>
          <p:cNvPr id="7" name="Diagram 6" descr="Table of HHS Extension and faculty partnership types. Details provided in notes.">
            <a:extLst>
              <a:ext uri="{FF2B5EF4-FFF2-40B4-BE49-F238E27FC236}">
                <a16:creationId xmlns:a16="http://schemas.microsoft.com/office/drawing/2014/main" id="{34542189-9A06-7D60-D84E-107690FB8D9F}"/>
              </a:ext>
            </a:extLst>
          </p:cNvPr>
          <p:cNvGraphicFramePr/>
          <p:nvPr>
            <p:extLst>
              <p:ext uri="{D42A27DB-BD31-4B8C-83A1-F6EECF244321}">
                <p14:modId xmlns:p14="http://schemas.microsoft.com/office/powerpoint/2010/main" val="1449473540"/>
              </p:ext>
            </p:extLst>
          </p:nvPr>
        </p:nvGraphicFramePr>
        <p:xfrm>
          <a:off x="1117213" y="1683719"/>
          <a:ext cx="7534418" cy="4224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a:extLst>
              <a:ext uri="{FF2B5EF4-FFF2-40B4-BE49-F238E27FC236}">
                <a16:creationId xmlns:a16="http://schemas.microsoft.com/office/drawing/2014/main" id="{AA4447E9-6946-DACA-948A-90A614BF19BB}"/>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40357B99-9D7A-9101-E4F2-D3A782477959}"/>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0108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B1C24961-3C05-40A6-B41C-6C5C9BAFBA88}"/>
                                            </p:graphicEl>
                                          </p:spTgt>
                                        </p:tgtEl>
                                        <p:attrNameLst>
                                          <p:attrName>style.visibility</p:attrName>
                                        </p:attrNameLst>
                                      </p:cBhvr>
                                      <p:to>
                                        <p:strVal val="visible"/>
                                      </p:to>
                                    </p:set>
                                    <p:animEffect transition="in" filter="fade">
                                      <p:cBhvr>
                                        <p:cTn id="7" dur="1000"/>
                                        <p:tgtEl>
                                          <p:spTgt spid="7">
                                            <p:graphicEl>
                                              <a:dgm id="{B1C24961-3C05-40A6-B41C-6C5C9BAFBA88}"/>
                                            </p:graphicEl>
                                          </p:spTgt>
                                        </p:tgtEl>
                                      </p:cBhvr>
                                    </p:animEffect>
                                    <p:anim calcmode="lin" valueType="num">
                                      <p:cBhvr>
                                        <p:cTn id="8" dur="1000" fill="hold"/>
                                        <p:tgtEl>
                                          <p:spTgt spid="7">
                                            <p:graphicEl>
                                              <a:dgm id="{B1C24961-3C05-40A6-B41C-6C5C9BAFBA88}"/>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B1C24961-3C05-40A6-B41C-6C5C9BAFBA8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6CBE08B8-8E89-4DA4-8F73-5A23618701CE}"/>
                                            </p:graphicEl>
                                          </p:spTgt>
                                        </p:tgtEl>
                                        <p:attrNameLst>
                                          <p:attrName>style.visibility</p:attrName>
                                        </p:attrNameLst>
                                      </p:cBhvr>
                                      <p:to>
                                        <p:strVal val="visible"/>
                                      </p:to>
                                    </p:set>
                                    <p:animEffect transition="in" filter="fade">
                                      <p:cBhvr>
                                        <p:cTn id="12" dur="1000"/>
                                        <p:tgtEl>
                                          <p:spTgt spid="7">
                                            <p:graphicEl>
                                              <a:dgm id="{6CBE08B8-8E89-4DA4-8F73-5A23618701CE}"/>
                                            </p:graphicEl>
                                          </p:spTgt>
                                        </p:tgtEl>
                                      </p:cBhvr>
                                    </p:animEffect>
                                    <p:anim calcmode="lin" valueType="num">
                                      <p:cBhvr>
                                        <p:cTn id="13" dur="1000" fill="hold"/>
                                        <p:tgtEl>
                                          <p:spTgt spid="7">
                                            <p:graphicEl>
                                              <a:dgm id="{6CBE08B8-8E89-4DA4-8F73-5A23618701CE}"/>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6CBE08B8-8E89-4DA4-8F73-5A23618701CE}"/>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graphicEl>
                                              <a:dgm id="{BFB8887D-6CED-4217-9FA8-F57601C9DC8F}"/>
                                            </p:graphicEl>
                                          </p:spTgt>
                                        </p:tgtEl>
                                        <p:attrNameLst>
                                          <p:attrName>style.visibility</p:attrName>
                                        </p:attrNameLst>
                                      </p:cBhvr>
                                      <p:to>
                                        <p:strVal val="visible"/>
                                      </p:to>
                                    </p:set>
                                    <p:animEffect transition="in" filter="fade">
                                      <p:cBhvr>
                                        <p:cTn id="18" dur="1000"/>
                                        <p:tgtEl>
                                          <p:spTgt spid="7">
                                            <p:graphicEl>
                                              <a:dgm id="{BFB8887D-6CED-4217-9FA8-F57601C9DC8F}"/>
                                            </p:graphicEl>
                                          </p:spTgt>
                                        </p:tgtEl>
                                      </p:cBhvr>
                                    </p:animEffect>
                                    <p:anim calcmode="lin" valueType="num">
                                      <p:cBhvr>
                                        <p:cTn id="19" dur="1000" fill="hold"/>
                                        <p:tgtEl>
                                          <p:spTgt spid="7">
                                            <p:graphicEl>
                                              <a:dgm id="{BFB8887D-6CED-4217-9FA8-F57601C9DC8F}"/>
                                            </p:graphicEl>
                                          </p:spTgt>
                                        </p:tgtEl>
                                        <p:attrNameLst>
                                          <p:attrName>ppt_x</p:attrName>
                                        </p:attrNameLst>
                                      </p:cBhvr>
                                      <p:tavLst>
                                        <p:tav tm="0">
                                          <p:val>
                                            <p:strVal val="#ppt_x"/>
                                          </p:val>
                                        </p:tav>
                                        <p:tav tm="100000">
                                          <p:val>
                                            <p:strVal val="#ppt_x"/>
                                          </p:val>
                                        </p:tav>
                                      </p:tavLst>
                                    </p:anim>
                                    <p:anim calcmode="lin" valueType="num">
                                      <p:cBhvr>
                                        <p:cTn id="20" dur="1000" fill="hold"/>
                                        <p:tgtEl>
                                          <p:spTgt spid="7">
                                            <p:graphicEl>
                                              <a:dgm id="{BFB8887D-6CED-4217-9FA8-F57601C9DC8F}"/>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graphicEl>
                                              <a:dgm id="{507FD33C-AC04-499B-AF92-E2DB4797DEA6}"/>
                                            </p:graphicEl>
                                          </p:spTgt>
                                        </p:tgtEl>
                                        <p:attrNameLst>
                                          <p:attrName>style.visibility</p:attrName>
                                        </p:attrNameLst>
                                      </p:cBhvr>
                                      <p:to>
                                        <p:strVal val="visible"/>
                                      </p:to>
                                    </p:set>
                                    <p:animEffect transition="in" filter="fade">
                                      <p:cBhvr>
                                        <p:cTn id="23" dur="1000"/>
                                        <p:tgtEl>
                                          <p:spTgt spid="7">
                                            <p:graphicEl>
                                              <a:dgm id="{507FD33C-AC04-499B-AF92-E2DB4797DEA6}"/>
                                            </p:graphicEl>
                                          </p:spTgt>
                                        </p:tgtEl>
                                      </p:cBhvr>
                                    </p:animEffect>
                                    <p:anim calcmode="lin" valueType="num">
                                      <p:cBhvr>
                                        <p:cTn id="24" dur="1000" fill="hold"/>
                                        <p:tgtEl>
                                          <p:spTgt spid="7">
                                            <p:graphicEl>
                                              <a:dgm id="{507FD33C-AC04-499B-AF92-E2DB4797DEA6}"/>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507FD33C-AC04-499B-AF92-E2DB4797DEA6}"/>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graphicEl>
                                              <a:dgm id="{96DFF340-F72D-40F3-A6C7-1D8E7F287A2F}"/>
                                            </p:graphicEl>
                                          </p:spTgt>
                                        </p:tgtEl>
                                        <p:attrNameLst>
                                          <p:attrName>style.visibility</p:attrName>
                                        </p:attrNameLst>
                                      </p:cBhvr>
                                      <p:to>
                                        <p:strVal val="visible"/>
                                      </p:to>
                                    </p:set>
                                    <p:animEffect transition="in" filter="fade">
                                      <p:cBhvr>
                                        <p:cTn id="29" dur="1000"/>
                                        <p:tgtEl>
                                          <p:spTgt spid="7">
                                            <p:graphicEl>
                                              <a:dgm id="{96DFF340-F72D-40F3-A6C7-1D8E7F287A2F}"/>
                                            </p:graphicEl>
                                          </p:spTgt>
                                        </p:tgtEl>
                                      </p:cBhvr>
                                    </p:animEffect>
                                    <p:anim calcmode="lin" valueType="num">
                                      <p:cBhvr>
                                        <p:cTn id="30" dur="1000" fill="hold"/>
                                        <p:tgtEl>
                                          <p:spTgt spid="7">
                                            <p:graphicEl>
                                              <a:dgm id="{96DFF340-F72D-40F3-A6C7-1D8E7F287A2F}"/>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96DFF340-F72D-40F3-A6C7-1D8E7F287A2F}"/>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graphicEl>
                                              <a:dgm id="{E24139B3-1AF6-4501-8B8D-ED090D6DEDF6}"/>
                                            </p:graphicEl>
                                          </p:spTgt>
                                        </p:tgtEl>
                                        <p:attrNameLst>
                                          <p:attrName>style.visibility</p:attrName>
                                        </p:attrNameLst>
                                      </p:cBhvr>
                                      <p:to>
                                        <p:strVal val="visible"/>
                                      </p:to>
                                    </p:set>
                                    <p:animEffect transition="in" filter="fade">
                                      <p:cBhvr>
                                        <p:cTn id="34" dur="1000"/>
                                        <p:tgtEl>
                                          <p:spTgt spid="7">
                                            <p:graphicEl>
                                              <a:dgm id="{E24139B3-1AF6-4501-8B8D-ED090D6DEDF6}"/>
                                            </p:graphicEl>
                                          </p:spTgt>
                                        </p:tgtEl>
                                      </p:cBhvr>
                                    </p:animEffect>
                                    <p:anim calcmode="lin" valueType="num">
                                      <p:cBhvr>
                                        <p:cTn id="35" dur="1000" fill="hold"/>
                                        <p:tgtEl>
                                          <p:spTgt spid="7">
                                            <p:graphicEl>
                                              <a:dgm id="{E24139B3-1AF6-4501-8B8D-ED090D6DEDF6}"/>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dgm id="{E24139B3-1AF6-4501-8B8D-ED090D6DEDF6}"/>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
                                            <p:graphicEl>
                                              <a:dgm id="{8595C1BD-ABF4-4803-B4D3-C5108AB180F6}"/>
                                            </p:graphicEl>
                                          </p:spTgt>
                                        </p:tgtEl>
                                        <p:attrNameLst>
                                          <p:attrName>style.visibility</p:attrName>
                                        </p:attrNameLst>
                                      </p:cBhvr>
                                      <p:to>
                                        <p:strVal val="visible"/>
                                      </p:to>
                                    </p:set>
                                    <p:animEffect transition="in" filter="fade">
                                      <p:cBhvr>
                                        <p:cTn id="40" dur="1000"/>
                                        <p:tgtEl>
                                          <p:spTgt spid="7">
                                            <p:graphicEl>
                                              <a:dgm id="{8595C1BD-ABF4-4803-B4D3-C5108AB180F6}"/>
                                            </p:graphicEl>
                                          </p:spTgt>
                                        </p:tgtEl>
                                      </p:cBhvr>
                                    </p:animEffect>
                                    <p:anim calcmode="lin" valueType="num">
                                      <p:cBhvr>
                                        <p:cTn id="41" dur="1000" fill="hold"/>
                                        <p:tgtEl>
                                          <p:spTgt spid="7">
                                            <p:graphicEl>
                                              <a:dgm id="{8595C1BD-ABF4-4803-B4D3-C5108AB180F6}"/>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8595C1BD-ABF4-4803-B4D3-C5108AB180F6}"/>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B1E085B6-6BBA-431C-A158-455D559D2DC4}"/>
                                            </p:graphicEl>
                                          </p:spTgt>
                                        </p:tgtEl>
                                        <p:attrNameLst>
                                          <p:attrName>style.visibility</p:attrName>
                                        </p:attrNameLst>
                                      </p:cBhvr>
                                      <p:to>
                                        <p:strVal val="visible"/>
                                      </p:to>
                                    </p:set>
                                    <p:animEffect transition="in" filter="fade">
                                      <p:cBhvr>
                                        <p:cTn id="45" dur="1000"/>
                                        <p:tgtEl>
                                          <p:spTgt spid="7">
                                            <p:graphicEl>
                                              <a:dgm id="{B1E085B6-6BBA-431C-A158-455D559D2DC4}"/>
                                            </p:graphicEl>
                                          </p:spTgt>
                                        </p:tgtEl>
                                      </p:cBhvr>
                                    </p:animEffect>
                                    <p:anim calcmode="lin" valueType="num">
                                      <p:cBhvr>
                                        <p:cTn id="46" dur="1000" fill="hold"/>
                                        <p:tgtEl>
                                          <p:spTgt spid="7">
                                            <p:graphicEl>
                                              <a:dgm id="{B1E085B6-6BBA-431C-A158-455D559D2DC4}"/>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B1E085B6-6BBA-431C-A158-455D559D2DC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117213" y="442674"/>
            <a:ext cx="7263693" cy="443198"/>
          </a:xfrm>
        </p:spPr>
        <p:txBody>
          <a:bodyPr/>
          <a:lstStyle/>
          <a:p>
            <a:r>
              <a:rPr lang="en-US" sz="3200" i="0" dirty="0"/>
              <a:t>Behavioral Health RFP Information Session</a:t>
            </a:r>
            <a:endParaRPr lang="en-US" sz="3200" dirty="0"/>
          </a:p>
        </p:txBody>
      </p:sp>
      <p:sp>
        <p:nvSpPr>
          <p:cNvPr id="3" name="Subhead">
            <a:extLst>
              <a:ext uri="{FF2B5EF4-FFF2-40B4-BE49-F238E27FC236}">
                <a16:creationId xmlns:a16="http://schemas.microsoft.com/office/drawing/2014/main" id="{6A848514-8C09-474A-92D2-7BDFD34F716F}"/>
              </a:ext>
            </a:extLst>
          </p:cNvPr>
          <p:cNvSpPr>
            <a:spLocks noGrp="1"/>
          </p:cNvSpPr>
          <p:nvPr>
            <p:ph type="subTitle" idx="1"/>
          </p:nvPr>
        </p:nvSpPr>
        <p:spPr>
          <a:xfrm>
            <a:off x="1117679" y="1345166"/>
            <a:ext cx="5466371" cy="338554"/>
          </a:xfrm>
        </p:spPr>
        <p:txBody>
          <a:bodyPr/>
          <a:lstStyle/>
          <a:p>
            <a:r>
              <a:rPr lang="en-US" dirty="0"/>
              <a:t>Request For Proposal Snapshot</a:t>
            </a:r>
          </a:p>
        </p:txBody>
      </p:sp>
      <p:graphicFrame>
        <p:nvGraphicFramePr>
          <p:cNvPr id="8" name="Content Placeholder 7" descr="RFP Snapshot table">
            <a:extLst>
              <a:ext uri="{FF2B5EF4-FFF2-40B4-BE49-F238E27FC236}">
                <a16:creationId xmlns:a16="http://schemas.microsoft.com/office/drawing/2014/main" id="{7AE5A37C-D53B-4B6C-7F48-911560E45536}"/>
              </a:ext>
            </a:extLst>
          </p:cNvPr>
          <p:cNvGraphicFramePr>
            <a:graphicFrameLocks noGrp="1"/>
          </p:cNvGraphicFramePr>
          <p:nvPr>
            <p:ph sz="quarter" idx="13"/>
            <p:extLst>
              <p:ext uri="{D42A27DB-BD31-4B8C-83A1-F6EECF244321}">
                <p14:modId xmlns:p14="http://schemas.microsoft.com/office/powerpoint/2010/main" val="429784847"/>
              </p:ext>
            </p:extLst>
          </p:nvPr>
        </p:nvGraphicFramePr>
        <p:xfrm>
          <a:off x="1253067" y="1941729"/>
          <a:ext cx="6536266" cy="3571105"/>
        </p:xfrm>
        <a:graphic>
          <a:graphicData uri="http://schemas.openxmlformats.org/drawingml/2006/table">
            <a:tbl>
              <a:tblPr firstRow="1" bandRow="1">
                <a:tableStyleId>{5DA37D80-6434-44D0-A028-1B22A696006F}</a:tableStyleId>
              </a:tblPr>
              <a:tblGrid>
                <a:gridCol w="3268133">
                  <a:extLst>
                    <a:ext uri="{9D8B030D-6E8A-4147-A177-3AD203B41FA5}">
                      <a16:colId xmlns:a16="http://schemas.microsoft.com/office/drawing/2014/main" val="3637458317"/>
                    </a:ext>
                  </a:extLst>
                </a:gridCol>
                <a:gridCol w="3268133">
                  <a:extLst>
                    <a:ext uri="{9D8B030D-6E8A-4147-A177-3AD203B41FA5}">
                      <a16:colId xmlns:a16="http://schemas.microsoft.com/office/drawing/2014/main" val="1117424349"/>
                    </a:ext>
                  </a:extLst>
                </a:gridCol>
              </a:tblGrid>
              <a:tr h="714221">
                <a:tc>
                  <a:txBody>
                    <a:bodyPr/>
                    <a:lstStyle/>
                    <a:p>
                      <a:pPr algn="ctr"/>
                      <a:r>
                        <a:rPr lang="en-US" b="1" dirty="0"/>
                        <a:t>Funding Topic Area</a:t>
                      </a:r>
                    </a:p>
                  </a:txBody>
                  <a:tcPr anchor="ctr">
                    <a:lnB w="9525" cap="flat" cmpd="sng" algn="ctr">
                      <a:solidFill>
                        <a:schemeClr val="tx1"/>
                      </a:solidFill>
                      <a:prstDash val="solid"/>
                      <a:round/>
                      <a:headEnd type="none" w="med" len="med"/>
                      <a:tailEnd type="none" w="med" len="med"/>
                    </a:lnB>
                  </a:tcPr>
                </a:tc>
                <a:tc>
                  <a:txBody>
                    <a:bodyPr/>
                    <a:lstStyle/>
                    <a:p>
                      <a:pPr algn="ctr"/>
                      <a:r>
                        <a:rPr lang="en-US" b="0" dirty="0"/>
                        <a:t>Behavioral health in Indiana</a:t>
                      </a:r>
                    </a:p>
                  </a:txBody>
                  <a:tcPr anchor="ct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227891"/>
                  </a:ext>
                </a:extLst>
              </a:tr>
              <a:tr h="714221">
                <a:tc>
                  <a:txBody>
                    <a:bodyPr/>
                    <a:lstStyle/>
                    <a:p>
                      <a:pPr algn="ctr"/>
                      <a:r>
                        <a:rPr lang="en-US" b="1" dirty="0"/>
                        <a:t>Funding Request Amount</a:t>
                      </a:r>
                    </a:p>
                  </a:txBody>
                  <a:tcPr anchor="ctr">
                    <a:lnT w="9525" cap="flat" cmpd="sng" algn="ctr">
                      <a:solidFill>
                        <a:schemeClr val="tx1"/>
                      </a:solidFill>
                      <a:prstDash val="solid"/>
                      <a:round/>
                      <a:headEnd type="none" w="med" len="med"/>
                      <a:tailEnd type="none" w="med" len="med"/>
                    </a:lnT>
                  </a:tcPr>
                </a:tc>
                <a:tc>
                  <a:txBody>
                    <a:bodyPr/>
                    <a:lstStyle/>
                    <a:p>
                      <a:pPr algn="ctr"/>
                      <a:r>
                        <a:rPr lang="en-US" b="0" dirty="0"/>
                        <a:t>Up to $50,000</a:t>
                      </a:r>
                    </a:p>
                  </a:txBody>
                  <a:tcPr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07849830"/>
                  </a:ext>
                </a:extLst>
              </a:tr>
              <a:tr h="714221">
                <a:tc>
                  <a:txBody>
                    <a:bodyPr/>
                    <a:lstStyle/>
                    <a:p>
                      <a:pPr algn="ctr"/>
                      <a:r>
                        <a:rPr lang="en-US" b="1" dirty="0"/>
                        <a:t>Funding Duration</a:t>
                      </a:r>
                    </a:p>
                  </a:txBody>
                  <a:tcPr anchor="ctr"/>
                </a:tc>
                <a:tc>
                  <a:txBody>
                    <a:bodyPr/>
                    <a:lstStyle/>
                    <a:p>
                      <a:pPr algn="ctr"/>
                      <a:r>
                        <a:rPr lang="en-US" b="0" dirty="0"/>
                        <a:t>12 months</a:t>
                      </a:r>
                    </a:p>
                  </a:txBody>
                  <a:tcPr anchor="ctr"/>
                </a:tc>
                <a:extLst>
                  <a:ext uri="{0D108BD9-81ED-4DB2-BD59-A6C34878D82A}">
                    <a16:rowId xmlns:a16="http://schemas.microsoft.com/office/drawing/2014/main" val="2311965017"/>
                  </a:ext>
                </a:extLst>
              </a:tr>
              <a:tr h="714221">
                <a:tc>
                  <a:txBody>
                    <a:bodyPr/>
                    <a:lstStyle/>
                    <a:p>
                      <a:pPr algn="ctr"/>
                      <a:r>
                        <a:rPr lang="en-US" b="1" dirty="0"/>
                        <a:t>Funding Timeline</a:t>
                      </a:r>
                    </a:p>
                  </a:txBody>
                  <a:tcPr anchor="ctr"/>
                </a:tc>
                <a:tc>
                  <a:txBody>
                    <a:bodyPr/>
                    <a:lstStyle/>
                    <a:p>
                      <a:pPr algn="ctr"/>
                      <a:r>
                        <a:rPr lang="en-US" b="0" dirty="0"/>
                        <a:t>Between June 1, 2025 and August 31, 2026</a:t>
                      </a:r>
                    </a:p>
                  </a:txBody>
                  <a:tcPr anchor="ctr"/>
                </a:tc>
                <a:extLst>
                  <a:ext uri="{0D108BD9-81ED-4DB2-BD59-A6C34878D82A}">
                    <a16:rowId xmlns:a16="http://schemas.microsoft.com/office/drawing/2014/main" val="3795146351"/>
                  </a:ext>
                </a:extLst>
              </a:tr>
              <a:tr h="714221">
                <a:tc>
                  <a:txBody>
                    <a:bodyPr/>
                    <a:lstStyle/>
                    <a:p>
                      <a:pPr algn="ctr"/>
                      <a:r>
                        <a:rPr lang="en-US" b="1" dirty="0"/>
                        <a:t>Application Deadline</a:t>
                      </a:r>
                    </a:p>
                  </a:txBody>
                  <a:tcPr anchor="ctr"/>
                </a:tc>
                <a:tc>
                  <a:txBody>
                    <a:bodyPr/>
                    <a:lstStyle/>
                    <a:p>
                      <a:pPr algn="ctr"/>
                      <a:r>
                        <a:rPr lang="en-US" b="1" dirty="0">
                          <a:solidFill>
                            <a:srgbClr val="FF0000"/>
                          </a:solidFill>
                        </a:rPr>
                        <a:t>March 31, 2025 at 5:00 PM Eastern Time</a:t>
                      </a:r>
                    </a:p>
                  </a:txBody>
                  <a:tcPr anchor="ctr"/>
                </a:tc>
                <a:extLst>
                  <a:ext uri="{0D108BD9-81ED-4DB2-BD59-A6C34878D82A}">
                    <a16:rowId xmlns:a16="http://schemas.microsoft.com/office/drawing/2014/main" val="1890968586"/>
                  </a:ext>
                </a:extLst>
              </a:tr>
            </a:tbl>
          </a:graphicData>
        </a:graphic>
      </p:graphicFrame>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149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33DE4-17AA-0121-C427-2173A2797F0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686A86C-774A-0FDC-52F8-569AA56F4A28}"/>
              </a:ext>
            </a:extLst>
          </p:cNvPr>
          <p:cNvSpPr>
            <a:spLocks noGrp="1"/>
          </p:cNvSpPr>
          <p:nvPr>
            <p:ph type="ctrTitle"/>
          </p:nvPr>
        </p:nvSpPr>
        <p:spPr>
          <a:xfrm>
            <a:off x="1117214" y="442674"/>
            <a:ext cx="7296160" cy="443198"/>
          </a:xfrm>
        </p:spPr>
        <p:txBody>
          <a:bodyPr/>
          <a:lstStyle/>
          <a:p>
            <a:r>
              <a:rPr lang="en-US" sz="3200" i="0" dirty="0"/>
              <a:t>Behavioral Health RFP Information Session</a:t>
            </a:r>
          </a:p>
        </p:txBody>
      </p:sp>
      <p:sp>
        <p:nvSpPr>
          <p:cNvPr id="3" name="Subhead">
            <a:extLst>
              <a:ext uri="{FF2B5EF4-FFF2-40B4-BE49-F238E27FC236}">
                <a16:creationId xmlns:a16="http://schemas.microsoft.com/office/drawing/2014/main" id="{1DF16F50-3EA9-4BAD-4E0F-C676A146E019}"/>
              </a:ext>
            </a:extLst>
          </p:cNvPr>
          <p:cNvSpPr>
            <a:spLocks noGrp="1"/>
          </p:cNvSpPr>
          <p:nvPr>
            <p:ph type="subTitle" idx="1"/>
          </p:nvPr>
        </p:nvSpPr>
        <p:spPr>
          <a:xfrm>
            <a:off x="1117213" y="1345166"/>
            <a:ext cx="5491495" cy="338554"/>
          </a:xfrm>
        </p:spPr>
        <p:txBody>
          <a:bodyPr/>
          <a:lstStyle/>
          <a:p>
            <a:r>
              <a:rPr lang="en-US" dirty="0"/>
              <a:t>RFP Materials</a:t>
            </a:r>
          </a:p>
        </p:txBody>
      </p:sp>
      <p:pic>
        <p:nvPicPr>
          <p:cNvPr id="13" name="Picture 12" descr="Screenshot of the Request for Proposals document.">
            <a:extLst>
              <a:ext uri="{FF2B5EF4-FFF2-40B4-BE49-F238E27FC236}">
                <a16:creationId xmlns:a16="http://schemas.microsoft.com/office/drawing/2014/main" id="{DEF37113-893B-B9BF-03C2-034A41309F34}"/>
              </a:ext>
            </a:extLst>
          </p:cNvPr>
          <p:cNvPicPr>
            <a:picLocks noChangeAspect="1"/>
          </p:cNvPicPr>
          <p:nvPr/>
        </p:nvPicPr>
        <p:blipFill>
          <a:blip r:embed="rId3"/>
          <a:stretch>
            <a:fillRect/>
          </a:stretch>
        </p:blipFill>
        <p:spPr>
          <a:xfrm>
            <a:off x="1481663" y="1683720"/>
            <a:ext cx="3090337" cy="4061747"/>
          </a:xfrm>
          <a:prstGeom prst="rect">
            <a:avLst/>
          </a:prstGeom>
          <a:ln>
            <a:solidFill>
              <a:schemeClr val="accent6"/>
            </a:solidFill>
          </a:ln>
        </p:spPr>
      </p:pic>
      <p:pic>
        <p:nvPicPr>
          <p:cNvPr id="15" name="Picture 14" descr="Screenshot of the RFP Application Template document.">
            <a:extLst>
              <a:ext uri="{FF2B5EF4-FFF2-40B4-BE49-F238E27FC236}">
                <a16:creationId xmlns:a16="http://schemas.microsoft.com/office/drawing/2014/main" id="{EDC4C9C7-8298-C7C2-5F81-D190FDAAB75E}"/>
              </a:ext>
            </a:extLst>
          </p:cNvPr>
          <p:cNvPicPr>
            <a:picLocks noChangeAspect="1"/>
          </p:cNvPicPr>
          <p:nvPr/>
        </p:nvPicPr>
        <p:blipFill>
          <a:blip r:embed="rId4"/>
          <a:stretch>
            <a:fillRect/>
          </a:stretch>
        </p:blipFill>
        <p:spPr>
          <a:xfrm>
            <a:off x="4765294" y="1917930"/>
            <a:ext cx="3543482" cy="4140413"/>
          </a:xfrm>
          <a:prstGeom prst="rect">
            <a:avLst/>
          </a:prstGeom>
          <a:ln>
            <a:solidFill>
              <a:schemeClr val="accent6"/>
            </a:solidFill>
          </a:ln>
        </p:spPr>
      </p:pic>
      <p:sp>
        <p:nvSpPr>
          <p:cNvPr id="5" name="Date">
            <a:extLst>
              <a:ext uri="{FF2B5EF4-FFF2-40B4-BE49-F238E27FC236}">
                <a16:creationId xmlns:a16="http://schemas.microsoft.com/office/drawing/2014/main" id="{EA49B4A9-18F3-4E19-B35E-2071BFDA15A3}"/>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a:extLst>
              <a:ext uri="{FF2B5EF4-FFF2-40B4-BE49-F238E27FC236}">
                <a16:creationId xmlns:a16="http://schemas.microsoft.com/office/drawing/2014/main" id="{ECDEC270-6AC8-4F2A-0C46-7D3F029423F6}"/>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9293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8362B-954E-02B6-2F01-736B6C3F741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0187733-22E6-AC7E-92CD-823A1BE17B55}"/>
              </a:ext>
            </a:extLst>
          </p:cNvPr>
          <p:cNvSpPr>
            <a:spLocks noGrp="1"/>
          </p:cNvSpPr>
          <p:nvPr>
            <p:ph type="ctrTitle"/>
          </p:nvPr>
        </p:nvSpPr>
        <p:spPr>
          <a:xfrm>
            <a:off x="1117214" y="442674"/>
            <a:ext cx="7296160" cy="443198"/>
          </a:xfrm>
        </p:spPr>
        <p:txBody>
          <a:bodyPr/>
          <a:lstStyle/>
          <a:p>
            <a:r>
              <a:rPr lang="en-US" sz="3200" i="0" dirty="0"/>
              <a:t>Behavioral Health RFP Information Session</a:t>
            </a:r>
            <a:endParaRPr lang="en-US" sz="3200" dirty="0"/>
          </a:p>
        </p:txBody>
      </p:sp>
      <p:sp>
        <p:nvSpPr>
          <p:cNvPr id="3" name="Subhead">
            <a:extLst>
              <a:ext uri="{FF2B5EF4-FFF2-40B4-BE49-F238E27FC236}">
                <a16:creationId xmlns:a16="http://schemas.microsoft.com/office/drawing/2014/main" id="{5332D9A8-F8BD-F743-A312-4DFF7A8A63EE}"/>
              </a:ext>
            </a:extLst>
          </p:cNvPr>
          <p:cNvSpPr>
            <a:spLocks noGrp="1"/>
          </p:cNvSpPr>
          <p:nvPr>
            <p:ph type="subTitle" idx="1"/>
          </p:nvPr>
        </p:nvSpPr>
        <p:spPr>
          <a:xfrm>
            <a:off x="1117679" y="1345166"/>
            <a:ext cx="5466371" cy="338554"/>
          </a:xfrm>
        </p:spPr>
        <p:txBody>
          <a:bodyPr/>
          <a:lstStyle/>
          <a:p>
            <a:r>
              <a:rPr lang="en-US" dirty="0"/>
              <a:t>Purposes of RFP</a:t>
            </a:r>
          </a:p>
        </p:txBody>
      </p:sp>
      <p:sp>
        <p:nvSpPr>
          <p:cNvPr id="4" name="Body Text">
            <a:extLst>
              <a:ext uri="{FF2B5EF4-FFF2-40B4-BE49-F238E27FC236}">
                <a16:creationId xmlns:a16="http://schemas.microsoft.com/office/drawing/2014/main" id="{FDC9B19E-FAE6-1449-2172-5A9992CF2B37}"/>
              </a:ext>
            </a:extLst>
          </p:cNvPr>
          <p:cNvSpPr>
            <a:spLocks noGrp="1"/>
          </p:cNvSpPr>
          <p:nvPr>
            <p:ph type="body" sz="quarter" idx="14"/>
          </p:nvPr>
        </p:nvSpPr>
        <p:spPr>
          <a:xfrm>
            <a:off x="1128501" y="1917389"/>
            <a:ext cx="3443499" cy="3193874"/>
          </a:xfrm>
        </p:spPr>
        <p:txBody>
          <a:bodyPr>
            <a:normAutofit/>
          </a:bodyPr>
          <a:lstStyle/>
          <a:p>
            <a:pPr lvl="0"/>
            <a:r>
              <a:rPr lang="en-US" dirty="0"/>
              <a:t>Develop additional research and engagement</a:t>
            </a:r>
          </a:p>
          <a:p>
            <a:pPr lvl="0"/>
            <a:endParaRPr lang="en-US" dirty="0"/>
          </a:p>
          <a:p>
            <a:pPr lvl="0"/>
            <a:r>
              <a:rPr lang="en-US" dirty="0"/>
              <a:t>Encourage partnership between College faculty and HHS Extension professionals</a:t>
            </a:r>
          </a:p>
          <a:p>
            <a:pPr lvl="0"/>
            <a:endParaRPr lang="en-US" dirty="0"/>
          </a:p>
          <a:p>
            <a:pPr lvl="0">
              <a:defRPr/>
            </a:pPr>
            <a:r>
              <a:rPr lang="en-US" dirty="0"/>
              <a:t>Expand Extension’s capacity and impact on behavioral health for Indiana</a:t>
            </a:r>
          </a:p>
          <a:p>
            <a:pPr marL="0" lvl="0" indent="0">
              <a:buNone/>
              <a:defRPr/>
            </a:pPr>
            <a:endParaRPr lang="en-US" dirty="0"/>
          </a:p>
        </p:txBody>
      </p:sp>
      <p:pic>
        <p:nvPicPr>
          <p:cNvPr id="9" name="Content Placeholder 8" descr="Imagery of the mind with leaves and swirls">
            <a:extLst>
              <a:ext uri="{FF2B5EF4-FFF2-40B4-BE49-F238E27FC236}">
                <a16:creationId xmlns:a16="http://schemas.microsoft.com/office/drawing/2014/main" id="{8A3BC9AD-A518-9F59-63E8-1C215869A72A}"/>
              </a:ext>
            </a:extLst>
          </p:cNvPr>
          <p:cNvPicPr>
            <a:picLocks noGrp="1" noChangeAspect="1"/>
          </p:cNvPicPr>
          <p:nvPr>
            <p:ph sz="quarter" idx="13"/>
          </p:nvPr>
        </p:nvPicPr>
        <p:blipFill>
          <a:blip r:embed="rId3"/>
          <a:stretch>
            <a:fillRect/>
          </a:stretch>
        </p:blipFill>
        <p:spPr>
          <a:xfrm>
            <a:off x="4765675" y="1931437"/>
            <a:ext cx="3647699" cy="2961788"/>
          </a:xfrm>
        </p:spPr>
      </p:pic>
      <p:sp>
        <p:nvSpPr>
          <p:cNvPr id="6" name="Date">
            <a:extLst>
              <a:ext uri="{FF2B5EF4-FFF2-40B4-BE49-F238E27FC236}">
                <a16:creationId xmlns:a16="http://schemas.microsoft.com/office/drawing/2014/main" id="{150EC2AD-92AF-8A45-01B7-2755D6B7F24C}"/>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7" name="Slide Number">
            <a:extLst>
              <a:ext uri="{FF2B5EF4-FFF2-40B4-BE49-F238E27FC236}">
                <a16:creationId xmlns:a16="http://schemas.microsoft.com/office/drawing/2014/main" id="{AFEA3F97-CCF3-490D-8C45-C7BD2817E21B}"/>
              </a:ext>
            </a:extLst>
          </p:cNvPr>
          <p:cNvSpPr>
            <a:spLocks noGrp="1"/>
          </p:cNvSpPr>
          <p:nvPr>
            <p:ph type="sldNum" sz="quarter" idx="4"/>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20408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B706B-963B-F1A1-77A4-5EE1CB4E3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BE165-A3F7-33C5-590B-057F891C856E}"/>
              </a:ext>
            </a:extLst>
          </p:cNvPr>
          <p:cNvSpPr>
            <a:spLocks noGrp="1"/>
          </p:cNvSpPr>
          <p:nvPr>
            <p:ph type="ctrTitle"/>
          </p:nvPr>
        </p:nvSpPr>
        <p:spPr>
          <a:xfrm>
            <a:off x="1117213" y="442674"/>
            <a:ext cx="7263693" cy="886397"/>
          </a:xfrm>
        </p:spPr>
        <p:txBody>
          <a:bodyPr/>
          <a:lstStyle/>
          <a:p>
            <a:r>
              <a:rPr lang="en-US" sz="3200" i="0" dirty="0"/>
              <a:t>Behavioral Health RFP Information Session</a:t>
            </a:r>
          </a:p>
        </p:txBody>
      </p:sp>
      <p:sp>
        <p:nvSpPr>
          <p:cNvPr id="3" name="Subtitle 2">
            <a:extLst>
              <a:ext uri="{FF2B5EF4-FFF2-40B4-BE49-F238E27FC236}">
                <a16:creationId xmlns:a16="http://schemas.microsoft.com/office/drawing/2014/main" id="{2D5536AB-AFB8-781E-5041-506802BB4A82}"/>
              </a:ext>
            </a:extLst>
          </p:cNvPr>
          <p:cNvSpPr>
            <a:spLocks noGrp="1"/>
          </p:cNvSpPr>
          <p:nvPr>
            <p:ph type="subTitle" idx="1"/>
          </p:nvPr>
        </p:nvSpPr>
        <p:spPr>
          <a:xfrm>
            <a:off x="1117213" y="1024343"/>
            <a:ext cx="5491495" cy="341599"/>
          </a:xfrm>
        </p:spPr>
        <p:txBody>
          <a:bodyPr/>
          <a:lstStyle/>
          <a:p>
            <a:r>
              <a:rPr lang="en-US" dirty="0"/>
              <a:t>Defining ‘behavioral health’</a:t>
            </a:r>
          </a:p>
        </p:txBody>
      </p:sp>
      <p:graphicFrame>
        <p:nvGraphicFramePr>
          <p:cNvPr id="8" name="Diagram 7" descr="Pie chart illustrating the three components that make up the definition of behavioral health. Details included in the slide notes.">
            <a:extLst>
              <a:ext uri="{FF2B5EF4-FFF2-40B4-BE49-F238E27FC236}">
                <a16:creationId xmlns:a16="http://schemas.microsoft.com/office/drawing/2014/main" id="{72EF8FB1-BBB1-30FD-3201-C203F2E88A18}"/>
              </a:ext>
            </a:extLst>
          </p:cNvPr>
          <p:cNvGraphicFramePr/>
          <p:nvPr>
            <p:extLst>
              <p:ext uri="{D42A27DB-BD31-4B8C-83A1-F6EECF244321}">
                <p14:modId xmlns:p14="http://schemas.microsoft.com/office/powerpoint/2010/main" val="2552806739"/>
              </p:ext>
            </p:extLst>
          </p:nvPr>
        </p:nvGraphicFramePr>
        <p:xfrm>
          <a:off x="604150" y="1589648"/>
          <a:ext cx="7776756" cy="501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8526571F-4662-08D2-686D-72E70C7AD3EA}"/>
              </a:ext>
            </a:extLst>
          </p:cNvPr>
          <p:cNvSpPr>
            <a:spLocks noGrp="1"/>
          </p:cNvSpPr>
          <p:nvPr>
            <p:ph type="dt" sz="half" idx="2"/>
          </p:nvPr>
        </p:nvSpPr>
        <p:spPr/>
        <p:txBody>
          <a:bodyPr/>
          <a:lstStyle/>
          <a:p>
            <a:fld id="{E0C8DACD-4E35-4E4C-AC75-C3DE50F04E7E}" type="datetime1">
              <a:rPr lang="en-US" smtClean="0"/>
              <a:pPr/>
              <a:t>2/25/2025</a:t>
            </a:fld>
            <a:endParaRPr lang="en-US" dirty="0"/>
          </a:p>
        </p:txBody>
      </p:sp>
      <p:sp>
        <p:nvSpPr>
          <p:cNvPr id="6" name="Slide Number Placeholder 5">
            <a:extLst>
              <a:ext uri="{FF2B5EF4-FFF2-40B4-BE49-F238E27FC236}">
                <a16:creationId xmlns:a16="http://schemas.microsoft.com/office/drawing/2014/main" id="{D1E1FBE5-E20C-5CB6-268C-72DE54031089}"/>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36862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D796AF73-3E01-4A7B-91B6-D002F7278E9C}"/>
                                            </p:graphicEl>
                                          </p:spTgt>
                                        </p:tgtEl>
                                        <p:attrNameLst>
                                          <p:attrName>style.visibility</p:attrName>
                                        </p:attrNameLst>
                                      </p:cBhvr>
                                      <p:to>
                                        <p:strVal val="visible"/>
                                      </p:to>
                                    </p:set>
                                    <p:animEffect transition="in" filter="fade">
                                      <p:cBhvr>
                                        <p:cTn id="7" dur="500"/>
                                        <p:tgtEl>
                                          <p:spTgt spid="8">
                                            <p:graphicEl>
                                              <a:dgm id="{D796AF73-3E01-4A7B-91B6-D002F7278E9C}"/>
                                            </p:graphic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
                                            <p:graphicEl>
                                              <a:dgm id="{AC1116B4-8F87-434B-8BC5-B4CFFE8D4657}"/>
                                            </p:graphicEl>
                                          </p:spTgt>
                                        </p:tgtEl>
                                        <p:attrNameLst>
                                          <p:attrName>style.visibility</p:attrName>
                                        </p:attrNameLst>
                                      </p:cBhvr>
                                      <p:to>
                                        <p:strVal val="visible"/>
                                      </p:to>
                                    </p:set>
                                    <p:animEffect transition="in" filter="fade">
                                      <p:cBhvr>
                                        <p:cTn id="11" dur="500"/>
                                        <p:tgtEl>
                                          <p:spTgt spid="8">
                                            <p:graphicEl>
                                              <a:dgm id="{AC1116B4-8F87-434B-8BC5-B4CFFE8D4657}"/>
                                            </p:graphic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8">
                                            <p:graphicEl>
                                              <a:dgm id="{672FC3C9-D641-4277-B79E-9EFE8DD633BE}"/>
                                            </p:graphicEl>
                                          </p:spTgt>
                                        </p:tgtEl>
                                        <p:attrNameLst>
                                          <p:attrName>style.visibility</p:attrName>
                                        </p:attrNameLst>
                                      </p:cBhvr>
                                      <p:to>
                                        <p:strVal val="visible"/>
                                      </p:to>
                                    </p:set>
                                    <p:animEffect transition="in" filter="fade">
                                      <p:cBhvr>
                                        <p:cTn id="15" dur="500"/>
                                        <p:tgtEl>
                                          <p:spTgt spid="8">
                                            <p:graphicEl>
                                              <a:dgm id="{672FC3C9-D641-4277-B79E-9EFE8DD633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_COA_Gold_Standard_Screen" id="{4E78E5F9-773F-C242-AFAE-F8E69D38E523}" vid="{E5F5DE07-F506-DB41-86A1-5BD544707F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Purdue1</Template>
  <TotalTime>1040</TotalTime>
  <Words>3861</Words>
  <Application>Microsoft Office PowerPoint</Application>
  <PresentationFormat>On-screen Show (4:3)</PresentationFormat>
  <Paragraphs>358</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Acumin Pro ExtraCondensed Smbd</vt:lpstr>
      <vt:lpstr>Arial</vt:lpstr>
      <vt:lpstr>Wingdings</vt:lpstr>
      <vt:lpstr>Symbol</vt:lpstr>
      <vt:lpstr>Acumin Pro SemiCondensed</vt:lpstr>
      <vt:lpstr>United Sans Cd Md</vt:lpstr>
      <vt:lpstr>Acumin Pro Medium</vt:lpstr>
      <vt:lpstr>acumin-pro</vt:lpstr>
      <vt:lpstr>Acumin Pro ExtraCondensed</vt:lpstr>
      <vt:lpstr>Aptos</vt:lpstr>
      <vt:lpstr>Acumin Pro Semibold</vt:lpstr>
      <vt:lpstr>United Sans Reg Medium</vt:lpstr>
      <vt:lpstr>Acumin Pro</vt:lpstr>
      <vt:lpstr>Purdue1</vt:lpstr>
      <vt:lpstr>Behavioral Health  Request for Proposals (RFP) Opportunity</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Behavioral Health RFP Information Session</vt:lpstr>
      <vt:lpstr>RFP Website:</vt:lpstr>
      <vt:lpstr>Behavioral Health RFP Information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Garrow, Tessa R</cp:lastModifiedBy>
  <cp:revision>50</cp:revision>
  <cp:lastPrinted>2025-02-25T06:51:43Z</cp:lastPrinted>
  <dcterms:created xsi:type="dcterms:W3CDTF">2020-03-04T19:04:47Z</dcterms:created>
  <dcterms:modified xsi:type="dcterms:W3CDTF">2025-02-25T16:48:04Z</dcterms:modified>
</cp:coreProperties>
</file>