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130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3FF867-5D05-49C4-89A8-BCEFE128889F}"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F571C-DB3F-41F0-82DE-BCC64102FCA1}" type="slidenum">
              <a:rPr lang="en-US" smtClean="0"/>
              <a:t>‹#›</a:t>
            </a:fld>
            <a:endParaRPr lang="en-US"/>
          </a:p>
        </p:txBody>
      </p:sp>
    </p:spTree>
    <p:extLst>
      <p:ext uri="{BB962C8B-B14F-4D97-AF65-F5344CB8AC3E}">
        <p14:creationId xmlns:p14="http://schemas.microsoft.com/office/powerpoint/2010/main" val="368137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3FF867-5D05-49C4-89A8-BCEFE128889F}"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F571C-DB3F-41F0-82DE-BCC64102FCA1}" type="slidenum">
              <a:rPr lang="en-US" smtClean="0"/>
              <a:t>‹#›</a:t>
            </a:fld>
            <a:endParaRPr lang="en-US"/>
          </a:p>
        </p:txBody>
      </p:sp>
    </p:spTree>
    <p:extLst>
      <p:ext uri="{BB962C8B-B14F-4D97-AF65-F5344CB8AC3E}">
        <p14:creationId xmlns:p14="http://schemas.microsoft.com/office/powerpoint/2010/main" val="3694081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3FF867-5D05-49C4-89A8-BCEFE128889F}"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F571C-DB3F-41F0-82DE-BCC64102FCA1}" type="slidenum">
              <a:rPr lang="en-US" smtClean="0"/>
              <a:t>‹#›</a:t>
            </a:fld>
            <a:endParaRPr lang="en-US"/>
          </a:p>
        </p:txBody>
      </p:sp>
    </p:spTree>
    <p:extLst>
      <p:ext uri="{BB962C8B-B14F-4D97-AF65-F5344CB8AC3E}">
        <p14:creationId xmlns:p14="http://schemas.microsoft.com/office/powerpoint/2010/main" val="420017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3FF867-5D05-49C4-89A8-BCEFE128889F}"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F571C-DB3F-41F0-82DE-BCC64102FCA1}" type="slidenum">
              <a:rPr lang="en-US" smtClean="0"/>
              <a:t>‹#›</a:t>
            </a:fld>
            <a:endParaRPr lang="en-US"/>
          </a:p>
        </p:txBody>
      </p:sp>
    </p:spTree>
    <p:extLst>
      <p:ext uri="{BB962C8B-B14F-4D97-AF65-F5344CB8AC3E}">
        <p14:creationId xmlns:p14="http://schemas.microsoft.com/office/powerpoint/2010/main" val="186277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3FF867-5D05-49C4-89A8-BCEFE128889F}"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F571C-DB3F-41F0-82DE-BCC64102FCA1}" type="slidenum">
              <a:rPr lang="en-US" smtClean="0"/>
              <a:t>‹#›</a:t>
            </a:fld>
            <a:endParaRPr lang="en-US"/>
          </a:p>
        </p:txBody>
      </p:sp>
    </p:spTree>
    <p:extLst>
      <p:ext uri="{BB962C8B-B14F-4D97-AF65-F5344CB8AC3E}">
        <p14:creationId xmlns:p14="http://schemas.microsoft.com/office/powerpoint/2010/main" val="313479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3FF867-5D05-49C4-89A8-BCEFE128889F}"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F571C-DB3F-41F0-82DE-BCC64102FCA1}" type="slidenum">
              <a:rPr lang="en-US" smtClean="0"/>
              <a:t>‹#›</a:t>
            </a:fld>
            <a:endParaRPr lang="en-US"/>
          </a:p>
        </p:txBody>
      </p:sp>
    </p:spTree>
    <p:extLst>
      <p:ext uri="{BB962C8B-B14F-4D97-AF65-F5344CB8AC3E}">
        <p14:creationId xmlns:p14="http://schemas.microsoft.com/office/powerpoint/2010/main" val="3826411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3FF867-5D05-49C4-89A8-BCEFE128889F}" type="datetimeFigureOut">
              <a:rPr lang="en-US" smtClean="0"/>
              <a:t>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FF571C-DB3F-41F0-82DE-BCC64102FCA1}" type="slidenum">
              <a:rPr lang="en-US" smtClean="0"/>
              <a:t>‹#›</a:t>
            </a:fld>
            <a:endParaRPr lang="en-US"/>
          </a:p>
        </p:txBody>
      </p:sp>
    </p:spTree>
    <p:extLst>
      <p:ext uri="{BB962C8B-B14F-4D97-AF65-F5344CB8AC3E}">
        <p14:creationId xmlns:p14="http://schemas.microsoft.com/office/powerpoint/2010/main" val="419819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3FF867-5D05-49C4-89A8-BCEFE128889F}" type="datetimeFigureOut">
              <a:rPr lang="en-US" smtClean="0"/>
              <a:t>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FF571C-DB3F-41F0-82DE-BCC64102FCA1}" type="slidenum">
              <a:rPr lang="en-US" smtClean="0"/>
              <a:t>‹#›</a:t>
            </a:fld>
            <a:endParaRPr lang="en-US"/>
          </a:p>
        </p:txBody>
      </p:sp>
    </p:spTree>
    <p:extLst>
      <p:ext uri="{BB962C8B-B14F-4D97-AF65-F5344CB8AC3E}">
        <p14:creationId xmlns:p14="http://schemas.microsoft.com/office/powerpoint/2010/main" val="753290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3FF867-5D05-49C4-89A8-BCEFE128889F}" type="datetimeFigureOut">
              <a:rPr lang="en-US" smtClean="0"/>
              <a:t>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FF571C-DB3F-41F0-82DE-BCC64102FCA1}" type="slidenum">
              <a:rPr lang="en-US" smtClean="0"/>
              <a:t>‹#›</a:t>
            </a:fld>
            <a:endParaRPr lang="en-US"/>
          </a:p>
        </p:txBody>
      </p:sp>
    </p:spTree>
    <p:extLst>
      <p:ext uri="{BB962C8B-B14F-4D97-AF65-F5344CB8AC3E}">
        <p14:creationId xmlns:p14="http://schemas.microsoft.com/office/powerpoint/2010/main" val="2216351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3FF867-5D05-49C4-89A8-BCEFE128889F}"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F571C-DB3F-41F0-82DE-BCC64102FCA1}" type="slidenum">
              <a:rPr lang="en-US" smtClean="0"/>
              <a:t>‹#›</a:t>
            </a:fld>
            <a:endParaRPr lang="en-US"/>
          </a:p>
        </p:txBody>
      </p:sp>
    </p:spTree>
    <p:extLst>
      <p:ext uri="{BB962C8B-B14F-4D97-AF65-F5344CB8AC3E}">
        <p14:creationId xmlns:p14="http://schemas.microsoft.com/office/powerpoint/2010/main" val="2514665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3FF867-5D05-49C4-89A8-BCEFE128889F}"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F571C-DB3F-41F0-82DE-BCC64102FCA1}" type="slidenum">
              <a:rPr lang="en-US" smtClean="0"/>
              <a:t>‹#›</a:t>
            </a:fld>
            <a:endParaRPr lang="en-US"/>
          </a:p>
        </p:txBody>
      </p:sp>
    </p:spTree>
    <p:extLst>
      <p:ext uri="{BB962C8B-B14F-4D97-AF65-F5344CB8AC3E}">
        <p14:creationId xmlns:p14="http://schemas.microsoft.com/office/powerpoint/2010/main" val="4255421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FF867-5D05-49C4-89A8-BCEFE128889F}" type="datetimeFigureOut">
              <a:rPr lang="en-US" smtClean="0"/>
              <a:t>2/17/2021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F571C-DB3F-41F0-82DE-BCC64102FCA1}" type="slidenum">
              <a:rPr lang="en-US" smtClean="0"/>
              <a:t>‹#›</a:t>
            </a:fld>
            <a:endParaRPr lang="en-US"/>
          </a:p>
        </p:txBody>
      </p:sp>
    </p:spTree>
    <p:extLst>
      <p:ext uri="{BB962C8B-B14F-4D97-AF65-F5344CB8AC3E}">
        <p14:creationId xmlns:p14="http://schemas.microsoft.com/office/powerpoint/2010/main" val="576626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254381-2CA7-4F9C-BFF3-079C0B62D02B}"/>
              </a:ext>
            </a:extLst>
          </p:cNvPr>
          <p:cNvSpPr/>
          <p:nvPr/>
        </p:nvSpPr>
        <p:spPr>
          <a:xfrm>
            <a:off x="3856383" y="106017"/>
            <a:ext cx="5063695" cy="6986528"/>
          </a:xfrm>
          <a:prstGeom prst="rect">
            <a:avLst/>
          </a:prstGeom>
        </p:spPr>
        <p:txBody>
          <a:bodyPr wrap="square">
            <a:spAutoFit/>
          </a:bodyPr>
          <a:lstStyle/>
          <a:p>
            <a:r>
              <a:rPr lang="en-US" sz="1400" dirty="0"/>
              <a:t>In accordance with Federal law and U.S. Department of Agriculture (USDA) civil rights regulations and policies, this institution is prohibited from discriminating on the basis of race, color, national origin, sex, religious creed, disability, age, political beliefs, or reprisal or retaliation for prior civil rights activity.</a:t>
            </a:r>
          </a:p>
          <a:p>
            <a:endParaRPr lang="en-US" sz="1400" dirty="0"/>
          </a:p>
          <a:p>
            <a:r>
              <a:rPr lang="en-US" sz="1400" dirty="0"/>
              <a:t>To file a program discrimination complaint, a complainant should complete a Form AD-3027, USDA Program Discrimination Complaint Form, which can be obtained online at www.usda.gov/sites/default/files/documents/usda-programdiscrimination-complaint-form.pdf, from any USDA office, by calling (866) 632-9992, or by writing a letter addressed to USDA.</a:t>
            </a:r>
          </a:p>
          <a:p>
            <a:endParaRPr lang="en-US" sz="1400" dirty="0"/>
          </a:p>
          <a:p>
            <a:r>
              <a:rPr lang="en-US" sz="1400" dirty="0"/>
              <a:t>The letter must contain the complainant’s name, address, telephone number and a written description of the alleged discriminatory action in sufficient detail to inform the Assistant Secretary for Civil Rights (ASCR) about the nature and date of an alleged civil rights violation. The completed AD-3027 form or letter must be submitted to USDA by:</a:t>
            </a:r>
          </a:p>
          <a:p>
            <a:endParaRPr lang="en-US" sz="1400" dirty="0"/>
          </a:p>
          <a:p>
            <a:r>
              <a:rPr lang="en-US" sz="1400" dirty="0"/>
              <a:t>mail:</a:t>
            </a:r>
          </a:p>
          <a:p>
            <a:r>
              <a:rPr lang="en-US" sz="1400" dirty="0"/>
              <a:t>U.S. Department of Agriculture</a:t>
            </a:r>
          </a:p>
          <a:p>
            <a:r>
              <a:rPr lang="en-US" sz="1400" dirty="0"/>
              <a:t>Office of the Assistant Secretary for Civil Rights</a:t>
            </a:r>
          </a:p>
          <a:p>
            <a:r>
              <a:rPr lang="en-US" sz="1400" dirty="0"/>
              <a:t>1400 Independence Avenue, SW</a:t>
            </a:r>
          </a:p>
          <a:p>
            <a:r>
              <a:rPr lang="en-US" sz="1400" dirty="0"/>
              <a:t>Washington, D.C. 20250-9410; or</a:t>
            </a:r>
          </a:p>
          <a:p>
            <a:r>
              <a:rPr lang="en-US" sz="1400" dirty="0"/>
              <a:t>fax:</a:t>
            </a:r>
          </a:p>
          <a:p>
            <a:r>
              <a:rPr lang="en-US" sz="1400" dirty="0"/>
              <a:t>(833) 256-1665 or (202) 690-7442;</a:t>
            </a:r>
          </a:p>
          <a:p>
            <a:r>
              <a:rPr lang="en-US" sz="1400" dirty="0"/>
              <a:t>email:</a:t>
            </a:r>
          </a:p>
          <a:p>
            <a:r>
              <a:rPr lang="en-US" sz="1400" dirty="0"/>
              <a:t>program.intake@usda.gov.</a:t>
            </a:r>
          </a:p>
          <a:p>
            <a:r>
              <a:rPr lang="en-US" sz="1400" dirty="0"/>
              <a:t> </a:t>
            </a:r>
          </a:p>
          <a:p>
            <a:r>
              <a:rPr lang="en-US" sz="1400" dirty="0"/>
              <a:t>This institution is an equal opportunity provider.</a:t>
            </a:r>
          </a:p>
        </p:txBody>
      </p:sp>
      <p:pic>
        <p:nvPicPr>
          <p:cNvPr id="5" name="Picture 4">
            <a:extLst>
              <a:ext uri="{FF2B5EF4-FFF2-40B4-BE49-F238E27FC236}">
                <a16:creationId xmlns:a16="http://schemas.microsoft.com/office/drawing/2014/main" id="{A9733E46-4CC4-4C48-99E3-26A824DB18CB}"/>
              </a:ext>
            </a:extLst>
          </p:cNvPr>
          <p:cNvPicPr>
            <a:picLocks noChangeAspect="1"/>
          </p:cNvPicPr>
          <p:nvPr/>
        </p:nvPicPr>
        <p:blipFill>
          <a:blip r:embed="rId2"/>
          <a:stretch>
            <a:fillRect/>
          </a:stretch>
        </p:blipFill>
        <p:spPr>
          <a:xfrm>
            <a:off x="223922" y="770635"/>
            <a:ext cx="3433721" cy="5316730"/>
          </a:xfrm>
          <a:prstGeom prst="rect">
            <a:avLst/>
          </a:prstGeom>
          <a:ln w="28575">
            <a:solidFill>
              <a:schemeClr val="tx1"/>
            </a:solidFill>
          </a:ln>
        </p:spPr>
      </p:pic>
    </p:spTree>
    <p:extLst>
      <p:ext uri="{BB962C8B-B14F-4D97-AF65-F5344CB8AC3E}">
        <p14:creationId xmlns:p14="http://schemas.microsoft.com/office/powerpoint/2010/main" val="4220681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733E46-4CC4-4C48-99E3-26A824DB18CB}"/>
              </a:ext>
            </a:extLst>
          </p:cNvPr>
          <p:cNvPicPr>
            <a:picLocks noChangeAspect="1"/>
          </p:cNvPicPr>
          <p:nvPr/>
        </p:nvPicPr>
        <p:blipFill>
          <a:blip r:embed="rId2"/>
          <a:stretch>
            <a:fillRect/>
          </a:stretch>
        </p:blipFill>
        <p:spPr>
          <a:xfrm>
            <a:off x="237174" y="676826"/>
            <a:ext cx="3576238" cy="5537401"/>
          </a:xfrm>
          <a:prstGeom prst="rect">
            <a:avLst/>
          </a:prstGeom>
          <a:ln w="28575">
            <a:solidFill>
              <a:schemeClr val="tx1"/>
            </a:solidFill>
          </a:ln>
        </p:spPr>
      </p:pic>
      <p:sp>
        <p:nvSpPr>
          <p:cNvPr id="2" name="Rectangle 1">
            <a:extLst>
              <a:ext uri="{FF2B5EF4-FFF2-40B4-BE49-F238E27FC236}">
                <a16:creationId xmlns:a16="http://schemas.microsoft.com/office/drawing/2014/main" id="{EFB4244E-0076-47A7-B3C9-A2907C1A2034}"/>
              </a:ext>
            </a:extLst>
          </p:cNvPr>
          <p:cNvSpPr/>
          <p:nvPr/>
        </p:nvSpPr>
        <p:spPr>
          <a:xfrm>
            <a:off x="3931317" y="165577"/>
            <a:ext cx="5212683" cy="6824945"/>
          </a:xfrm>
          <a:prstGeom prst="rect">
            <a:avLst/>
          </a:prstGeom>
        </p:spPr>
        <p:txBody>
          <a:bodyPr wrap="square">
            <a:spAutoFit/>
          </a:bodyPr>
          <a:lstStyle/>
          <a:p>
            <a:r>
              <a:rPr lang="es-ES" sz="1250" dirty="0"/>
              <a:t>Conforme a la ley federal y las políticas y regulaciones de derechos civiles del Departamento de Agricultura de los Estados Unidos (USDA), esta institución tiene prohibido discriminar por motivos de raza, color, origen nacional, sexo, credo religioso, discapacidad, edad, creencias políticas, venganza o represalia por actividades realizadas en el pasado relacionadas con los derechos civiles.</a:t>
            </a:r>
          </a:p>
          <a:p>
            <a:endParaRPr lang="es-ES" sz="1250" dirty="0"/>
          </a:p>
          <a:p>
            <a:r>
              <a:rPr lang="es-ES" sz="1250" dirty="0"/>
              <a:t>Para presentar una queja por discriminación en el programa, el reclamante debe completar un formulario AD 3027, Formulario de queja por discriminación del programa del USDA (PDF, 462 KB), que se puede obtener en línea, en cualquier oficina del USDA, llamando al (866) 632-9992, o escribiendo una carta dirigida al USDA. La carta debe contener el nombre, la dirección y el número de teléfono del reclamante, y una descripción escrita de la supuesta acción discriminatoria con suficiente detalle para informar al Subsecretario de Derechos Civiles (ASCR, por sus siglas en inglés) sobre la naturaleza y la fecha de la presunta violación de los derechos civiles. La carta o el formulario AD-3027 (PDF, 462 KB) completado debe enviarse al USDA por medio de:</a:t>
            </a:r>
          </a:p>
          <a:p>
            <a:endParaRPr lang="es-ES" sz="1250" dirty="0"/>
          </a:p>
          <a:p>
            <a:r>
              <a:rPr lang="es-ES" sz="1250" dirty="0"/>
              <a:t>correo postal:</a:t>
            </a:r>
          </a:p>
          <a:p>
            <a:r>
              <a:rPr lang="es-ES" sz="1250" dirty="0"/>
              <a:t>U.S. </a:t>
            </a:r>
            <a:r>
              <a:rPr lang="es-ES" sz="1250" dirty="0" err="1"/>
              <a:t>Department</a:t>
            </a:r>
            <a:r>
              <a:rPr lang="es-ES" sz="1250" dirty="0"/>
              <a:t> of </a:t>
            </a:r>
            <a:r>
              <a:rPr lang="es-ES" sz="1250" dirty="0" err="1"/>
              <a:t>Agriculture</a:t>
            </a:r>
            <a:endParaRPr lang="es-ES" sz="1250" dirty="0"/>
          </a:p>
          <a:p>
            <a:r>
              <a:rPr lang="es-ES" sz="1250" dirty="0"/>
              <a:t>Office of </a:t>
            </a:r>
            <a:r>
              <a:rPr lang="es-ES" sz="1250" dirty="0" err="1"/>
              <a:t>the</a:t>
            </a:r>
            <a:r>
              <a:rPr lang="es-ES" sz="1250" dirty="0"/>
              <a:t> </a:t>
            </a:r>
            <a:r>
              <a:rPr lang="es-ES" sz="1250" dirty="0" err="1"/>
              <a:t>Assistant</a:t>
            </a:r>
            <a:r>
              <a:rPr lang="es-ES" sz="1250" dirty="0"/>
              <a:t> </a:t>
            </a:r>
            <a:r>
              <a:rPr lang="es-ES" sz="1250" dirty="0" err="1"/>
              <a:t>Secretary</a:t>
            </a:r>
            <a:r>
              <a:rPr lang="es-ES" sz="1250" dirty="0"/>
              <a:t> </a:t>
            </a:r>
            <a:r>
              <a:rPr lang="es-ES" sz="1250" dirty="0" err="1"/>
              <a:t>for</a:t>
            </a:r>
            <a:r>
              <a:rPr lang="es-ES" sz="1250" dirty="0"/>
              <a:t> Civil </a:t>
            </a:r>
            <a:r>
              <a:rPr lang="es-ES" sz="1250" dirty="0" err="1"/>
              <a:t>Rights</a:t>
            </a:r>
            <a:endParaRPr lang="es-ES" sz="1250" dirty="0"/>
          </a:p>
          <a:p>
            <a:r>
              <a:rPr lang="es-ES" sz="1250" dirty="0"/>
              <a:t>1400 Independence Avenue, SW</a:t>
            </a:r>
          </a:p>
          <a:p>
            <a:r>
              <a:rPr lang="es-ES" sz="1250" dirty="0"/>
              <a:t>Washington, D.C. 20250-9410; o´</a:t>
            </a:r>
          </a:p>
          <a:p>
            <a:endParaRPr lang="es-ES" sz="1250" dirty="0"/>
          </a:p>
          <a:p>
            <a:r>
              <a:rPr lang="es-ES" sz="1250" dirty="0"/>
              <a:t>fax: (833) 256-1665 o´ (202) 690-7442;</a:t>
            </a:r>
          </a:p>
          <a:p>
            <a:r>
              <a:rPr lang="es-ES" sz="1250" dirty="0"/>
              <a:t>correo electrónico: program.intake@usda.gov  para consultas relacionadas con cumplidores discriminatorios sobre interacciones con el USDA</a:t>
            </a:r>
          </a:p>
          <a:p>
            <a:r>
              <a:rPr lang="es-ES" sz="1250" dirty="0"/>
              <a:t>askusda@usda.gov   para cualquier otra consulta</a:t>
            </a:r>
          </a:p>
          <a:p>
            <a:r>
              <a:rPr lang="es-ES" sz="1250" dirty="0"/>
              <a:t>Tenga en cuenta todas las preguntas / formularios de elegibilidad relacionados con SNAP, diríjase a https://www.fns.usda.gov/snap/recipient/eligibility</a:t>
            </a:r>
          </a:p>
          <a:p>
            <a:r>
              <a:rPr lang="es-ES" sz="1250" dirty="0"/>
              <a:t>o la oficina local de SNAP: https://www.fns.usda.gov/snap/state-directory</a:t>
            </a:r>
          </a:p>
          <a:p>
            <a:endParaRPr lang="es-ES" sz="1250" dirty="0"/>
          </a:p>
          <a:p>
            <a:r>
              <a:rPr lang="es-ES" sz="1250" dirty="0"/>
              <a:t>Esta institución ofrece igualdad de oportunidades.</a:t>
            </a:r>
          </a:p>
        </p:txBody>
      </p:sp>
    </p:spTree>
    <p:extLst>
      <p:ext uri="{BB962C8B-B14F-4D97-AF65-F5344CB8AC3E}">
        <p14:creationId xmlns:p14="http://schemas.microsoft.com/office/powerpoint/2010/main" val="14661081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592</Words>
  <Application>Microsoft Office PowerPoint</Application>
  <PresentationFormat>On-screen Show (4:3)</PresentationFormat>
  <Paragraphs>34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Farthing, Krista L</dc:creator>
  <cp:lastModifiedBy>Farthing, Krista L</cp:lastModifiedBy>
  <cp:revision>1</cp:revision>
  <dcterms:created xsi:type="dcterms:W3CDTF">2021-02-17T15:27:27Z</dcterms:created>
  <dcterms:modified xsi:type="dcterms:W3CDTF">2021-02-17T15:32:56Z</dcterms:modified>
</cp:coreProperties>
</file>