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3"/>
  </p:notesMasterIdLst>
  <p:sldIdLst>
    <p:sldId id="256" r:id="rId2"/>
    <p:sldId id="257" r:id="rId3"/>
    <p:sldId id="287" r:id="rId4"/>
    <p:sldId id="279" r:id="rId5"/>
    <p:sldId id="280" r:id="rId6"/>
    <p:sldId id="283" r:id="rId7"/>
    <p:sldId id="282" r:id="rId8"/>
    <p:sldId id="284" r:id="rId9"/>
    <p:sldId id="285" r:id="rId10"/>
    <p:sldId id="286" r:id="rId11"/>
    <p:sldId id="27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758030-3F2C-484A-B40E-17ACCCEAF240}">
  <a:tblStyle styleId="{11758030-3F2C-484A-B40E-17ACCCEAF24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5"/>
    <p:restoredTop sz="94694"/>
  </p:normalViewPr>
  <p:slideViewPr>
    <p:cSldViewPr snapToGrid="0" snapToObjects="1">
      <p:cViewPr varScale="1">
        <p:scale>
          <a:sx n="52" d="100"/>
          <a:sy n="52" d="100"/>
        </p:scale>
        <p:origin x="96" y="1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181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895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1464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3219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8099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495084b5b7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g495084b5b7_0_16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495084b5b7_0_16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1226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20868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3D4C29-1314-FB40-A64F-9E1D27AC9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1039" y="6084464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uuADvz5X3h4?feature=oembed" TargetMode="External"/><Relationship Id="rId4" Type="http://schemas.openxmlformats.org/officeDocument/2006/relationships/hyperlink" Target="https://microbit.org/projects/make-it-code-it/energy-cost-calculato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28830" y="2787849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GB" sz="8000" b="1" dirty="0">
                <a:solidFill>
                  <a:schemeClr val="lt1"/>
                </a:solidFill>
                <a:latin typeface="+mj-lt"/>
                <a:sym typeface="Questrial"/>
              </a:rPr>
              <a:t>Energy awareness</a:t>
            </a:r>
            <a:endParaRPr sz="1400" b="1" i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u="none" strike="noStrike" cap="none" dirty="0">
                <a:solidFill>
                  <a:schemeClr val="lt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Lesson 5</a:t>
            </a:r>
            <a:r>
              <a:rPr lang="en-US" sz="6000" dirty="0">
                <a:solidFill>
                  <a:schemeClr val="lt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 – energy use calculations</a:t>
            </a: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ADCF12-2B02-8141-981A-91DEA15BF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064" y="1084414"/>
            <a:ext cx="2387871" cy="113322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Recap </a:t>
            </a:r>
            <a:r>
              <a:rPr lang="en-US" sz="40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l</a:t>
            </a:r>
            <a:r>
              <a:rPr lang="en-US" sz="4000" u="none" strike="noStrike" cap="none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earning </a:t>
            </a:r>
            <a:r>
              <a:rPr lang="en-US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objectives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Calculate the amount of energy used in kWh given the time and power consumed by electric lighting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Calculate the cost of energy used from previously recorded data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580018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pPr>
              <a:lnSpc>
                <a:spcPct val="106650"/>
              </a:lnSpc>
              <a:buSzPts val="1100"/>
            </a:pPr>
            <a:r>
              <a:rPr lang="en-GB" sz="40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Licensing information</a:t>
            </a:r>
          </a:p>
          <a:p>
            <a:endParaRPr lang="en-GB" sz="3200" dirty="0">
              <a:solidFill>
                <a:srgbClr val="505555"/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Published by the Micro:bit Educational Foundation </a:t>
            </a:r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microbit.org</a:t>
            </a:r>
            <a:endParaRPr lang="en-GB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Attribution-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ShareAlike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4.0 International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(CC BY-SA 4.0)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02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Learning objectives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Calculate the amount of energy used in kWh given the time and power consumed by electric lighting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Calculate the cost of energy used from previously recorded data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69D5-51E1-4E46-85C2-FFE872313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>
                <a:latin typeface="+mj-lt"/>
              </a:rPr>
              <a:t>Optional video</a:t>
            </a:r>
          </a:p>
        </p:txBody>
      </p:sp>
      <p:pic>
        <p:nvPicPr>
          <p:cNvPr id="3" name="Online Media 2" descr="Energy cost calculator introduction">
            <a:hlinkClick r:id="" action="ppaction://media"/>
            <a:extLst>
              <a:ext uri="{FF2B5EF4-FFF2-40B4-BE49-F238E27FC236}">
                <a16:creationId xmlns:a16="http://schemas.microsoft.com/office/drawing/2014/main" id="{E2093028-BB86-B44F-98B7-6448E678A1F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50114" y="1030074"/>
            <a:ext cx="8491772" cy="479785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36EDDB1-8A8D-8348-8F16-B8EB9EDC8EDB}"/>
              </a:ext>
            </a:extLst>
          </p:cNvPr>
          <p:cNvSpPr/>
          <p:nvPr/>
        </p:nvSpPr>
        <p:spPr>
          <a:xfrm>
            <a:off x="838200" y="6133925"/>
            <a:ext cx="54248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4"/>
              </a:rPr>
              <a:t>https://microbit.org/projects/make-it-code-it/energy-cost-calculator/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54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What do we need to c</a:t>
            </a: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alculate energy use?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How long lights were left on (minutes or hours)</a:t>
            </a:r>
            <a:b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</a:b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Power rating of lights (Watts)</a:t>
            </a:r>
            <a:b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</a:b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Use these numbers to calculate energy used in kilowatt hours (kWh)</a:t>
            </a:r>
            <a:b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</a:b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GB" sz="2800" dirty="0"/>
              <a:t>kWh = watts ÷ 1000 × minutes ÷ 60</a:t>
            </a: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36711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FA2C8945-B953-754E-86EE-F278A1D3A2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914" y="3429000"/>
            <a:ext cx="9118275" cy="3335131"/>
          </a:xfrm>
          <a:prstGeom prst="rect">
            <a:avLst/>
          </a:prstGeom>
        </p:spPr>
      </p:pic>
      <p:sp>
        <p:nvSpPr>
          <p:cNvPr id="6" name="Google Shape;110;p16">
            <a:extLst>
              <a:ext uri="{FF2B5EF4-FFF2-40B4-BE49-F238E27FC236}">
                <a16:creationId xmlns:a16="http://schemas.microsoft.com/office/drawing/2014/main" id="{DEEB21EA-4DD9-D546-AD3F-901E45B1BB1F}"/>
              </a:ext>
            </a:extLst>
          </p:cNvPr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Calculate energy </a:t>
            </a:r>
            <a:r>
              <a:rPr lang="en-GB" sz="40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used in kWh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lang="en-GB"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Formula =320/1000*B5/60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The wattage of the lights divided by 1000 to convert Watts to kilowatts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The time in cell B5 is divided by 60 to convert minutes to hours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The power is multiplied by time to give energy used in kWh</a:t>
            </a: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927446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le&#10;&#10;Description automatically generated">
            <a:extLst>
              <a:ext uri="{FF2B5EF4-FFF2-40B4-BE49-F238E27FC236}">
                <a16:creationId xmlns:a16="http://schemas.microsoft.com/office/drawing/2014/main" id="{CC941339-851C-9B4F-BF3A-D2C888520DD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40113" y="0"/>
            <a:ext cx="91117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96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0;p16">
            <a:extLst>
              <a:ext uri="{FF2B5EF4-FFF2-40B4-BE49-F238E27FC236}">
                <a16:creationId xmlns:a16="http://schemas.microsoft.com/office/drawing/2014/main" id="{DEEB21EA-4DD9-D546-AD3F-901E45B1BB1F}"/>
              </a:ext>
            </a:extLst>
          </p:cNvPr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u="none" strike="noStrike" cap="none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Calculate energy </a:t>
            </a:r>
            <a:r>
              <a:rPr lang="en-GB" sz="40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cost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lang="en-GB"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Find out the unit cost of electricity and put it in cell B3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Multiply this by the energy used in kWh to find the cost in cell D5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4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Use absolute cell references to cell $B$3 to prevent errors when copying formula to other rows</a:t>
            </a: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</p:txBody>
      </p:sp>
      <p:pic>
        <p:nvPicPr>
          <p:cNvPr id="3" name="Picture 2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3EF4696C-52F6-0744-8199-B02F1870B31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2888" y="3256721"/>
            <a:ext cx="9549095" cy="273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149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3C36E667-640A-0446-8A2C-F2F054DDBF1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244" y="296517"/>
            <a:ext cx="10547511" cy="6264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01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10;p16">
            <a:extLst>
              <a:ext uri="{FF2B5EF4-FFF2-40B4-BE49-F238E27FC236}">
                <a16:creationId xmlns:a16="http://schemas.microsoft.com/office/drawing/2014/main" id="{DEEB21EA-4DD9-D546-AD3F-901E45B1BB1F}"/>
              </a:ext>
            </a:extLst>
          </p:cNvPr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40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Analysing costs</a:t>
            </a:r>
            <a:endParaRPr sz="32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lang="en-GB" sz="2800" u="none" strike="noStrike" cap="none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If the cost seems small, what is the cost over a year?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Across a whole school?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Will more energy be used in winter or summer?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endParaRPr lang="en-US" sz="2800" dirty="0">
              <a:solidFill>
                <a:schemeClr val="tx1"/>
              </a:solidFill>
              <a:latin typeface="+mj-lt"/>
              <a:ea typeface="Questrial"/>
              <a:cs typeface="Arial" panose="020B0604020202020204" pitchFamily="34" charset="0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How much energy or money could we save by changing </a:t>
            </a:r>
            <a:r>
              <a:rPr lang="en-US" sz="2800" dirty="0" err="1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behaviours</a:t>
            </a: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?</a:t>
            </a: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2800" dirty="0">
                <a:solidFill>
                  <a:schemeClr val="tx1"/>
                </a:solidFill>
                <a:latin typeface="+mj-lt"/>
                <a:ea typeface="Questrial"/>
                <a:cs typeface="Arial" panose="020B0604020202020204" pitchFamily="34" charset="0"/>
                <a:sym typeface="Questrial"/>
              </a:rPr>
              <a:t>How could we calculate how this might improve our carbon footprint?</a:t>
            </a:r>
          </a:p>
        </p:txBody>
      </p:sp>
    </p:spTree>
    <p:extLst>
      <p:ext uri="{BB962C8B-B14F-4D97-AF65-F5344CB8AC3E}">
        <p14:creationId xmlns:p14="http://schemas.microsoft.com/office/powerpoint/2010/main" val="2823625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318</Words>
  <Application>Microsoft Office PowerPoint</Application>
  <PresentationFormat>Widescreen</PresentationFormat>
  <Paragraphs>51</Paragraphs>
  <Slides>11</Slides>
  <Notes>8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Cabin</vt:lpstr>
      <vt:lpstr>Calibri</vt:lpstr>
      <vt:lpstr>Noto Sans Symbols</vt:lpstr>
      <vt:lpstr>Questrial</vt:lpstr>
      <vt:lpstr>Office Theme</vt:lpstr>
      <vt:lpstr>PowerPoint Presentation</vt:lpstr>
      <vt:lpstr>PowerPoint Presentation</vt:lpstr>
      <vt:lpstr>Optional video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Lay, Danielle</dc:creator>
  <cp:lastModifiedBy>Lay, Danielle</cp:lastModifiedBy>
  <cp:revision>48</cp:revision>
  <dcterms:modified xsi:type="dcterms:W3CDTF">2023-09-18T17:42:35Z</dcterms:modified>
</cp:coreProperties>
</file>