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autoCompressPictures="0">
  <p:sldMasterIdLst>
    <p:sldMasterId id="2147483661" r:id="rId1"/>
  </p:sldMasterIdLst>
  <p:notesMasterIdLst>
    <p:notesMasterId r:id="rId10"/>
  </p:notesMasterIdLst>
  <p:sldIdLst>
    <p:sldId id="256" r:id="rId2"/>
    <p:sldId id="257" r:id="rId3"/>
    <p:sldId id="278" r:id="rId4"/>
    <p:sldId id="280" r:id="rId5"/>
    <p:sldId id="279" r:id="rId6"/>
    <p:sldId id="281" r:id="rId7"/>
    <p:sldId id="282" r:id="rId8"/>
    <p:sldId id="277" r:id="rId9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8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11758030-3F2C-484A-B40E-17ACCCEAF240}">
  <a:tblStyle styleId="{11758030-3F2C-484A-B40E-17ACCCEAF240}" styleName="Table_0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 b="off" i="off"/>
      <a:tcStyle>
        <a:tcBdr/>
      </a:tcStyle>
    </a:band1H>
    <a:band2H>
      <a:tcTxStyle b="off" i="off"/>
      <a:tcStyle>
        <a:tcBdr/>
      </a:tcStyle>
    </a:band2H>
    <a:band1V>
      <a:tcTxStyle b="off" i="off"/>
      <a:tcStyle>
        <a:tcBdr/>
      </a:tcStyle>
    </a:band1V>
    <a:band2V>
      <a:tcTxStyle b="off" i="off"/>
      <a:tcStyle>
        <a:tcBdr/>
      </a:tcStyle>
    </a:band2V>
    <a:lastCol>
      <a:tcTxStyle b="off" i="off"/>
      <a:tcStyle>
        <a:tcBdr/>
      </a:tcStyle>
    </a:lastCol>
    <a:firstCol>
      <a:tcTxStyle b="off" i="off"/>
      <a:tcStyle>
        <a:tcBdr/>
      </a:tcStyle>
    </a:firstCol>
    <a:lastRow>
      <a:tcTxStyle b="off" i="off"/>
      <a:tcStyle>
        <a:tcBdr/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ff" i="off"/>
      <a:tcStyle>
        <a:tcBdr/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63"/>
    <p:restoredTop sz="94649"/>
  </p:normalViewPr>
  <p:slideViewPr>
    <p:cSldViewPr snapToGrid="0" snapToObjects="1">
      <p:cViewPr varScale="1">
        <p:scale>
          <a:sx n="52" d="100"/>
          <a:sy n="52" d="100"/>
        </p:scale>
        <p:origin x="96" y="1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10" cy="30589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dirty="0"/>
          </a:p>
        </p:txBody>
      </p:sp>
      <p:sp>
        <p:nvSpPr>
          <p:cNvPr id="93" name="Google Shape;93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7" name="Google Shape;107;p2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00" cy="305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8" name="Google Shape;108;p2:notes"/>
          <p:cNvSpPr txBox="1">
            <a:spLocks noGrp="1"/>
          </p:cNvSpPr>
          <p:nvPr>
            <p:ph type="sldNum" idx="12"/>
          </p:nvPr>
        </p:nvSpPr>
        <p:spPr>
          <a:xfrm>
            <a:off x="5622800" y="6456612"/>
            <a:ext cx="4301400" cy="3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fld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7" name="Google Shape;107;p2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00" cy="305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8" name="Google Shape;108;p2:notes"/>
          <p:cNvSpPr txBox="1">
            <a:spLocks noGrp="1"/>
          </p:cNvSpPr>
          <p:nvPr>
            <p:ph type="sldNum" idx="12"/>
          </p:nvPr>
        </p:nvSpPr>
        <p:spPr>
          <a:xfrm>
            <a:off x="5622800" y="6456612"/>
            <a:ext cx="4301400" cy="3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</a:t>
            </a:fld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774257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7" name="Google Shape;107;p2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00" cy="305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8" name="Google Shape;108;p2:notes"/>
          <p:cNvSpPr txBox="1">
            <a:spLocks noGrp="1"/>
          </p:cNvSpPr>
          <p:nvPr>
            <p:ph type="sldNum" idx="12"/>
          </p:nvPr>
        </p:nvSpPr>
        <p:spPr>
          <a:xfrm>
            <a:off x="5622800" y="6456612"/>
            <a:ext cx="4301400" cy="3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5</a:t>
            </a:fld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696881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7" name="Google Shape;107;p2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00" cy="305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8" name="Google Shape;108;p2:notes"/>
          <p:cNvSpPr txBox="1">
            <a:spLocks noGrp="1"/>
          </p:cNvSpPr>
          <p:nvPr>
            <p:ph type="sldNum" idx="12"/>
          </p:nvPr>
        </p:nvSpPr>
        <p:spPr>
          <a:xfrm>
            <a:off x="5622800" y="6456612"/>
            <a:ext cx="4301400" cy="3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6</a:t>
            </a:fld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217020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7" name="Google Shape;107;p2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00" cy="305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8" name="Google Shape;108;p2:notes"/>
          <p:cNvSpPr txBox="1">
            <a:spLocks noGrp="1"/>
          </p:cNvSpPr>
          <p:nvPr>
            <p:ph type="sldNum" idx="12"/>
          </p:nvPr>
        </p:nvSpPr>
        <p:spPr>
          <a:xfrm>
            <a:off x="5622800" y="6456612"/>
            <a:ext cx="4301400" cy="3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7</a:t>
            </a:fld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831661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g495084b5b7_0_167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89" name="Google Shape;189;g495084b5b7_0_167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00" cy="305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0" name="Google Shape;190;g495084b5b7_0_167:notes"/>
          <p:cNvSpPr txBox="1">
            <a:spLocks noGrp="1"/>
          </p:cNvSpPr>
          <p:nvPr>
            <p:ph type="sldNum" idx="12"/>
          </p:nvPr>
        </p:nvSpPr>
        <p:spPr>
          <a:xfrm>
            <a:off x="5622800" y="6456612"/>
            <a:ext cx="4301400" cy="3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8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012267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Large quote">
  <p:cSld name="Large quote">
    <p:bg>
      <p:bgPr>
        <a:solidFill>
          <a:srgbClr val="00C800"/>
        </a:soli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body" idx="1"/>
          </p:nvPr>
        </p:nvSpPr>
        <p:spPr>
          <a:xfrm>
            <a:off x="768000" y="2294400"/>
            <a:ext cx="10579255" cy="229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ctr">
              <a:lnSpc>
                <a:spcPct val="103685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4104"/>
              <a:buFont typeface="Noto Sans Symbols"/>
              <a:buNone/>
              <a:defRPr sz="5400" b="0" i="0" u="none" strike="noStrike" cap="non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1pPr>
            <a:lvl2pPr marL="914400" marR="0" lvl="1" indent="-325119" algn="l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lt2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L="1371600" marR="0" lvl="2" indent="-325119" algn="l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lt2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L="1828800" marR="0" lvl="3" indent="-325119" algn="l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lt2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L="2286000" marR="0" lvl="4" indent="-383032" algn="l">
              <a:lnSpc>
                <a:spcPct val="108312"/>
              </a:lnSpc>
              <a:spcBef>
                <a:spcPts val="2100"/>
              </a:spcBef>
              <a:spcAft>
                <a:spcPts val="0"/>
              </a:spcAft>
              <a:buClr>
                <a:schemeClr val="lt2"/>
              </a:buClr>
              <a:buSzPts val="2432"/>
              <a:buFont typeface="Cabin"/>
              <a:buAutoNum type="arabicPeriod"/>
              <a:defRPr sz="3200" b="0" i="0" u="none" strike="noStrike" cap="none">
                <a:solidFill>
                  <a:schemeClr val="lt2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L="2743200" marR="0" lvl="5" indent="-400050" algn="l">
              <a:lnSpc>
                <a:spcPct val="90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L="3200400" marR="0" lvl="6" indent="-400050" algn="l">
              <a:lnSpc>
                <a:spcPct val="90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L="3657600" marR="0" lvl="7" indent="-400050" algn="l">
              <a:lnSpc>
                <a:spcPct val="90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L="4114800" marR="0" lvl="8" indent="-400050" algn="l">
              <a:lnSpc>
                <a:spcPct val="90000"/>
              </a:lnSpc>
              <a:spcBef>
                <a:spcPts val="2100"/>
              </a:spcBef>
              <a:spcAft>
                <a:spcPts val="210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body" idx="2"/>
          </p:nvPr>
        </p:nvSpPr>
        <p:spPr>
          <a:xfrm>
            <a:off x="2140800" y="3734400"/>
            <a:ext cx="7838341" cy="121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ctr">
              <a:lnSpc>
                <a:spcPct val="233291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824"/>
              <a:buFont typeface="Noto Sans Symbols"/>
              <a:buNone/>
              <a:defRPr sz="2400" b="0" i="0" u="none" strike="noStrike" cap="non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1pPr>
            <a:lvl2pPr marL="914400" marR="0" lvl="1" indent="-325119" algn="l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lt2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L="1371600" marR="0" lvl="2" indent="-325119" algn="l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lt2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L="1828800" marR="0" lvl="3" indent="-325119" algn="l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lt2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L="2286000" marR="0" lvl="4" indent="-383032" algn="l">
              <a:lnSpc>
                <a:spcPct val="108312"/>
              </a:lnSpc>
              <a:spcBef>
                <a:spcPts val="2100"/>
              </a:spcBef>
              <a:spcAft>
                <a:spcPts val="0"/>
              </a:spcAft>
              <a:buClr>
                <a:schemeClr val="lt2"/>
              </a:buClr>
              <a:buSzPts val="2432"/>
              <a:buFont typeface="Cabin"/>
              <a:buAutoNum type="arabicPeriod"/>
              <a:defRPr sz="3200" b="0" i="0" u="none" strike="noStrike" cap="none">
                <a:solidFill>
                  <a:schemeClr val="lt2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L="2743200" marR="0" lvl="5" indent="-400050" algn="l">
              <a:lnSpc>
                <a:spcPct val="90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L="3200400" marR="0" lvl="6" indent="-400050" algn="l">
              <a:lnSpc>
                <a:spcPct val="90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L="3657600" marR="0" lvl="7" indent="-400050" algn="l">
              <a:lnSpc>
                <a:spcPct val="90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L="4114800" marR="0" lvl="8" indent="-400050" algn="l">
              <a:lnSpc>
                <a:spcPct val="90000"/>
              </a:lnSpc>
              <a:spcBef>
                <a:spcPts val="2100"/>
              </a:spcBef>
              <a:spcAft>
                <a:spcPts val="210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1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8" name="Google Shape;68;p11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9" name="Google Shape;69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2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2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5" name="Google Shape;75;p12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13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2" name="Google Shape;82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7" name="Google Shape;87;p14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8" name="Google Shape;88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0" name="Google Shape;90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full image">
  <p:cSld name="full image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3"/>
          <p:cNvSpPr>
            <a:spLocks noGrp="1"/>
          </p:cNvSpPr>
          <p:nvPr>
            <p:ph type="pic" idx="2"/>
          </p:nvPr>
        </p:nvSpPr>
        <p:spPr>
          <a:xfrm>
            <a:off x="0" y="120868"/>
            <a:ext cx="12191875" cy="686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824"/>
              <a:buFont typeface="Noto Sans Symbols"/>
              <a:buChar char="▪"/>
              <a:defRPr sz="2400" b="0" i="0" u="none" strike="noStrike" cap="none">
                <a:solidFill>
                  <a:schemeClr val="dk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  <a:sym typeface="Questrial"/>
              </a:defRPr>
            </a:lvl1pPr>
            <a:lvl2pPr marR="0" lvl="1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R="0" lvl="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R="0" lvl="3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R="0" lvl="4" algn="l" rtl="0">
              <a:lnSpc>
                <a:spcPct val="108312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32"/>
              <a:buFont typeface="Cabin"/>
              <a:buAutoNum type="arabicPeriod"/>
              <a:defRPr sz="32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R="0" lvl="5" algn="l" rtl="0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R="0" lvl="6" algn="l" rtl="0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R="0" lvl="7" algn="l" rtl="0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R="0" lvl="8" algn="l" rtl="0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 dirty="0"/>
          </a:p>
        </p:txBody>
      </p:sp>
      <p:sp>
        <p:nvSpPr>
          <p:cNvPr id="20" name="Google Shape;20;p3"/>
          <p:cNvSpPr txBox="1">
            <a:spLocks noGrp="1"/>
          </p:cNvSpPr>
          <p:nvPr>
            <p:ph type="title"/>
          </p:nvPr>
        </p:nvSpPr>
        <p:spPr>
          <a:xfrm>
            <a:off x="824628" y="358342"/>
            <a:ext cx="10135740" cy="55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R="0" lvl="0" algn="l">
              <a:lnSpc>
                <a:spcPct val="106650"/>
              </a:lnSpc>
              <a:spcBef>
                <a:spcPts val="0"/>
              </a:spcBef>
              <a:spcAft>
                <a:spcPts val="0"/>
              </a:spcAft>
              <a:buClr>
                <a:srgbClr val="303333"/>
              </a:buClr>
              <a:buSzPts val="4000"/>
              <a:buFont typeface="Arial"/>
              <a:buNone/>
              <a:defRPr sz="4000" b="1" i="0" u="none" strike="noStrike" cap="none">
                <a:solidFill>
                  <a:srgbClr val="303333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1800"/>
            </a:lvl9pPr>
          </a:lstStyle>
          <a:p>
            <a:endParaRPr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83D4C29-1314-FB40-A64F-9E1D27AC98D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51039" y="6084464"/>
            <a:ext cx="1092200" cy="5334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4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4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6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8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8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0" name="Google Shape;50;p8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1" name="Google Shape;51;p8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microbit.org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reativecommons.org/licenses/by-sa/4.0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5"/>
          <p:cNvSpPr/>
          <p:nvPr/>
        </p:nvSpPr>
        <p:spPr>
          <a:xfrm>
            <a:off x="528830" y="2787849"/>
            <a:ext cx="11134337" cy="3477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lang="en-GB" sz="8000" b="1" dirty="0">
                <a:solidFill>
                  <a:schemeClr val="lt1"/>
                </a:solidFill>
                <a:latin typeface="+mj-lt"/>
                <a:sym typeface="Questrial"/>
              </a:rPr>
              <a:t>Energy awareness</a:t>
            </a:r>
            <a:endParaRPr sz="1400" b="1" i="0" u="none" strike="noStrike" cap="none" dirty="0">
              <a:solidFill>
                <a:srgbClr val="000000"/>
              </a:solidFill>
              <a:latin typeface="+mj-lt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/>
              <a:buNone/>
            </a:pPr>
            <a:r>
              <a:rPr lang="en-US" sz="6000" u="none" strike="noStrike" cap="none" dirty="0">
                <a:solidFill>
                  <a:schemeClr val="lt1"/>
                </a:solidFill>
                <a:latin typeface="+mj-lt"/>
                <a:ea typeface="Questrial"/>
                <a:cs typeface="Arial" panose="020B0604020202020204" pitchFamily="34" charset="0"/>
                <a:sym typeface="Questrial"/>
              </a:rPr>
              <a:t>Lesson 4</a:t>
            </a:r>
            <a:r>
              <a:rPr lang="en-US" sz="6000" dirty="0">
                <a:solidFill>
                  <a:schemeClr val="lt1"/>
                </a:solidFill>
                <a:latin typeface="+mj-lt"/>
                <a:ea typeface="Questrial"/>
                <a:cs typeface="Arial" panose="020B0604020202020204" pitchFamily="34" charset="0"/>
                <a:sym typeface="Questrial"/>
              </a:rPr>
              <a:t> – data processing</a:t>
            </a:r>
            <a:endParaRPr sz="4400" b="0" i="0" u="none" strike="noStrike" cap="none" dirty="0">
              <a:solidFill>
                <a:schemeClr val="lt1"/>
              </a:solidFill>
              <a:latin typeface="+mj-lt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endParaRPr sz="4400" b="0" i="0" u="none" strike="noStrike" cap="none" dirty="0">
              <a:solidFill>
                <a:schemeClr val="lt1"/>
              </a:solidFill>
              <a:latin typeface="+mj-lt"/>
              <a:ea typeface="Calibri"/>
              <a:cs typeface="Calibri"/>
              <a:sym typeface="Calibri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4ADCF12-2B02-8141-981A-91DEA15BFEB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02064" y="1084414"/>
            <a:ext cx="2387871" cy="1133227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6"/>
          <p:cNvSpPr/>
          <p:nvPr/>
        </p:nvSpPr>
        <p:spPr>
          <a:xfrm>
            <a:off x="1012888" y="367400"/>
            <a:ext cx="10677300" cy="501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665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n-US" sz="4000" u="none" strike="noStrike" cap="none" dirty="0">
                <a:solidFill>
                  <a:schemeClr val="tx1"/>
                </a:solidFill>
                <a:latin typeface="+mj-lt"/>
                <a:ea typeface="Questrial"/>
                <a:cs typeface="Arial" panose="020B0604020202020204" pitchFamily="34" charset="0"/>
                <a:sym typeface="Questrial"/>
              </a:rPr>
              <a:t>Learning objectives</a:t>
            </a:r>
            <a:endParaRPr sz="3200" u="none" strike="noStrike" cap="none" dirty="0">
              <a:solidFill>
                <a:schemeClr val="tx1"/>
              </a:solidFill>
              <a:latin typeface="+mj-lt"/>
              <a:ea typeface="Questrial"/>
              <a:cs typeface="Arial" panose="020B0604020202020204" pitchFamily="34" charset="0"/>
              <a:sym typeface="Quest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endParaRPr sz="2800" u="none" strike="noStrike" cap="none" dirty="0">
              <a:solidFill>
                <a:schemeClr val="tx1"/>
              </a:solidFill>
              <a:latin typeface="+mj-lt"/>
              <a:ea typeface="Questrial"/>
              <a:cs typeface="Arial" panose="020B0604020202020204" pitchFamily="34" charset="0"/>
              <a:sym typeface="Questrial"/>
            </a:endParaRPr>
          </a:p>
          <a:p>
            <a:pPr marL="457200" lvl="0" indent="-431800">
              <a:lnSpc>
                <a:spcPct val="115000"/>
              </a:lnSpc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en-US" sz="2800" dirty="0">
                <a:solidFill>
                  <a:schemeClr val="tx1"/>
                </a:solidFill>
                <a:latin typeface="+mj-lt"/>
                <a:ea typeface="Questrial"/>
                <a:cs typeface="Arial" panose="020B0604020202020204" pitchFamily="34" charset="0"/>
                <a:sym typeface="Questrial"/>
              </a:rPr>
              <a:t>Collate and process numerical data</a:t>
            </a:r>
          </a:p>
          <a:p>
            <a:pPr marL="457200" lvl="0" indent="-431800">
              <a:lnSpc>
                <a:spcPct val="115000"/>
              </a:lnSpc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en-US" sz="2800" dirty="0">
                <a:solidFill>
                  <a:schemeClr val="tx1"/>
                </a:solidFill>
                <a:latin typeface="+mj-lt"/>
                <a:ea typeface="Questrial"/>
                <a:cs typeface="Arial" panose="020B0604020202020204" pitchFamily="34" charset="0"/>
                <a:sym typeface="Questrial"/>
              </a:rPr>
              <a:t>Present numerical data in visual form</a:t>
            </a:r>
          </a:p>
          <a:p>
            <a:pPr marL="457200" lvl="0" indent="-431800">
              <a:lnSpc>
                <a:spcPct val="115000"/>
              </a:lnSpc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en-US" sz="2800" dirty="0">
                <a:solidFill>
                  <a:schemeClr val="tx1"/>
                </a:solidFill>
                <a:latin typeface="+mj-lt"/>
                <a:ea typeface="Questrial"/>
                <a:cs typeface="Arial" panose="020B0604020202020204" pitchFamily="34" charset="0"/>
                <a:sym typeface="Questrial"/>
              </a:rPr>
              <a:t>Analyze data and make inferences from it about energy use</a:t>
            </a:r>
          </a:p>
          <a:p>
            <a:pPr marL="457200" lvl="0" indent="-431800">
              <a:lnSpc>
                <a:spcPct val="115000"/>
              </a:lnSpc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en-US" sz="2800" dirty="0">
                <a:solidFill>
                  <a:schemeClr val="tx1"/>
                </a:solidFill>
                <a:latin typeface="+mj-lt"/>
                <a:ea typeface="Questrial"/>
                <a:cs typeface="Arial" panose="020B0604020202020204" pitchFamily="34" charset="0"/>
                <a:sym typeface="Questrial"/>
              </a:rPr>
              <a:t>Use these inferences to make proposals to modify </a:t>
            </a:r>
            <a:r>
              <a:rPr lang="en-US" sz="2800" dirty="0" err="1">
                <a:solidFill>
                  <a:schemeClr val="tx1"/>
                </a:solidFill>
                <a:latin typeface="+mj-lt"/>
                <a:ea typeface="Questrial"/>
                <a:cs typeface="Arial" panose="020B0604020202020204" pitchFamily="34" charset="0"/>
                <a:sym typeface="Questrial"/>
              </a:rPr>
              <a:t>behaviour</a:t>
            </a:r>
            <a:r>
              <a:rPr lang="en-US" sz="2800" dirty="0">
                <a:solidFill>
                  <a:schemeClr val="tx1"/>
                </a:solidFill>
                <a:latin typeface="+mj-lt"/>
                <a:ea typeface="Questrial"/>
                <a:cs typeface="Arial" panose="020B0604020202020204" pitchFamily="34" charset="0"/>
                <a:sym typeface="Questrial"/>
              </a:rPr>
              <a:t> to save energy</a:t>
            </a:r>
          </a:p>
          <a:p>
            <a:pPr marL="457200" lvl="0" indent="-431800">
              <a:lnSpc>
                <a:spcPct val="115000"/>
              </a:lnSpc>
              <a:buClr>
                <a:srgbClr val="505555"/>
              </a:buClr>
              <a:buSzPts val="3200"/>
              <a:buFont typeface="Questrial"/>
              <a:buChar char="●"/>
            </a:pPr>
            <a:endParaRPr lang="en-US" sz="2800" dirty="0">
              <a:solidFill>
                <a:schemeClr val="tx1"/>
              </a:solidFill>
              <a:latin typeface="+mj-lt"/>
              <a:ea typeface="Questrial"/>
              <a:cs typeface="Arial" panose="020B0604020202020204" pitchFamily="34" charset="0"/>
              <a:sym typeface="Quest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6"/>
          <p:cNvSpPr/>
          <p:nvPr/>
        </p:nvSpPr>
        <p:spPr>
          <a:xfrm>
            <a:off x="1012888" y="367400"/>
            <a:ext cx="4884329" cy="501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665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n-GB" sz="4000" u="none" strike="noStrike" cap="none" dirty="0">
                <a:solidFill>
                  <a:schemeClr val="tx1"/>
                </a:solidFill>
                <a:latin typeface="+mj-lt"/>
                <a:ea typeface="Questrial"/>
                <a:cs typeface="Arial" panose="020B0604020202020204" pitchFamily="34" charset="0"/>
                <a:sym typeface="Questrial"/>
              </a:rPr>
              <a:t>Collate data</a:t>
            </a:r>
            <a:endParaRPr sz="3200" u="none" strike="noStrike" cap="none" dirty="0">
              <a:solidFill>
                <a:schemeClr val="tx1"/>
              </a:solidFill>
              <a:latin typeface="+mj-lt"/>
              <a:ea typeface="Questrial"/>
              <a:cs typeface="Arial" panose="020B0604020202020204" pitchFamily="34" charset="0"/>
              <a:sym typeface="Quest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endParaRPr sz="2800" u="none" strike="noStrike" cap="none" dirty="0">
              <a:solidFill>
                <a:schemeClr val="tx1"/>
              </a:solidFill>
              <a:latin typeface="+mj-lt"/>
              <a:ea typeface="Questrial"/>
              <a:cs typeface="Arial" panose="020B0604020202020204" pitchFamily="34" charset="0"/>
              <a:sym typeface="Questrial"/>
            </a:endParaRPr>
          </a:p>
          <a:p>
            <a:pPr marL="457200" lvl="0" indent="-431800">
              <a:lnSpc>
                <a:spcPct val="115000"/>
              </a:lnSpc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en-US" sz="2800" dirty="0">
                <a:solidFill>
                  <a:schemeClr val="tx1"/>
                </a:solidFill>
                <a:latin typeface="+mj-lt"/>
                <a:ea typeface="Questrial"/>
                <a:cs typeface="Arial" panose="020B0604020202020204" pitchFamily="34" charset="0"/>
                <a:sym typeface="Questrial"/>
              </a:rPr>
              <a:t>Share what data we have</a:t>
            </a:r>
          </a:p>
          <a:p>
            <a:pPr marL="457200" lvl="0" indent="-431800">
              <a:lnSpc>
                <a:spcPct val="115000"/>
              </a:lnSpc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en-US" sz="2800" dirty="0">
                <a:solidFill>
                  <a:schemeClr val="tx1"/>
                </a:solidFill>
                <a:latin typeface="+mj-lt"/>
                <a:ea typeface="Questrial"/>
                <a:cs typeface="Arial" panose="020B0604020202020204" pitchFamily="34" charset="0"/>
                <a:sym typeface="Questrial"/>
              </a:rPr>
              <a:t>Record it in a table</a:t>
            </a:r>
          </a:p>
          <a:p>
            <a:pPr marL="457200" lvl="0" indent="-431800">
              <a:lnSpc>
                <a:spcPct val="115000"/>
              </a:lnSpc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en-US" sz="2800" dirty="0">
                <a:solidFill>
                  <a:schemeClr val="tx1"/>
                </a:solidFill>
                <a:latin typeface="+mj-lt"/>
                <a:ea typeface="Questrial"/>
                <a:cs typeface="Arial" panose="020B0604020202020204" pitchFamily="34" charset="0"/>
                <a:sym typeface="Questrial"/>
              </a:rPr>
              <a:t>Make charts to make it easier to visualize the data</a:t>
            </a:r>
          </a:p>
        </p:txBody>
      </p:sp>
      <p:pic>
        <p:nvPicPr>
          <p:cNvPr id="3" name="Picture 2" descr="Chart&#10;&#10;Description automatically generated">
            <a:extLst>
              <a:ext uri="{FF2B5EF4-FFF2-40B4-BE49-F238E27FC236}">
                <a16:creationId xmlns:a16="http://schemas.microsoft.com/office/drawing/2014/main" id="{5E54AD58-16D3-2146-9076-802F20CC615F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451892" y="1276369"/>
            <a:ext cx="5157014" cy="47003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34542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hart&#10;&#10;Description automatically generated">
            <a:extLst>
              <a:ext uri="{FF2B5EF4-FFF2-40B4-BE49-F238E27FC236}">
                <a16:creationId xmlns:a16="http://schemas.microsoft.com/office/drawing/2014/main" id="{0662ABD3-60D5-7744-9E41-E575C0493052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2579" t="-4308" r="-1295" b="-5930"/>
          <a:stretch/>
        </p:blipFill>
        <p:spPr>
          <a:xfrm>
            <a:off x="-232259" y="1024322"/>
            <a:ext cx="12424260" cy="49383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42827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6"/>
          <p:cNvSpPr/>
          <p:nvPr/>
        </p:nvSpPr>
        <p:spPr>
          <a:xfrm>
            <a:off x="1012888" y="367400"/>
            <a:ext cx="4884329" cy="501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665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n-GB" sz="4000" u="none" strike="noStrike" cap="none" dirty="0">
                <a:solidFill>
                  <a:schemeClr val="tx1"/>
                </a:solidFill>
                <a:latin typeface="+mj-lt"/>
                <a:ea typeface="Questrial"/>
                <a:cs typeface="Arial" panose="020B0604020202020204" pitchFamily="34" charset="0"/>
                <a:sym typeface="Questrial"/>
              </a:rPr>
              <a:t>Analyse data</a:t>
            </a:r>
            <a:endParaRPr sz="3200" u="none" strike="noStrike" cap="none" dirty="0">
              <a:solidFill>
                <a:schemeClr val="tx1"/>
              </a:solidFill>
              <a:latin typeface="+mj-lt"/>
              <a:ea typeface="Questrial"/>
              <a:cs typeface="Arial" panose="020B0604020202020204" pitchFamily="34" charset="0"/>
              <a:sym typeface="Quest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endParaRPr sz="2800" u="none" strike="noStrike" cap="none" dirty="0">
              <a:solidFill>
                <a:schemeClr val="tx1"/>
              </a:solidFill>
              <a:latin typeface="+mj-lt"/>
              <a:ea typeface="Questrial"/>
              <a:cs typeface="Arial" panose="020B0604020202020204" pitchFamily="34" charset="0"/>
              <a:sym typeface="Questrial"/>
            </a:endParaRPr>
          </a:p>
          <a:p>
            <a:pPr marL="457200" lvl="0" indent="-431800">
              <a:lnSpc>
                <a:spcPct val="115000"/>
              </a:lnSpc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en-US" sz="2800" dirty="0">
                <a:solidFill>
                  <a:schemeClr val="tx1"/>
                </a:solidFill>
                <a:latin typeface="+mj-lt"/>
                <a:ea typeface="Questrial"/>
                <a:cs typeface="Arial" panose="020B0604020202020204" pitchFamily="34" charset="0"/>
                <a:sym typeface="Questrial"/>
              </a:rPr>
              <a:t>Do some locations use more electric light that others?</a:t>
            </a:r>
          </a:p>
          <a:p>
            <a:pPr marL="457200" lvl="0" indent="-431800">
              <a:lnSpc>
                <a:spcPct val="115000"/>
              </a:lnSpc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en-US" sz="2800" dirty="0">
                <a:solidFill>
                  <a:schemeClr val="tx1"/>
                </a:solidFill>
                <a:latin typeface="+mj-lt"/>
                <a:ea typeface="Questrial"/>
                <a:cs typeface="Arial" panose="020B0604020202020204" pitchFamily="34" charset="0"/>
                <a:sym typeface="Questrial"/>
              </a:rPr>
              <a:t>Can you spot any patterns?</a:t>
            </a:r>
          </a:p>
          <a:p>
            <a:pPr marL="457200" lvl="0" indent="-431800">
              <a:lnSpc>
                <a:spcPct val="115000"/>
              </a:lnSpc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en-US" sz="2800" dirty="0">
                <a:solidFill>
                  <a:schemeClr val="tx1"/>
                </a:solidFill>
                <a:latin typeface="+mj-lt"/>
                <a:ea typeface="Questrial"/>
                <a:cs typeface="Arial" panose="020B0604020202020204" pitchFamily="34" charset="0"/>
                <a:sym typeface="Questrial"/>
              </a:rPr>
              <a:t>Any unusual behavior?</a:t>
            </a:r>
          </a:p>
        </p:txBody>
      </p:sp>
      <p:pic>
        <p:nvPicPr>
          <p:cNvPr id="3" name="Picture 2" descr="Chart&#10;&#10;Description automatically generated">
            <a:extLst>
              <a:ext uri="{FF2B5EF4-FFF2-40B4-BE49-F238E27FC236}">
                <a16:creationId xmlns:a16="http://schemas.microsoft.com/office/drawing/2014/main" id="{5E54AD58-16D3-2146-9076-802F20CC615F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314"/>
          <a:stretch/>
        </p:blipFill>
        <p:spPr>
          <a:xfrm>
            <a:off x="5897217" y="1473700"/>
            <a:ext cx="5764693" cy="4215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87044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6"/>
          <p:cNvSpPr/>
          <p:nvPr/>
        </p:nvSpPr>
        <p:spPr>
          <a:xfrm>
            <a:off x="1012888" y="367400"/>
            <a:ext cx="9880399" cy="501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665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n-GB" sz="4000" u="none" strike="noStrike" cap="none" dirty="0">
                <a:solidFill>
                  <a:schemeClr val="tx1"/>
                </a:solidFill>
                <a:latin typeface="+mj-lt"/>
                <a:ea typeface="Questrial"/>
                <a:cs typeface="Arial" panose="020B0604020202020204" pitchFamily="34" charset="0"/>
                <a:sym typeface="Questrial"/>
              </a:rPr>
              <a:t>Propose solutions</a:t>
            </a:r>
            <a:endParaRPr sz="3200" u="none" strike="noStrike" cap="none" dirty="0">
              <a:solidFill>
                <a:schemeClr val="tx1"/>
              </a:solidFill>
              <a:latin typeface="+mj-lt"/>
              <a:ea typeface="Questrial"/>
              <a:cs typeface="Arial" panose="020B0604020202020204" pitchFamily="34" charset="0"/>
              <a:sym typeface="Quest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endParaRPr sz="2800" u="none" strike="noStrike" cap="none" dirty="0">
              <a:solidFill>
                <a:schemeClr val="tx1"/>
              </a:solidFill>
              <a:latin typeface="+mj-lt"/>
              <a:ea typeface="Questrial"/>
              <a:cs typeface="Arial" panose="020B0604020202020204" pitchFamily="34" charset="0"/>
              <a:sym typeface="Questrial"/>
            </a:endParaRPr>
          </a:p>
          <a:p>
            <a:pPr marL="457200" lvl="0" indent="-431800">
              <a:lnSpc>
                <a:spcPct val="115000"/>
              </a:lnSpc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en-US" sz="2800" dirty="0">
                <a:solidFill>
                  <a:schemeClr val="tx1"/>
                </a:solidFill>
                <a:latin typeface="+mj-lt"/>
                <a:ea typeface="Questrial"/>
                <a:cs typeface="Arial" panose="020B0604020202020204" pitchFamily="34" charset="0"/>
                <a:sym typeface="Questrial"/>
              </a:rPr>
              <a:t>Using the data we have gathered, and the ways you have visualized and analyzed it, can you suggest solutions to reduce energy use?</a:t>
            </a:r>
          </a:p>
          <a:p>
            <a:pPr marL="457200" lvl="0" indent="-431800">
              <a:lnSpc>
                <a:spcPct val="115000"/>
              </a:lnSpc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en-US" sz="2800" dirty="0">
                <a:solidFill>
                  <a:schemeClr val="tx1"/>
                </a:solidFill>
                <a:latin typeface="+mj-lt"/>
                <a:ea typeface="Questrial"/>
                <a:cs typeface="Arial" panose="020B0604020202020204" pitchFamily="34" charset="0"/>
                <a:sym typeface="Questrial"/>
              </a:rPr>
              <a:t>How can we modify people’s behavior?</a:t>
            </a:r>
          </a:p>
          <a:p>
            <a:pPr marL="457200" lvl="0" indent="-431800">
              <a:lnSpc>
                <a:spcPct val="115000"/>
              </a:lnSpc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en-US" sz="2800" dirty="0">
                <a:solidFill>
                  <a:schemeClr val="tx1"/>
                </a:solidFill>
                <a:latin typeface="+mj-lt"/>
                <a:ea typeface="Questrial"/>
                <a:cs typeface="Arial" panose="020B0604020202020204" pitchFamily="34" charset="0"/>
                <a:sym typeface="Questrial"/>
              </a:rPr>
              <a:t>How can data help us do this?</a:t>
            </a:r>
          </a:p>
        </p:txBody>
      </p:sp>
    </p:spTree>
    <p:extLst>
      <p:ext uri="{BB962C8B-B14F-4D97-AF65-F5344CB8AC3E}">
        <p14:creationId xmlns:p14="http://schemas.microsoft.com/office/powerpoint/2010/main" val="19840310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6"/>
          <p:cNvSpPr/>
          <p:nvPr/>
        </p:nvSpPr>
        <p:spPr>
          <a:xfrm>
            <a:off x="1012888" y="367400"/>
            <a:ext cx="10677300" cy="501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665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n-US" sz="4000" u="none" strike="noStrike" cap="none" dirty="0">
                <a:solidFill>
                  <a:schemeClr val="tx1"/>
                </a:solidFill>
                <a:latin typeface="+mj-lt"/>
                <a:ea typeface="Questrial"/>
                <a:cs typeface="Arial" panose="020B0604020202020204" pitchFamily="34" charset="0"/>
                <a:sym typeface="Questrial"/>
              </a:rPr>
              <a:t>Recap learning objectives</a:t>
            </a:r>
            <a:endParaRPr sz="3200" u="none" strike="noStrike" cap="none" dirty="0">
              <a:solidFill>
                <a:schemeClr val="tx1"/>
              </a:solidFill>
              <a:latin typeface="+mj-lt"/>
              <a:ea typeface="Questrial"/>
              <a:cs typeface="Arial" panose="020B0604020202020204" pitchFamily="34" charset="0"/>
              <a:sym typeface="Quest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endParaRPr sz="2800" u="none" strike="noStrike" cap="none" dirty="0">
              <a:solidFill>
                <a:schemeClr val="tx1"/>
              </a:solidFill>
              <a:latin typeface="+mj-lt"/>
              <a:ea typeface="Questrial"/>
              <a:cs typeface="Arial" panose="020B0604020202020204" pitchFamily="34" charset="0"/>
              <a:sym typeface="Questrial"/>
            </a:endParaRPr>
          </a:p>
          <a:p>
            <a:pPr marL="457200" lvl="0" indent="-431800">
              <a:lnSpc>
                <a:spcPct val="115000"/>
              </a:lnSpc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en-US" sz="2800" dirty="0">
                <a:solidFill>
                  <a:schemeClr val="tx1"/>
                </a:solidFill>
                <a:latin typeface="+mj-lt"/>
                <a:ea typeface="Questrial"/>
                <a:cs typeface="Arial" panose="020B0604020202020204" pitchFamily="34" charset="0"/>
                <a:sym typeface="Questrial"/>
              </a:rPr>
              <a:t>Collate and process numerical data</a:t>
            </a:r>
          </a:p>
          <a:p>
            <a:pPr marL="457200" lvl="0" indent="-431800">
              <a:lnSpc>
                <a:spcPct val="115000"/>
              </a:lnSpc>
              <a:buClr>
                <a:srgbClr val="505555"/>
              </a:buClr>
              <a:buSzPts val="3200"/>
              <a:buFont typeface="Questrial"/>
              <a:buChar char="●"/>
            </a:pPr>
            <a:endParaRPr lang="en-US" sz="2800" dirty="0">
              <a:solidFill>
                <a:schemeClr val="tx1"/>
              </a:solidFill>
              <a:latin typeface="+mj-lt"/>
              <a:ea typeface="Questrial"/>
              <a:cs typeface="Arial" panose="020B0604020202020204" pitchFamily="34" charset="0"/>
              <a:sym typeface="Questrial"/>
            </a:endParaRPr>
          </a:p>
          <a:p>
            <a:pPr marL="457200" lvl="0" indent="-431800">
              <a:lnSpc>
                <a:spcPct val="115000"/>
              </a:lnSpc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en-US" sz="2800" dirty="0">
                <a:solidFill>
                  <a:schemeClr val="tx1"/>
                </a:solidFill>
                <a:latin typeface="+mj-lt"/>
                <a:ea typeface="Questrial"/>
                <a:cs typeface="Arial" panose="020B0604020202020204" pitchFamily="34" charset="0"/>
                <a:sym typeface="Questrial"/>
              </a:rPr>
              <a:t>Present numerical data in visual form</a:t>
            </a:r>
          </a:p>
          <a:p>
            <a:pPr marL="457200" lvl="0" indent="-431800">
              <a:lnSpc>
                <a:spcPct val="115000"/>
              </a:lnSpc>
              <a:buClr>
                <a:srgbClr val="505555"/>
              </a:buClr>
              <a:buSzPts val="3200"/>
              <a:buFont typeface="Questrial"/>
              <a:buChar char="●"/>
            </a:pPr>
            <a:endParaRPr lang="en-US" sz="2800" dirty="0">
              <a:solidFill>
                <a:schemeClr val="tx1"/>
              </a:solidFill>
              <a:latin typeface="+mj-lt"/>
              <a:ea typeface="Questrial"/>
              <a:cs typeface="Arial" panose="020B0604020202020204" pitchFamily="34" charset="0"/>
              <a:sym typeface="Questrial"/>
            </a:endParaRPr>
          </a:p>
          <a:p>
            <a:pPr marL="457200" lvl="0" indent="-431800">
              <a:lnSpc>
                <a:spcPct val="115000"/>
              </a:lnSpc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en-US" sz="2800" dirty="0" err="1">
                <a:solidFill>
                  <a:schemeClr val="tx1"/>
                </a:solidFill>
                <a:latin typeface="+mj-lt"/>
                <a:ea typeface="Questrial"/>
                <a:cs typeface="Arial" panose="020B0604020202020204" pitchFamily="34" charset="0"/>
                <a:sym typeface="Questrial"/>
              </a:rPr>
              <a:t>Analyse</a:t>
            </a:r>
            <a:r>
              <a:rPr lang="en-US" sz="2800" dirty="0">
                <a:solidFill>
                  <a:schemeClr val="tx1"/>
                </a:solidFill>
                <a:latin typeface="+mj-lt"/>
                <a:ea typeface="Questrial"/>
                <a:cs typeface="Arial" panose="020B0604020202020204" pitchFamily="34" charset="0"/>
                <a:sym typeface="Questrial"/>
              </a:rPr>
              <a:t> data and make inferences from it about energy use</a:t>
            </a:r>
          </a:p>
          <a:p>
            <a:pPr marL="457200" lvl="0" indent="-431800">
              <a:lnSpc>
                <a:spcPct val="115000"/>
              </a:lnSpc>
              <a:buClr>
                <a:srgbClr val="505555"/>
              </a:buClr>
              <a:buSzPts val="3200"/>
              <a:buFont typeface="Questrial"/>
              <a:buChar char="●"/>
            </a:pPr>
            <a:endParaRPr lang="en-US" sz="2800" dirty="0">
              <a:solidFill>
                <a:schemeClr val="tx1"/>
              </a:solidFill>
              <a:latin typeface="+mj-lt"/>
              <a:ea typeface="Questrial"/>
              <a:cs typeface="Arial" panose="020B0604020202020204" pitchFamily="34" charset="0"/>
              <a:sym typeface="Questrial"/>
            </a:endParaRPr>
          </a:p>
          <a:p>
            <a:pPr marL="457200" lvl="0" indent="-431800">
              <a:lnSpc>
                <a:spcPct val="115000"/>
              </a:lnSpc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en-US" sz="2800" dirty="0">
                <a:solidFill>
                  <a:schemeClr val="tx1"/>
                </a:solidFill>
                <a:latin typeface="+mj-lt"/>
                <a:ea typeface="Questrial"/>
                <a:cs typeface="Arial" panose="020B0604020202020204" pitchFamily="34" charset="0"/>
                <a:sym typeface="Questrial"/>
              </a:rPr>
              <a:t>Use these inferences to make proposals to modify </a:t>
            </a:r>
            <a:r>
              <a:rPr lang="en-US" sz="2800" dirty="0" err="1">
                <a:solidFill>
                  <a:schemeClr val="tx1"/>
                </a:solidFill>
                <a:latin typeface="+mj-lt"/>
                <a:ea typeface="Questrial"/>
                <a:cs typeface="Arial" panose="020B0604020202020204" pitchFamily="34" charset="0"/>
                <a:sym typeface="Questrial"/>
              </a:rPr>
              <a:t>behaviour</a:t>
            </a:r>
            <a:r>
              <a:rPr lang="en-US" sz="2800" dirty="0">
                <a:solidFill>
                  <a:schemeClr val="tx1"/>
                </a:solidFill>
                <a:latin typeface="+mj-lt"/>
                <a:ea typeface="Questrial"/>
                <a:cs typeface="Arial" panose="020B0604020202020204" pitchFamily="34" charset="0"/>
                <a:sym typeface="Questrial"/>
              </a:rPr>
              <a:t> to save energy</a:t>
            </a:r>
          </a:p>
          <a:p>
            <a:pPr marL="457200" lvl="0" indent="-431800">
              <a:lnSpc>
                <a:spcPct val="115000"/>
              </a:lnSpc>
              <a:buClr>
                <a:srgbClr val="505555"/>
              </a:buClr>
              <a:buSzPts val="3200"/>
              <a:buFont typeface="Questrial"/>
              <a:buChar char="●"/>
            </a:pPr>
            <a:endParaRPr lang="en-US" sz="2800" dirty="0">
              <a:solidFill>
                <a:schemeClr val="tx1"/>
              </a:solidFill>
              <a:latin typeface="+mj-lt"/>
              <a:ea typeface="Questrial"/>
              <a:cs typeface="Arial" panose="020B0604020202020204" pitchFamily="34" charset="0"/>
              <a:sym typeface="Questrial"/>
            </a:endParaRPr>
          </a:p>
        </p:txBody>
      </p:sp>
    </p:spTree>
    <p:extLst>
      <p:ext uri="{BB962C8B-B14F-4D97-AF65-F5344CB8AC3E}">
        <p14:creationId xmlns:p14="http://schemas.microsoft.com/office/powerpoint/2010/main" val="26633184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31"/>
          <p:cNvSpPr/>
          <p:nvPr/>
        </p:nvSpPr>
        <p:spPr>
          <a:xfrm>
            <a:off x="1012888" y="367400"/>
            <a:ext cx="10677300" cy="501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endParaRPr sz="3200" dirty="0">
              <a:solidFill>
                <a:srgbClr val="505555"/>
              </a:solidFill>
              <a:latin typeface="Arial" panose="020B0604020202020204" pitchFamily="34" charset="0"/>
              <a:ea typeface="Questrial"/>
              <a:cs typeface="Arial" panose="020B0604020202020204" pitchFamily="34" charset="0"/>
              <a:sym typeface="Questrial"/>
            </a:endParaRPr>
          </a:p>
          <a:p>
            <a:pPr>
              <a:lnSpc>
                <a:spcPct val="106650"/>
              </a:lnSpc>
              <a:buSzPts val="1100"/>
            </a:pPr>
            <a:r>
              <a:rPr lang="en-GB" sz="4000" b="1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Licensing information</a:t>
            </a:r>
          </a:p>
          <a:p>
            <a:endParaRPr lang="en-GB" sz="3200" dirty="0">
              <a:solidFill>
                <a:srgbClr val="505555"/>
              </a:solidFill>
              <a:latin typeface="Arial" panose="020B0604020202020204" pitchFamily="34" charset="0"/>
              <a:ea typeface="Questrial"/>
              <a:cs typeface="Arial" panose="020B0604020202020204" pitchFamily="34" charset="0"/>
              <a:sym typeface="Questrial"/>
            </a:endParaRPr>
          </a:p>
          <a:p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Published by the Micro:bit Educational Foundation </a:t>
            </a:r>
            <a:r>
              <a:rPr lang="en-GB" sz="2000" b="1" u="sng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microbit.org</a:t>
            </a:r>
            <a:endParaRPr lang="en-GB" sz="20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b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Licence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: Attribution-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ShareAlike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4.0 International </a:t>
            </a:r>
            <a:r>
              <a:rPr lang="en-GB" sz="2000" u="sng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(CC BY-SA 4.0)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10245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342</TotalTime>
  <Words>195</Words>
  <Application>Microsoft Office PowerPoint</Application>
  <PresentationFormat>Widescreen</PresentationFormat>
  <Paragraphs>43</Paragraphs>
  <Slides>8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Cabin</vt:lpstr>
      <vt:lpstr>Calibri</vt:lpstr>
      <vt:lpstr>Noto Sans Symbols</vt:lpstr>
      <vt:lpstr>Questrial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Lay, Danielle</dc:creator>
  <cp:lastModifiedBy>Lay, Danielle</cp:lastModifiedBy>
  <cp:revision>40</cp:revision>
  <dcterms:modified xsi:type="dcterms:W3CDTF">2023-09-18T15:45:11Z</dcterms:modified>
</cp:coreProperties>
</file>