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autoCompressPictures="0">
  <p:sldMasterIdLst>
    <p:sldMasterId id="2147483661" r:id="rId1"/>
  </p:sldMasterIdLst>
  <p:notesMasterIdLst>
    <p:notesMasterId r:id="rId10"/>
  </p:notesMasterIdLst>
  <p:sldIdLst>
    <p:sldId id="256" r:id="rId2"/>
    <p:sldId id="257" r:id="rId3"/>
    <p:sldId id="279" r:id="rId4"/>
    <p:sldId id="280" r:id="rId5"/>
    <p:sldId id="282" r:id="rId6"/>
    <p:sldId id="281" r:id="rId7"/>
    <p:sldId id="278" r:id="rId8"/>
    <p:sldId id="277" r:id="rId9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1758030-3F2C-484A-B40E-17ACCCEAF240}">
  <a:tblStyle styleId="{11758030-3F2C-484A-B40E-17ACCCEAF240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 snapToGrid="0" snapToObjects="1">
      <p:cViewPr varScale="1">
        <p:scale>
          <a:sx n="55" d="100"/>
          <a:sy n="55" d="100"/>
        </p:scale>
        <p:origin x="90" y="1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dirty="0"/>
          </a:p>
        </p:txBody>
      </p:sp>
      <p:sp>
        <p:nvSpPr>
          <p:cNvPr id="93" name="Google Shape;9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p2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2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p2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2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339742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p2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2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893704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p2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2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654161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p2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2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940006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495084b5b7_0_1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9" name="Google Shape;189;g495084b5b7_0_167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Google Shape;190;g495084b5b7_0_167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012267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Large quote">
  <p:cSld name="Large quote">
    <p:bg>
      <p:bgPr>
        <a:solidFill>
          <a:srgbClr val="00C800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body" idx="1"/>
          </p:nvPr>
        </p:nvSpPr>
        <p:spPr>
          <a:xfrm>
            <a:off x="768000" y="2294400"/>
            <a:ext cx="10579255" cy="229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ctr">
              <a:lnSpc>
                <a:spcPct val="103685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4104"/>
              <a:buFont typeface="Noto Sans Symbols"/>
              <a:buNone/>
              <a:defRPr sz="54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914400" marR="0" lvl="1" indent="-325119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25119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325119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83032" algn="l">
              <a:lnSpc>
                <a:spcPct val="108312"/>
              </a:lnSpc>
              <a:spcBef>
                <a:spcPts val="2100"/>
              </a:spcBef>
              <a:spcAft>
                <a:spcPts val="0"/>
              </a:spcAft>
              <a:buClr>
                <a:schemeClr val="lt2"/>
              </a:buClr>
              <a:buSzPts val="2432"/>
              <a:buFont typeface="Cabin"/>
              <a:buAutoNum type="arabicPeriod"/>
              <a:defRPr sz="3200" b="0" i="0" u="none" strike="noStrike" cap="non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>
              <a:lnSpc>
                <a:spcPct val="90000"/>
              </a:lnSpc>
              <a:spcBef>
                <a:spcPts val="2100"/>
              </a:spcBef>
              <a:spcAft>
                <a:spcPts val="210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2"/>
          </p:nvPr>
        </p:nvSpPr>
        <p:spPr>
          <a:xfrm>
            <a:off x="2140800" y="3734400"/>
            <a:ext cx="7838341" cy="12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ctr">
              <a:lnSpc>
                <a:spcPct val="233291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None/>
              <a:defRPr sz="24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914400" marR="0" lvl="1" indent="-325119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25119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325119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83032" algn="l">
              <a:lnSpc>
                <a:spcPct val="108312"/>
              </a:lnSpc>
              <a:spcBef>
                <a:spcPts val="2100"/>
              </a:spcBef>
              <a:spcAft>
                <a:spcPts val="0"/>
              </a:spcAft>
              <a:buClr>
                <a:schemeClr val="lt2"/>
              </a:buClr>
              <a:buSzPts val="2432"/>
              <a:buFont typeface="Cabin"/>
              <a:buAutoNum type="arabicPeriod"/>
              <a:defRPr sz="3200" b="0" i="0" u="none" strike="noStrike" cap="non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>
              <a:lnSpc>
                <a:spcPct val="90000"/>
              </a:lnSpc>
              <a:spcBef>
                <a:spcPts val="2100"/>
              </a:spcBef>
              <a:spcAft>
                <a:spcPts val="210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4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8" name="Google Shape;88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full image">
  <p:cSld name="full image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>
            <a:spLocks noGrp="1"/>
          </p:cNvSpPr>
          <p:nvPr>
            <p:ph type="pic" idx="2"/>
          </p:nvPr>
        </p:nvSpPr>
        <p:spPr>
          <a:xfrm>
            <a:off x="0" y="120868"/>
            <a:ext cx="12191875" cy="686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Char char="▪"/>
              <a:defRPr sz="2400" b="0" i="0" u="none" strike="noStrike" cap="none">
                <a:solidFill>
                  <a:schemeClr val="dk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Questrial"/>
              </a:defRPr>
            </a:lvl1pPr>
            <a:lvl2pPr marR="0" lvl="1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R="0" lvl="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R="0" lvl="4" algn="l" rtl="0">
              <a:lnSpc>
                <a:spcPct val="10831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32"/>
              <a:buFont typeface="Cabin"/>
              <a:buAutoNum type="arabicPeriod"/>
              <a:defRPr sz="32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R="0" lvl="5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R="0" lvl="6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R="0" lvl="7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R="0" lvl="8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 dirty="0"/>
          </a:p>
        </p:txBody>
      </p:sp>
      <p:sp>
        <p:nvSpPr>
          <p:cNvPr id="20" name="Google Shape;20;p3"/>
          <p:cNvSpPr txBox="1">
            <a:spLocks noGrp="1"/>
          </p:cNvSpPr>
          <p:nvPr>
            <p:ph type="title"/>
          </p:nvPr>
        </p:nvSpPr>
        <p:spPr>
          <a:xfrm>
            <a:off x="824628" y="358342"/>
            <a:ext cx="10135740" cy="55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Clr>
                <a:srgbClr val="303333"/>
              </a:buClr>
              <a:buSzPts val="4000"/>
              <a:buFont typeface="Arial"/>
              <a:buNone/>
              <a:defRPr sz="4000" b="1" i="0" u="none" strike="noStrike" cap="none">
                <a:solidFill>
                  <a:srgbClr val="303333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9pPr>
          </a:lstStyle>
          <a:p>
            <a:endParaRPr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83D4C29-1314-FB40-A64F-9E1D27AC98D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1039" y="6084464"/>
            <a:ext cx="1092200" cy="5334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ython.microbit.org/v/2#import:" TargetMode="External"/><Relationship Id="rId5" Type="http://schemas.openxmlformats.org/officeDocument/2006/relationships/hyperlink" Target="https://makecode.microbit.org/#pub:_bRWa3tCk3adh" TargetMode="Externa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8.xml"/><Relationship Id="rId1" Type="http://schemas.openxmlformats.org/officeDocument/2006/relationships/video" Target="https://www.youtube.com/embed/kc31WZ80Rxw?feature=oembed" TargetMode="External"/><Relationship Id="rId4" Type="http://schemas.openxmlformats.org/officeDocument/2006/relationships/hyperlink" Target="https://microbit.org/projects/make-it-code-it/energy-light-timer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icrobit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sa/4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5"/>
          <p:cNvSpPr/>
          <p:nvPr/>
        </p:nvSpPr>
        <p:spPr>
          <a:xfrm>
            <a:off x="528830" y="2787849"/>
            <a:ext cx="11134337" cy="3477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lang="en-GB" sz="8000" b="1" dirty="0">
                <a:solidFill>
                  <a:schemeClr val="lt1"/>
                </a:solidFill>
                <a:latin typeface="+mj-lt"/>
                <a:sym typeface="Questrial"/>
              </a:rPr>
              <a:t>Energy awareness</a:t>
            </a:r>
            <a:endParaRPr sz="1400" b="1" i="0" u="none" strike="noStrike" cap="none" dirty="0">
              <a:solidFill>
                <a:srgbClr val="000000"/>
              </a:solidFill>
              <a:latin typeface="+mj-lt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6000" u="none" strike="noStrike" cap="none" dirty="0">
                <a:solidFill>
                  <a:schemeClr val="lt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Lesson 3</a:t>
            </a:r>
            <a:r>
              <a:rPr lang="en-US" sz="6000" dirty="0">
                <a:solidFill>
                  <a:schemeClr val="lt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 – data collecting</a:t>
            </a:r>
            <a:endParaRPr sz="4400" b="0" i="0" u="none" strike="noStrike" cap="none" dirty="0">
              <a:solidFill>
                <a:schemeClr val="lt1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endParaRPr sz="4400" b="0" i="0" u="none" strike="noStrike" cap="none" dirty="0">
              <a:solidFill>
                <a:schemeClr val="lt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4ADCF12-2B02-8141-981A-91DEA15BFE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2064" y="1084414"/>
            <a:ext cx="2387871" cy="113322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US" sz="4000" u="none" strike="noStrike" cap="none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Learning objectives</a:t>
            </a:r>
            <a:endParaRPr sz="3200" u="none" strike="noStrike" cap="none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2800" u="none" strike="noStrike" cap="none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2800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To calibrate and deploy a data logger (micro:bit light timer)</a:t>
            </a: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endParaRPr lang="en-US" sz="2800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2800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To collect environmental data (light usage) over time</a:t>
            </a: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endParaRPr lang="en-US" sz="2800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  <a:p>
            <a:pPr marL="25400" lvl="0">
              <a:lnSpc>
                <a:spcPct val="115000"/>
              </a:lnSpc>
              <a:buClr>
                <a:srgbClr val="505555"/>
              </a:buClr>
              <a:buSzPts val="3200"/>
            </a:pPr>
            <a:endParaRPr lang="en-US" sz="2800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GB" sz="4000" u="none" strike="noStrike" cap="none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Recap</a:t>
            </a:r>
            <a:endParaRPr sz="3200" u="none" strike="noStrike" cap="none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2800" u="none" strike="noStrike" cap="none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2800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Review the calibration readings gathered in the last lesson for each area you’re going to monitor.</a:t>
            </a: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endParaRPr lang="en-US" sz="2800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2800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What did you decide about which locations might allow reliable collection of data, and why?</a:t>
            </a:r>
          </a:p>
        </p:txBody>
      </p:sp>
    </p:spTree>
    <p:extLst>
      <p:ext uri="{BB962C8B-B14F-4D97-AF65-F5344CB8AC3E}">
        <p14:creationId xmlns:p14="http://schemas.microsoft.com/office/powerpoint/2010/main" val="3498289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GB" sz="4000" u="none" strike="noStrike" cap="none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Make an energy timer</a:t>
            </a:r>
            <a:endParaRPr sz="3200" u="none" strike="noStrike" cap="none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2800" u="none" strike="noStrike" cap="none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</p:txBody>
      </p:sp>
      <p:pic>
        <p:nvPicPr>
          <p:cNvPr id="3" name="Picture 2" descr="Graphical user interface&#10;&#10;Description automatically generated">
            <a:extLst>
              <a:ext uri="{FF2B5EF4-FFF2-40B4-BE49-F238E27FC236}">
                <a16:creationId xmlns:a16="http://schemas.microsoft.com/office/drawing/2014/main" id="{52EB84E2-24F2-D248-B618-69A5A052D4BE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66244" y="1944507"/>
            <a:ext cx="4401675" cy="3659369"/>
          </a:xfrm>
          <a:prstGeom prst="rect">
            <a:avLst/>
          </a:prstGeom>
        </p:spPr>
      </p:pic>
      <p:pic>
        <p:nvPicPr>
          <p:cNvPr id="5" name="Picture 4" descr="Graphical user interface&#10;&#10;Description automatically generated">
            <a:extLst>
              <a:ext uri="{FF2B5EF4-FFF2-40B4-BE49-F238E27FC236}">
                <a16:creationId xmlns:a16="http://schemas.microsoft.com/office/drawing/2014/main" id="{8AB09D3B-4D15-5B46-B956-0496AA2F2D11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12888" y="1119910"/>
            <a:ext cx="6153356" cy="4840603"/>
          </a:xfrm>
          <a:prstGeom prst="rect">
            <a:avLst/>
          </a:prstGeom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64E74E53-65B6-2745-8425-5148CE7FF147}"/>
              </a:ext>
            </a:extLst>
          </p:cNvPr>
          <p:cNvSpPr/>
          <p:nvPr/>
        </p:nvSpPr>
        <p:spPr>
          <a:xfrm>
            <a:off x="6771502" y="1606378"/>
            <a:ext cx="1915298" cy="171141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54C7768-E837-3F49-9834-5F30D52FBF9F}"/>
              </a:ext>
            </a:extLst>
          </p:cNvPr>
          <p:cNvSpPr txBox="1"/>
          <p:nvPr/>
        </p:nvSpPr>
        <p:spPr>
          <a:xfrm>
            <a:off x="1012888" y="6132252"/>
            <a:ext cx="57647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Open the project in </a:t>
            </a:r>
            <a:r>
              <a:rPr lang="en-GB" sz="2400" dirty="0">
                <a:hlinkClick r:id="rId5"/>
              </a:rPr>
              <a:t>MakeCode</a:t>
            </a:r>
            <a:r>
              <a:rPr lang="en-GB" sz="2400" dirty="0"/>
              <a:t> or </a:t>
            </a:r>
            <a:r>
              <a:rPr lang="en-GB" sz="2400" dirty="0">
                <a:hlinkClick r:id="rId6"/>
              </a:rPr>
              <a:t>Python</a:t>
            </a:r>
            <a:endParaRPr lang="en-GB" sz="2400" dirty="0"/>
          </a:p>
        </p:txBody>
      </p:sp>
      <p:sp>
        <p:nvSpPr>
          <p:cNvPr id="7" name="Right Arrow 6">
            <a:extLst>
              <a:ext uri="{FF2B5EF4-FFF2-40B4-BE49-F238E27FC236}">
                <a16:creationId xmlns:a16="http://schemas.microsoft.com/office/drawing/2014/main" id="{A2F34DC0-A421-0A4E-83C3-90B1669ADF33}"/>
              </a:ext>
            </a:extLst>
          </p:cNvPr>
          <p:cNvSpPr/>
          <p:nvPr/>
        </p:nvSpPr>
        <p:spPr>
          <a:xfrm rot="20305285">
            <a:off x="5841909" y="2817238"/>
            <a:ext cx="1019257" cy="349439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03D8FB8-688B-EC46-8C2F-4489C52A9DC5}"/>
              </a:ext>
            </a:extLst>
          </p:cNvPr>
          <p:cNvSpPr/>
          <p:nvPr/>
        </p:nvSpPr>
        <p:spPr>
          <a:xfrm>
            <a:off x="729049" y="1944507"/>
            <a:ext cx="3262183" cy="786336"/>
          </a:xfrm>
          <a:prstGeom prst="ellipse">
            <a:avLst/>
          </a:prstGeom>
          <a:noFill/>
          <a:ln w="38100">
            <a:solidFill>
              <a:srgbClr val="00C8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91217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110DA0-B17E-6C4B-BD78-2C0FC1F7F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GB" dirty="0">
                <a:latin typeface="+mj-lt"/>
              </a:rPr>
              <a:t>Optional video</a:t>
            </a:r>
          </a:p>
        </p:txBody>
      </p:sp>
      <p:pic>
        <p:nvPicPr>
          <p:cNvPr id="3" name="Online Media 2" descr="Energy light timer">
            <a:hlinkClick r:id="" action="ppaction://media"/>
            <a:extLst>
              <a:ext uri="{FF2B5EF4-FFF2-40B4-BE49-F238E27FC236}">
                <a16:creationId xmlns:a16="http://schemas.microsoft.com/office/drawing/2014/main" id="{CE68D1E1-12E0-6F4D-8FAF-8CD59B3FE12B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801474" y="1325563"/>
            <a:ext cx="8589052" cy="485281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B00D78B-85CC-A04F-93A9-44FB08496CF0}"/>
              </a:ext>
            </a:extLst>
          </p:cNvPr>
          <p:cNvSpPr txBox="1"/>
          <p:nvPr/>
        </p:nvSpPr>
        <p:spPr>
          <a:xfrm>
            <a:off x="990115" y="6359895"/>
            <a:ext cx="51058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hlinkClick r:id="rId4"/>
              </a:rPr>
              <a:t>https://microbit.org/projects/make-it-code-it/energy-light-timer/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33395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GB" sz="4000" u="none" strike="noStrike" cap="none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Collect data</a:t>
            </a:r>
            <a:endParaRPr sz="3200" u="none" strike="noStrike" cap="none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2800" u="none" strike="noStrike" cap="none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2800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Place micro:bit(s) attached to battery packs in your chosen locations.</a:t>
            </a: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2800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Test with lights on and off.</a:t>
            </a: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2800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Press reset button on back to clear the time recorded.</a:t>
            </a: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2800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Leave for a period of time, then collect and press button B to read time.</a:t>
            </a: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2800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Record time.</a:t>
            </a:r>
          </a:p>
        </p:txBody>
      </p:sp>
    </p:spTree>
    <p:extLst>
      <p:ext uri="{BB962C8B-B14F-4D97-AF65-F5344CB8AC3E}">
        <p14:creationId xmlns:p14="http://schemas.microsoft.com/office/powerpoint/2010/main" val="3385422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US" sz="4000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Recap l</a:t>
            </a:r>
            <a:r>
              <a:rPr lang="en-US" sz="4000" u="none" strike="noStrike" cap="none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earning objectives</a:t>
            </a:r>
            <a:endParaRPr sz="3200" u="none" strike="noStrike" cap="none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2800" u="none" strike="noStrike" cap="none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2800" dirty="0">
                <a:solidFill>
                  <a:schemeClr val="tx1"/>
                </a:solidFill>
                <a:ea typeface="Questrial"/>
                <a:cs typeface="Arial" panose="020B0604020202020204" pitchFamily="34" charset="0"/>
                <a:sym typeface="Questrial"/>
              </a:rPr>
              <a:t>To calibrate and deploy a data logger (micro:bit light timer)</a:t>
            </a: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endParaRPr lang="en-US" sz="2800" dirty="0">
              <a:solidFill>
                <a:schemeClr val="tx1"/>
              </a:solidFill>
              <a:ea typeface="Questrial"/>
              <a:cs typeface="Arial" panose="020B0604020202020204" pitchFamily="34" charset="0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2800" dirty="0">
                <a:solidFill>
                  <a:schemeClr val="tx1"/>
                </a:solidFill>
                <a:ea typeface="Questrial"/>
                <a:cs typeface="Arial" panose="020B0604020202020204" pitchFamily="34" charset="0"/>
                <a:sym typeface="Questrial"/>
              </a:rPr>
              <a:t>To collect environmental data (light usage) over time</a:t>
            </a:r>
          </a:p>
          <a:p>
            <a:pPr marL="25400" lvl="0">
              <a:lnSpc>
                <a:spcPct val="115000"/>
              </a:lnSpc>
              <a:buClr>
                <a:srgbClr val="505555"/>
              </a:buClr>
              <a:buSzPts val="3200"/>
            </a:pPr>
            <a:endParaRPr lang="en-US" sz="2800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endParaRPr lang="en-US" sz="2800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  <a:p>
            <a:pPr marL="25400" lvl="0">
              <a:lnSpc>
                <a:spcPct val="115000"/>
              </a:lnSpc>
              <a:buClr>
                <a:srgbClr val="505555"/>
              </a:buClr>
              <a:buSzPts val="3200"/>
            </a:pPr>
            <a:r>
              <a:rPr lang="en-US" sz="2800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What do you expect to discover?</a:t>
            </a:r>
          </a:p>
          <a:p>
            <a:pPr marL="25400" lvl="0">
              <a:lnSpc>
                <a:spcPct val="115000"/>
              </a:lnSpc>
              <a:buClr>
                <a:srgbClr val="505555"/>
              </a:buClr>
              <a:buSzPts val="3200"/>
            </a:pPr>
            <a:endParaRPr lang="en-US" sz="2800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</p:txBody>
      </p:sp>
    </p:spTree>
    <p:extLst>
      <p:ext uri="{BB962C8B-B14F-4D97-AF65-F5344CB8AC3E}">
        <p14:creationId xmlns:p14="http://schemas.microsoft.com/office/powerpoint/2010/main" val="19935857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31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endParaRPr sz="3200" dirty="0">
              <a:solidFill>
                <a:srgbClr val="505555"/>
              </a:solidFill>
              <a:latin typeface="Arial" panose="020B0604020202020204" pitchFamily="34" charset="0"/>
              <a:ea typeface="Questrial"/>
              <a:cs typeface="Arial" panose="020B0604020202020204" pitchFamily="34" charset="0"/>
              <a:sym typeface="Questrial"/>
            </a:endParaRPr>
          </a:p>
          <a:p>
            <a:pPr>
              <a:lnSpc>
                <a:spcPct val="106650"/>
              </a:lnSpc>
              <a:buSzPts val="1100"/>
            </a:pPr>
            <a:r>
              <a:rPr lang="en-GB" sz="4000" b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Licensing information</a:t>
            </a:r>
          </a:p>
          <a:p>
            <a:endParaRPr lang="en-GB" sz="3200" dirty="0">
              <a:solidFill>
                <a:srgbClr val="505555"/>
              </a:solidFill>
              <a:latin typeface="Arial" panose="020B0604020202020204" pitchFamily="34" charset="0"/>
              <a:ea typeface="Questrial"/>
              <a:cs typeface="Arial" panose="020B0604020202020204" pitchFamily="34" charset="0"/>
              <a:sym typeface="Questrial"/>
            </a:endParaRPr>
          </a:p>
          <a:p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Published by the Micro:bit Educational Foundation </a:t>
            </a:r>
            <a:r>
              <a:rPr lang="en-GB" sz="2000" b="1" u="sng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microbit.org</a:t>
            </a:r>
            <a:endParaRPr lang="en-GB" sz="2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b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Licence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: Attribution-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ShareAlike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4.0 International </a:t>
            </a:r>
            <a:r>
              <a:rPr lang="en-GB" sz="2000" u="sng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(CC BY-SA 4.0)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10245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</TotalTime>
  <Words>213</Words>
  <Application>Microsoft Office PowerPoint</Application>
  <PresentationFormat>Widescreen</PresentationFormat>
  <Paragraphs>42</Paragraphs>
  <Slides>8</Slides>
  <Notes>7</Notes>
  <HiddenSlides>0</HiddenSlides>
  <MMClips>1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Cabin</vt:lpstr>
      <vt:lpstr>Calibri</vt:lpstr>
      <vt:lpstr>Noto Sans Symbols</vt:lpstr>
      <vt:lpstr>Questrial</vt:lpstr>
      <vt:lpstr>Office Theme</vt:lpstr>
      <vt:lpstr>PowerPoint Presentation</vt:lpstr>
      <vt:lpstr>PowerPoint Presentation</vt:lpstr>
      <vt:lpstr>PowerPoint Presentation</vt:lpstr>
      <vt:lpstr>PowerPoint Presentation</vt:lpstr>
      <vt:lpstr>Optional video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Lay, Danielle</dc:creator>
  <cp:lastModifiedBy>Lay, Danielle</cp:lastModifiedBy>
  <cp:revision>35</cp:revision>
  <dcterms:modified xsi:type="dcterms:W3CDTF">2023-09-14T19:03:03Z</dcterms:modified>
</cp:coreProperties>
</file>