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3"/>
  </p:notesMasterIdLst>
  <p:sldIdLst>
    <p:sldId id="256" r:id="rId2"/>
    <p:sldId id="257" r:id="rId3"/>
    <p:sldId id="279" r:id="rId4"/>
    <p:sldId id="280" r:id="rId5"/>
    <p:sldId id="281" r:id="rId6"/>
    <p:sldId id="286" r:id="rId7"/>
    <p:sldId id="282" r:id="rId8"/>
    <p:sldId id="283" r:id="rId9"/>
    <p:sldId id="285" r:id="rId10"/>
    <p:sldId id="284" r:id="rId11"/>
    <p:sldId id="27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758030-3F2C-484A-B40E-17ACCCEAF240}">
  <a:tblStyle styleId="{11758030-3F2C-484A-B40E-17ACCCEAF24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55" d="100"/>
          <a:sy n="55" d="100"/>
        </p:scale>
        <p:origin x="90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95084b5b7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495084b5b7_0_16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495084b5b7_0_16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1226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4766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4811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640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3143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6795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6429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420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20868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3D4C29-1314-FB40-A64F-9E1D27AC9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1039" y="6084464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pub:_UF6hdEgq96P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python.microbit.org/v/2#import: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1UJXPZrxPh0?feature=oembed" TargetMode="External"/><Relationship Id="rId4" Type="http://schemas.openxmlformats.org/officeDocument/2006/relationships/hyperlink" Target="https://microbit.org/projects/make-it-code-it/energy-light-mete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28830" y="2787849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GB" sz="8000" b="1" dirty="0">
                <a:solidFill>
                  <a:schemeClr val="lt1"/>
                </a:solidFill>
                <a:latin typeface="+mj-lt"/>
                <a:sym typeface="Questrial"/>
              </a:rPr>
              <a:t>Energy awareness</a:t>
            </a:r>
            <a:endParaRPr sz="1400" b="1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u="none" strike="noStrike" cap="none" dirty="0">
                <a:solidFill>
                  <a:schemeClr val="lt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Lesson 2</a:t>
            </a:r>
            <a:r>
              <a:rPr lang="en-US" sz="6000" dirty="0">
                <a:solidFill>
                  <a:schemeClr val="lt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– data planning</a:t>
            </a: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ADCF12-2B02-8141-981A-91DEA15BF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064" y="1084414"/>
            <a:ext cx="2387871" cy="11332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Discuss…</a:t>
            </a:r>
            <a:endParaRPr lang="en-GB"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lang="en-GB"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2800" dirty="0"/>
              <a:t>What are the best locations for recording light usage data?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GB" sz="2800" dirty="0"/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2800" dirty="0"/>
              <a:t>Did we encounter any problems?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GB" sz="2800" dirty="0"/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2800" dirty="0"/>
              <a:t>How might we overcome them or take account of them when we record light usage data next time?</a:t>
            </a: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32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176670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pPr>
              <a:lnSpc>
                <a:spcPct val="106650"/>
              </a:lnSpc>
              <a:buSzPts val="1100"/>
            </a:pPr>
            <a:r>
              <a:rPr lang="en-GB" sz="4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Licensing information</a:t>
            </a:r>
          </a:p>
          <a:p>
            <a:endParaRPr lang="en-GB"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Published by the Micro:bit Educational Foundation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microbit.org</a:t>
            </a:r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Attribution-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ShareAlike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4.0 International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(CC BY-SA 4.0)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2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Learning objectives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Understand the importance of planning when collecting data to ensure it is reliable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Program a micro:bit to take measurements of environmental data (a light meter to measure light levels)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Understand the importance of baseline measurements and calibration when collecting data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32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Review and introduction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What locations did we suggest for gathering light usage data last time?</a:t>
            </a:r>
            <a:b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</a:br>
            <a:endParaRPr lang="en-US" sz="24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Which might the best locations be?</a:t>
            </a:r>
            <a:b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</a:br>
            <a:endParaRPr lang="en-US" sz="24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Today we will make a light meter to see which locations give the best (most reliable) data.</a:t>
            </a:r>
            <a:b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</a:br>
            <a:endParaRPr lang="en-US" sz="24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We’ll use this to calibrate a light timer which we’ll use next lesson.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32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805905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Make a light meter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Open this program in 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  <a:hlinkClick r:id="rId3"/>
              </a:rPr>
              <a:t>MakeCode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or 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  <a:hlinkClick r:id="rId4"/>
              </a:rPr>
              <a:t>Python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What does the code do?</a:t>
            </a: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32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  <p:pic>
        <p:nvPicPr>
          <p:cNvPr id="3" name="Picture 2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ADAEA0FF-6CF3-5A45-8CC6-354E509EE33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888" y="2312723"/>
            <a:ext cx="10677300" cy="356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73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Key concepts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it uses a variable called </a:t>
            </a:r>
            <a:r>
              <a:rPr lang="en-US" sz="2800" b="1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reading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to store the light level recorded by the </a:t>
            </a:r>
            <a:r>
              <a:rPr lang="en-US" sz="2800" dirty="0" err="1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micro:bit’s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built-in light sensor input, which is in the LED display 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it takes a new light level reading when you press button A and stores it in the </a:t>
            </a:r>
            <a:r>
              <a:rPr lang="en-US" sz="2800" b="1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reading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variable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the light level reading is shown on the </a:t>
            </a:r>
            <a:r>
              <a:rPr lang="en-US" sz="2800" dirty="0" err="1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micro:bit’s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LED display output when you press button B</a:t>
            </a: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32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839968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Energy light meter">
            <a:hlinkClick r:id="" action="ppaction://media"/>
            <a:extLst>
              <a:ext uri="{FF2B5EF4-FFF2-40B4-BE49-F238E27FC236}">
                <a16:creationId xmlns:a16="http://schemas.microsoft.com/office/drawing/2014/main" id="{277E5910-1D3B-8046-A84F-65A50B51B54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10441" y="1193285"/>
            <a:ext cx="8890001" cy="502285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2D12BA1-FBE0-E249-92A8-AFDB8277AA8C}"/>
              </a:ext>
            </a:extLst>
          </p:cNvPr>
          <p:cNvSpPr/>
          <p:nvPr/>
        </p:nvSpPr>
        <p:spPr>
          <a:xfrm>
            <a:off x="1066399" y="6365154"/>
            <a:ext cx="5115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4"/>
              </a:rPr>
              <a:t>https://microbit.org/projects/make-it-code-it/energy-light-meter/</a:t>
            </a:r>
            <a:r>
              <a:rPr lang="en-GB" dirty="0"/>
              <a:t> </a:t>
            </a:r>
          </a:p>
        </p:txBody>
      </p:sp>
      <p:sp>
        <p:nvSpPr>
          <p:cNvPr id="5" name="Google Shape;110;p16">
            <a:extLst>
              <a:ext uri="{FF2B5EF4-FFF2-40B4-BE49-F238E27FC236}">
                <a16:creationId xmlns:a16="http://schemas.microsoft.com/office/drawing/2014/main" id="{2016B0FA-5E68-E742-8CF6-45D5CE014271}"/>
              </a:ext>
            </a:extLst>
          </p:cNvPr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Optional video</a:t>
            </a: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32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65829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Test the light meter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sz="24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Flash the program on to a micro:bit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Place your micro:bit where you want to take the light reading, cover it over or turn the lights off and press button A.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Uncover it and button B to see the light reading. This will be a number between 0 and 255.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You can press B again if you're not sure of the reading.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To record another reading with the lights on (or with it uncovered) press button A again and then press button B to see the number.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You should see a consistent difference between the values - lower numbers when the lights are off or micro:bit is covered and higher values when the lights are on and the micro:bit is uncovered. </a:t>
            </a: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C5730F-E8B0-4143-B847-FAF0C6DDE9F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3291" y="323639"/>
            <a:ext cx="1797392" cy="1442464"/>
          </a:xfrm>
          <a:prstGeom prst="rect">
            <a:avLst/>
          </a:prstGeom>
        </p:spPr>
      </p:pic>
      <p:grpSp>
        <p:nvGrpSpPr>
          <p:cNvPr id="5" name="Graphic 3" descr="Torch with solid fill">
            <a:extLst>
              <a:ext uri="{FF2B5EF4-FFF2-40B4-BE49-F238E27FC236}">
                <a16:creationId xmlns:a16="http://schemas.microsoft.com/office/drawing/2014/main" id="{0FEB2875-C8C9-794D-BCE9-81CDB2E40E14}"/>
              </a:ext>
            </a:extLst>
          </p:cNvPr>
          <p:cNvGrpSpPr/>
          <p:nvPr/>
        </p:nvGrpSpPr>
        <p:grpSpPr>
          <a:xfrm rot="4084151">
            <a:off x="8907679" y="166092"/>
            <a:ext cx="637613" cy="734314"/>
            <a:chOff x="8845095" y="344835"/>
            <a:chExt cx="637613" cy="734314"/>
          </a:xfrm>
          <a:solidFill>
            <a:srgbClr val="000000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59379DB-C2D0-B949-B6BD-686D9F8A64F2}"/>
                </a:ext>
              </a:extLst>
            </p:cNvPr>
            <p:cNvSpPr/>
            <p:nvPr/>
          </p:nvSpPr>
          <p:spPr>
            <a:xfrm rot="-2700000">
              <a:off x="9370315" y="344835"/>
              <a:ext cx="112393" cy="304797"/>
            </a:xfrm>
            <a:custGeom>
              <a:avLst/>
              <a:gdLst>
                <a:gd name="connsiteX0" fmla="*/ 0 w 112393"/>
                <a:gd name="connsiteY0" fmla="*/ 0 h 304797"/>
                <a:gd name="connsiteX1" fmla="*/ 112394 w 112393"/>
                <a:gd name="connsiteY1" fmla="*/ 0 h 304797"/>
                <a:gd name="connsiteX2" fmla="*/ 112394 w 112393"/>
                <a:gd name="connsiteY2" fmla="*/ 304797 h 304797"/>
                <a:gd name="connsiteX3" fmla="*/ 0 w 112393"/>
                <a:gd name="connsiteY3" fmla="*/ 304797 h 304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393" h="304797">
                  <a:moveTo>
                    <a:pt x="0" y="0"/>
                  </a:moveTo>
                  <a:lnTo>
                    <a:pt x="112394" y="0"/>
                  </a:lnTo>
                  <a:lnTo>
                    <a:pt x="112394" y="304797"/>
                  </a:lnTo>
                  <a:lnTo>
                    <a:pt x="0" y="304797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D9F1FBD-5C7A-A04D-A3D7-541CDF05BA20}"/>
                </a:ext>
              </a:extLst>
            </p:cNvPr>
            <p:cNvSpPr/>
            <p:nvPr/>
          </p:nvSpPr>
          <p:spPr>
            <a:xfrm>
              <a:off x="8845095" y="457167"/>
              <a:ext cx="621030" cy="621982"/>
            </a:xfrm>
            <a:custGeom>
              <a:avLst/>
              <a:gdLst>
                <a:gd name="connsiteX0" fmla="*/ 405765 w 621030"/>
                <a:gd name="connsiteY0" fmla="*/ 107633 h 621982"/>
                <a:gd name="connsiteX1" fmla="*/ 11430 w 621030"/>
                <a:gd name="connsiteY1" fmla="*/ 501968 h 621982"/>
                <a:gd name="connsiteX2" fmla="*/ 11430 w 621030"/>
                <a:gd name="connsiteY2" fmla="*/ 556260 h 621982"/>
                <a:gd name="connsiteX3" fmla="*/ 65723 w 621030"/>
                <a:gd name="connsiteY3" fmla="*/ 610552 h 621982"/>
                <a:gd name="connsiteX4" fmla="*/ 120015 w 621030"/>
                <a:gd name="connsiteY4" fmla="*/ 610552 h 621982"/>
                <a:gd name="connsiteX5" fmla="*/ 513398 w 621030"/>
                <a:gd name="connsiteY5" fmla="*/ 216217 h 621982"/>
                <a:gd name="connsiteX6" fmla="*/ 621030 w 621030"/>
                <a:gd name="connsiteY6" fmla="*/ 216217 h 621982"/>
                <a:gd name="connsiteX7" fmla="*/ 405765 w 621030"/>
                <a:gd name="connsiteY7" fmla="*/ 0 h 621982"/>
                <a:gd name="connsiteX8" fmla="*/ 405765 w 621030"/>
                <a:gd name="connsiteY8" fmla="*/ 107633 h 621982"/>
                <a:gd name="connsiteX9" fmla="*/ 425768 w 621030"/>
                <a:gd name="connsiteY9" fmla="*/ 235267 h 621982"/>
                <a:gd name="connsiteX10" fmla="*/ 385763 w 621030"/>
                <a:gd name="connsiteY10" fmla="*/ 235267 h 621982"/>
                <a:gd name="connsiteX11" fmla="*/ 385763 w 621030"/>
                <a:gd name="connsiteY11" fmla="*/ 195262 h 621982"/>
                <a:gd name="connsiteX12" fmla="*/ 425768 w 621030"/>
                <a:gd name="connsiteY12" fmla="*/ 195262 h 621982"/>
                <a:gd name="connsiteX13" fmla="*/ 425768 w 621030"/>
                <a:gd name="connsiteY13" fmla="*/ 235267 h 621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21030" h="621982">
                  <a:moveTo>
                    <a:pt x="405765" y="107633"/>
                  </a:moveTo>
                  <a:lnTo>
                    <a:pt x="11430" y="501968"/>
                  </a:lnTo>
                  <a:cubicBezTo>
                    <a:pt x="-3810" y="517208"/>
                    <a:pt x="-3810" y="541020"/>
                    <a:pt x="11430" y="556260"/>
                  </a:cubicBezTo>
                  <a:lnTo>
                    <a:pt x="65723" y="610552"/>
                  </a:lnTo>
                  <a:cubicBezTo>
                    <a:pt x="80963" y="625793"/>
                    <a:pt x="104775" y="625793"/>
                    <a:pt x="120015" y="610552"/>
                  </a:cubicBezTo>
                  <a:lnTo>
                    <a:pt x="513398" y="216217"/>
                  </a:lnTo>
                  <a:lnTo>
                    <a:pt x="621030" y="216217"/>
                  </a:lnTo>
                  <a:lnTo>
                    <a:pt x="405765" y="0"/>
                  </a:lnTo>
                  <a:lnTo>
                    <a:pt x="405765" y="107633"/>
                  </a:lnTo>
                  <a:close/>
                  <a:moveTo>
                    <a:pt x="425768" y="235267"/>
                  </a:moveTo>
                  <a:cubicBezTo>
                    <a:pt x="414338" y="246698"/>
                    <a:pt x="396240" y="246698"/>
                    <a:pt x="385763" y="235267"/>
                  </a:cubicBezTo>
                  <a:cubicBezTo>
                    <a:pt x="374333" y="223837"/>
                    <a:pt x="374333" y="205740"/>
                    <a:pt x="385763" y="195262"/>
                  </a:cubicBezTo>
                  <a:cubicBezTo>
                    <a:pt x="397193" y="183833"/>
                    <a:pt x="415290" y="183833"/>
                    <a:pt x="425768" y="195262"/>
                  </a:cubicBezTo>
                  <a:cubicBezTo>
                    <a:pt x="437198" y="205740"/>
                    <a:pt x="437198" y="223837"/>
                    <a:pt x="425768" y="235267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sp>
        <p:nvSpPr>
          <p:cNvPr id="8" name="Lightning Bolt 7">
            <a:extLst>
              <a:ext uri="{FF2B5EF4-FFF2-40B4-BE49-F238E27FC236}">
                <a16:creationId xmlns:a16="http://schemas.microsoft.com/office/drawing/2014/main" id="{DE71FA15-4D60-F749-AB22-22D194884E1D}"/>
              </a:ext>
            </a:extLst>
          </p:cNvPr>
          <p:cNvSpPr/>
          <p:nvPr/>
        </p:nvSpPr>
        <p:spPr>
          <a:xfrm rot="20476721">
            <a:off x="9689669" y="518399"/>
            <a:ext cx="1077677" cy="829689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48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Use the light meter</a:t>
            </a:r>
            <a:endParaRPr lang="en-US" sz="24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Record at least 3 readings in different areas chosen in the previous lesson and at the start of this lesson. We need as large a difference as possible when the lights are on and off.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If possible, also gather information about the wattage and type of lighting used in each location.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Work out the average for each location.</a:t>
            </a: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sz="24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4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4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4F8C4A04-FDF2-4648-B963-7C8729334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5310" y="3660690"/>
            <a:ext cx="95377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8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Re-cap l</a:t>
            </a:r>
            <a:r>
              <a:rPr lang="en-US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earning objectives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Understand the importance of planning when collecting data to ensure it is reliable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Program a micro:bit to take measurements of environmental data (a light meter to measure light levels)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Understand the importance of baseline measurements and calibration when collecting data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32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653351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539</Words>
  <Application>Microsoft Office PowerPoint</Application>
  <PresentationFormat>Widescreen</PresentationFormat>
  <Paragraphs>87</Paragraphs>
  <Slides>11</Slides>
  <Notes>10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Cabin</vt:lpstr>
      <vt:lpstr>Calibri</vt:lpstr>
      <vt:lpstr>Noto Sans Symbols</vt:lpstr>
      <vt:lpstr>Questrial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Lay, Danielle</dc:creator>
  <cp:lastModifiedBy>Lay, Danielle</cp:lastModifiedBy>
  <cp:revision>33</cp:revision>
  <dcterms:modified xsi:type="dcterms:W3CDTF">2023-09-14T18:58:51Z</dcterms:modified>
</cp:coreProperties>
</file>