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29"/>
  </p:notesMasterIdLst>
  <p:handoutMasterIdLst>
    <p:handoutMasterId r:id="rId30"/>
  </p:handoutMasterIdLst>
  <p:sldIdLst>
    <p:sldId id="259" r:id="rId5"/>
    <p:sldId id="258" r:id="rId6"/>
    <p:sldId id="265" r:id="rId7"/>
    <p:sldId id="266" r:id="rId8"/>
    <p:sldId id="267" r:id="rId9"/>
    <p:sldId id="287" r:id="rId10"/>
    <p:sldId id="288" r:id="rId11"/>
    <p:sldId id="289" r:id="rId12"/>
    <p:sldId id="291" r:id="rId13"/>
    <p:sldId id="292" r:id="rId14"/>
    <p:sldId id="293" r:id="rId15"/>
    <p:sldId id="271" r:id="rId16"/>
    <p:sldId id="272" r:id="rId17"/>
    <p:sldId id="284" r:id="rId18"/>
    <p:sldId id="273" r:id="rId19"/>
    <p:sldId id="285" r:id="rId20"/>
    <p:sldId id="274" r:id="rId21"/>
    <p:sldId id="276" r:id="rId22"/>
    <p:sldId id="275" r:id="rId23"/>
    <p:sldId id="277" r:id="rId24"/>
    <p:sldId id="278" r:id="rId25"/>
    <p:sldId id="282" r:id="rId26"/>
    <p:sldId id="286" r:id="rId27"/>
    <p:sldId id="264" r:id="rId28"/>
  </p:sldIdLst>
  <p:sldSz cx="12192000" cy="6858000"/>
  <p:notesSz cx="6858000" cy="9144000"/>
  <p:embeddedFontLst>
    <p:embeddedFont>
      <p:font typeface="Acumin Pro" panose="020B0604020202020204" charset="0"/>
      <p:regular r:id="rId31"/>
      <p:bold r:id="rId32"/>
      <p:italic r:id="rId33"/>
      <p:boldItalic r:id="rId34"/>
    </p:embeddedFont>
    <p:embeddedFont>
      <p:font typeface="Acumin Pro Semibold" panose="020B0604020202020204" charset="0"/>
      <p:regular r:id="rId35"/>
      <p:bold r:id="rId36"/>
      <p:italic r:id="rId37"/>
      <p:boldItalic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2C8B1-81FA-F6A7-F2C0-7CDAE34B2147}" v="1" dt="2025-02-25T13:33:43.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58"/>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Lee Morris" userId="S::morri688@purdue.edu::110bdbf6-dcf4-48d0-95b1-47511869d398" providerId="AD" clId="Web-{6EF2C8B1-81FA-F6A7-F2C0-7CDAE34B2147}"/>
    <pc:docChg chg="delSld">
      <pc:chgData name="Jamie Lee Morris" userId="S::morri688@purdue.edu::110bdbf6-dcf4-48d0-95b1-47511869d398" providerId="AD" clId="Web-{6EF2C8B1-81FA-F6A7-F2C0-7CDAE34B2147}" dt="2025-02-25T13:33:43.031" v="0"/>
      <pc:docMkLst>
        <pc:docMk/>
      </pc:docMkLst>
      <pc:sldChg chg="del">
        <pc:chgData name="Jamie Lee Morris" userId="S::morri688@purdue.edu::110bdbf6-dcf4-48d0-95b1-47511869d398" providerId="AD" clId="Web-{6EF2C8B1-81FA-F6A7-F2C0-7CDAE34B2147}" dt="2025-02-25T13:33:43.031" v="0"/>
        <pc:sldMkLst>
          <pc:docMk/>
          <pc:sldMk cId="3111048744"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2/25/2025</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Slides 2-5 15 minutes</a:t>
            </a:r>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223073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Jamie and Lisa</a:t>
            </a:r>
          </a:p>
          <a:p>
            <a:r>
              <a:rPr lang="en-US" dirty="0">
                <a:ea typeface="Calibri"/>
                <a:cs typeface="Calibri"/>
              </a:rPr>
              <a:t>15 minutes</a:t>
            </a:r>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405106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40 minutes</a:t>
            </a:r>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389585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MOU’s (template), give examples of why the MOU’s are needed and why the affiliate standards are in place, make it well known that Purdue does not want to take over or control affiliate groups.  Purdue does want to make sure the money raised in the name of 4-H are used and managed within our expectations.  Reiterate the why behind the affiliate standards and the need to adhere to them if they wish to be a 4-H affiliate.  (Create an open and inclusive environment that provide voice and representation of the whole community so we can serve the whole community).</a:t>
            </a:r>
          </a:p>
        </p:txBody>
      </p:sp>
      <p:sp>
        <p:nvSpPr>
          <p:cNvPr id="4" name="Slide Number Placeholder 3"/>
          <p:cNvSpPr>
            <a:spLocks noGrp="1"/>
          </p:cNvSpPr>
          <p:nvPr>
            <p:ph type="sldNum" sz="quarter" idx="5"/>
          </p:nvPr>
        </p:nvSpPr>
        <p:spPr/>
        <p:txBody>
          <a:bodyPr/>
          <a:lstStyle/>
          <a:p>
            <a:fld id="{37C63BD6-9A76-3E42-9DF3-1D28BC75B5C8}" type="slidenum">
              <a:rPr lang="en-US" smtClean="0"/>
              <a:t>17</a:t>
            </a:fld>
            <a:endParaRPr lang="en-US"/>
          </a:p>
        </p:txBody>
      </p:sp>
    </p:spTree>
    <p:extLst>
      <p:ext uri="{BB962C8B-B14F-4D97-AF65-F5344CB8AC3E}">
        <p14:creationId xmlns:p14="http://schemas.microsoft.com/office/powerpoint/2010/main" val="2789069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a:solidFill>
                  <a:schemeClr val="accent1"/>
                </a:solidFill>
              </a:rPr>
              <a:t>https://</a:t>
            </a:r>
            <a:r>
              <a:rPr lang="en-US" err="1">
                <a:solidFill>
                  <a:schemeClr val="accent1"/>
                </a:solidFill>
              </a:rPr>
              <a:t>support.office.com</a:t>
            </a:r>
            <a:r>
              <a:rPr lang="en-US">
                <a:solidFill>
                  <a:schemeClr val="accent1"/>
                </a:solidFill>
              </a:rPr>
              <a:t>/</a:t>
            </a:r>
            <a:r>
              <a:rPr lang="en-US" err="1">
                <a:solidFill>
                  <a:schemeClr val="accent1"/>
                </a:solidFill>
              </a:rPr>
              <a:t>en</a:t>
            </a:r>
            <a:r>
              <a:rPr lang="en-US">
                <a:solidFill>
                  <a:schemeClr val="accent1"/>
                </a:solidFill>
              </a:rPr>
              <a:t>-us/article/Make-your-PowerPoint-presentations-accessible-6f7772b2-2f33-4bd2-8ca7-dae3b2b3ef25</a:t>
            </a:r>
          </a:p>
        </p:txBody>
      </p:sp>
      <p:pic>
        <p:nvPicPr>
          <p:cNvPr id="17"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889" y="5453449"/>
            <a:ext cx="2893086" cy="959792"/>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2/25/2025</a:t>
            </a:fld>
            <a:endParaRPr lang="en-US"/>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a:t>Title Slide </a:t>
            </a:r>
            <a:r>
              <a:rPr lang="en-US" err="1"/>
              <a:t>Acumin</a:t>
            </a:r>
            <a:r>
              <a:rPr lang="en-US"/>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r>
              <a:rPr lang="en-US" err="1"/>
              <a:t>Acumin</a:t>
            </a:r>
            <a:r>
              <a:rPr lang="en-US"/>
              <a:t> Pro Semi Cond Bold 22 </a:t>
            </a:r>
            <a:r>
              <a:rPr lang="en-US" err="1"/>
              <a:t>pt</a:t>
            </a:r>
            <a:endParaRPr lang="en-US"/>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2/25/2025</a:t>
            </a:fld>
            <a:endParaRPr lang="en-US"/>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2/25/2025</a:t>
            </a:fld>
            <a:endParaRPr lang="en-US"/>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a:t>Title </a:t>
            </a:r>
            <a:r>
              <a:rPr lang="en-US" err="1"/>
              <a:t>Acumin</a:t>
            </a:r>
            <a:r>
              <a:rPr lang="en-US"/>
              <a:t> Pro Extra Cond Bold Italic 36 </a:t>
            </a:r>
            <a:r>
              <a:rPr lang="en-US" err="1"/>
              <a:t>pt</a:t>
            </a:r>
            <a:endParaRPr lang="en-US"/>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a:t>
            </a:r>
            <a:r>
              <a:rPr lang="en-US" err="1"/>
              <a:t>Acumin</a:t>
            </a:r>
            <a:r>
              <a:rPr lang="en-US"/>
              <a:t> Pro Semi Cond Bold 22 </a:t>
            </a:r>
            <a:r>
              <a:rPr lang="en-US" err="1"/>
              <a:t>pt</a:t>
            </a:r>
            <a:endParaRPr lang="en-US"/>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a:t>Bulleted copy. </a:t>
            </a:r>
            <a:r>
              <a:rPr lang="en-US" err="1"/>
              <a:t>Acumin</a:t>
            </a:r>
            <a:r>
              <a:rPr lang="en-US"/>
              <a:t> Pro Reg 18 pt. Keep it short with bite-size chunks of information.</a:t>
            </a:r>
          </a:p>
          <a:p>
            <a:pPr lvl="0"/>
            <a:endParaRPr lang="en-US"/>
          </a:p>
          <a:p>
            <a:pPr lvl="0"/>
            <a:r>
              <a:rPr lang="en-US"/>
              <a:t>Bulleted copy. </a:t>
            </a:r>
            <a:r>
              <a:rPr lang="en-US" err="1"/>
              <a:t>Acumin</a:t>
            </a:r>
            <a:r>
              <a:rPr lang="en-US"/>
              <a:t> Pro Reg 18 pt. Keep it short with bite-size chunks of information.</a:t>
            </a:r>
          </a:p>
          <a:p>
            <a:pPr lvl="0"/>
            <a:endParaRPr lang="en-US"/>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a:t>Bulleted copy. </a:t>
            </a:r>
            <a:r>
              <a:rPr lang="en-US" err="1"/>
              <a:t>Acumin</a:t>
            </a:r>
            <a:r>
              <a:rPr lang="en-US"/>
              <a:t> Pro Reg 18 pt. Keep it short with bite-size chunks of information.</a:t>
            </a:r>
          </a:p>
          <a:p>
            <a:pPr lvl="0"/>
            <a:endParaRPr lang="en-US"/>
          </a:p>
          <a:p>
            <a:pPr lvl="0"/>
            <a:endParaRPr lang="en-US"/>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2/25/2025</a:t>
            </a:fld>
            <a:endParaRPr lang="en-US"/>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pic>
        <p:nvPicPr>
          <p:cNvPr id="12"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a:t>Brief photo caption. Place in top left or right corner. </a:t>
            </a:r>
            <a:r>
              <a:rPr lang="en-US" err="1"/>
              <a:t>Acumin</a:t>
            </a:r>
            <a:r>
              <a:rPr lang="en-US"/>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2/25/2025</a:t>
            </a:fld>
            <a:endParaRPr lang="en-US"/>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9"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a:t>Fact or highlight. </a:t>
            </a:r>
            <a:r>
              <a:rPr lang="en-US" err="1"/>
              <a:t>Acumin</a:t>
            </a:r>
            <a:r>
              <a:rPr lang="en-US"/>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2/25/2025</a:t>
            </a:fld>
            <a:endParaRPr lang="en-US"/>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2"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a:t>Conclusion, call to action or contact information. </a:t>
            </a:r>
            <a:r>
              <a:rPr lang="en-US" err="1"/>
              <a:t>Acumin</a:t>
            </a:r>
            <a:r>
              <a:rPr lang="en-US"/>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2/25/2025</a:t>
            </a:fld>
            <a:endParaRPr lang="en-US"/>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a:p>
        </p:txBody>
      </p:sp>
      <p:pic>
        <p:nvPicPr>
          <p:cNvPr id="10" name="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888" y="5576552"/>
            <a:ext cx="4234220" cy="534949"/>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2/25/2025</a:t>
            </a:fld>
            <a:endParaRPr lang="en-US"/>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Jwinrott@purdue.edu" TargetMode="External"/><Relationship Id="rId2" Type="http://schemas.openxmlformats.org/officeDocument/2006/relationships/hyperlink" Target="mailto:Lisawilson1@purdue.edu"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IN4haffiliatestandards" TargetMode="External"/><Relationship Id="rId2" Type="http://schemas.openxmlformats.org/officeDocument/2006/relationships/hyperlink" Target="https://bit.ly/4hcountystructure" TargetMode="Externa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1626244"/>
            <a:ext cx="7911945" cy="752835"/>
          </a:xfrm>
        </p:spPr>
        <p:txBody>
          <a:bodyPr/>
          <a:lstStyle/>
          <a:p>
            <a:r>
              <a:rPr lang="en-US"/>
              <a:t>Indiana 4-H Affiliate summit</a:t>
            </a:r>
          </a:p>
        </p:txBody>
      </p:sp>
      <p:sp>
        <p:nvSpPr>
          <p:cNvPr id="3" name="Subtitle 2"/>
          <p:cNvSpPr>
            <a:spLocks noGrp="1"/>
          </p:cNvSpPr>
          <p:nvPr>
            <p:ph type="subTitle" idx="1"/>
          </p:nvPr>
        </p:nvSpPr>
        <p:spPr>
          <a:xfrm>
            <a:off x="1950624" y="3990085"/>
            <a:ext cx="7096269" cy="805349"/>
          </a:xfrm>
        </p:spPr>
        <p:txBody>
          <a:bodyPr/>
          <a:lstStyle/>
          <a:p>
            <a:r>
              <a:rPr lang="en-US"/>
              <a:t>February 1, 2025 – Monroe County 4-H Fairgrounds</a:t>
            </a:r>
          </a:p>
          <a:p>
            <a:r>
              <a:rPr lang="en-US"/>
              <a:t>February 8, 2025 – Miami County 4-H Fairgrounds</a:t>
            </a:r>
          </a:p>
        </p:txBody>
      </p:sp>
      <p:sp>
        <p:nvSpPr>
          <p:cNvPr id="4" name="Date Placeholder 3"/>
          <p:cNvSpPr>
            <a:spLocks noGrp="1"/>
          </p:cNvSpPr>
          <p:nvPr>
            <p:ph type="dt" sz="half" idx="10"/>
          </p:nvPr>
        </p:nvSpPr>
        <p:spPr/>
        <p:txBody>
          <a:bodyPr/>
          <a:lstStyle/>
          <a:p>
            <a:fld id="{049DC8E1-D369-0F48-9062-BB068AFD07CE}" type="datetime1">
              <a:rPr lang="en-US" smtClean="0"/>
              <a:pPr/>
              <a:t>2/25/2025</a:t>
            </a:fld>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pPr/>
              <a:t>1</a:t>
            </a:fld>
            <a:endParaRPr lang="en-US"/>
          </a:p>
        </p:txBody>
      </p:sp>
    </p:spTree>
    <p:extLst>
      <p:ext uri="{BB962C8B-B14F-4D97-AF65-F5344CB8AC3E}">
        <p14:creationId xmlns:p14="http://schemas.microsoft.com/office/powerpoint/2010/main" val="1746264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441F3-68B3-6055-171C-3C93829BA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C5596-3404-53AA-F965-9616EE6245BC}"/>
              </a:ext>
            </a:extLst>
          </p:cNvPr>
          <p:cNvSpPr>
            <a:spLocks noGrp="1"/>
          </p:cNvSpPr>
          <p:nvPr>
            <p:ph type="ctrTitle"/>
          </p:nvPr>
        </p:nvSpPr>
        <p:spPr>
          <a:xfrm>
            <a:off x="1043554" y="442674"/>
            <a:ext cx="9234309" cy="498598"/>
          </a:xfrm>
        </p:spPr>
        <p:txBody>
          <a:bodyPr/>
          <a:lstStyle/>
          <a:p>
            <a:r>
              <a:rPr lang="en-US" dirty="0">
                <a:solidFill>
                  <a:srgbClr val="C9B991"/>
                </a:solidFill>
                <a:latin typeface="Acumin Pro ExtraCondensed"/>
              </a:rPr>
              <a:t>Volunteers and the Role Description</a:t>
            </a:r>
          </a:p>
        </p:txBody>
      </p:sp>
      <p:sp>
        <p:nvSpPr>
          <p:cNvPr id="3" name="Subtitle 2">
            <a:extLst>
              <a:ext uri="{FF2B5EF4-FFF2-40B4-BE49-F238E27FC236}">
                <a16:creationId xmlns:a16="http://schemas.microsoft.com/office/drawing/2014/main" id="{334C795E-F86F-C6D2-4757-54897DEE4E32}"/>
              </a:ext>
            </a:extLst>
          </p:cNvPr>
          <p:cNvSpPr>
            <a:spLocks noGrp="1"/>
          </p:cNvSpPr>
          <p:nvPr>
            <p:ph type="subTitle" idx="1"/>
          </p:nvPr>
        </p:nvSpPr>
        <p:spPr>
          <a:xfrm>
            <a:off x="1043553" y="1345167"/>
            <a:ext cx="7321993" cy="677108"/>
          </a:xfrm>
        </p:spPr>
        <p:txBody>
          <a:bodyPr/>
          <a:lstStyle/>
          <a:p>
            <a:r>
              <a:rPr lang="en-US">
                <a:latin typeface="Acumin Pro SemiCondensed"/>
              </a:rPr>
              <a:t>Just like our educators have job descriptions, so do you as </a:t>
            </a:r>
            <a:r>
              <a:rPr lang="en-US" dirty="0">
                <a:latin typeface="Acumin Pro SemiCondensed"/>
              </a:rPr>
              <a:t>volunteers!</a:t>
            </a:r>
            <a:endParaRPr lang="en-US" dirty="0"/>
          </a:p>
        </p:txBody>
      </p:sp>
      <p:sp>
        <p:nvSpPr>
          <p:cNvPr id="4" name="Text Placeholder 3">
            <a:extLst>
              <a:ext uri="{FF2B5EF4-FFF2-40B4-BE49-F238E27FC236}">
                <a16:creationId xmlns:a16="http://schemas.microsoft.com/office/drawing/2014/main" id="{D7FEF4A6-F86A-64F7-98EC-BB1AD31953D6}"/>
              </a:ext>
            </a:extLst>
          </p:cNvPr>
          <p:cNvSpPr>
            <a:spLocks noGrp="1"/>
          </p:cNvSpPr>
          <p:nvPr>
            <p:ph type="body" sz="quarter" idx="14"/>
          </p:nvPr>
        </p:nvSpPr>
        <p:spPr>
          <a:xfrm>
            <a:off x="1950849" y="2120195"/>
            <a:ext cx="7366000" cy="3253882"/>
          </a:xfrm>
        </p:spPr>
        <p:txBody>
          <a:bodyPr vert="horz" lIns="0" tIns="0" rIns="0" bIns="0" rtlCol="0" anchor="t">
            <a:normAutofit lnSpcReduction="10000"/>
          </a:bodyPr>
          <a:lstStyle/>
          <a:p>
            <a:pPr>
              <a:lnSpc>
                <a:spcPct val="90000"/>
              </a:lnSpc>
            </a:pPr>
            <a:r>
              <a:rPr lang="en-US">
                <a:solidFill>
                  <a:srgbClr val="000000"/>
                </a:solidFill>
                <a:latin typeface="Acumin Pro"/>
              </a:rPr>
              <a:t>Why do you need a Role Description</a:t>
            </a:r>
            <a:endParaRPr lang="en-US" dirty="0">
              <a:solidFill>
                <a:srgbClr val="000000"/>
              </a:solidFill>
              <a:latin typeface="Acumin Pro"/>
            </a:endParaRPr>
          </a:p>
          <a:p>
            <a:pPr lvl="1">
              <a:lnSpc>
                <a:spcPct val="90000"/>
              </a:lnSpc>
              <a:buFont typeface="Courier New" charset="2"/>
              <a:buChar char="o"/>
            </a:pPr>
            <a:r>
              <a:rPr lang="en-US">
                <a:solidFill>
                  <a:srgbClr val="000000"/>
                </a:solidFill>
                <a:latin typeface="Acumin Pro"/>
              </a:rPr>
              <a:t>Volunteer = unpaid employee </a:t>
            </a:r>
          </a:p>
          <a:p>
            <a:pPr lvl="2">
              <a:lnSpc>
                <a:spcPct val="90000"/>
              </a:lnSpc>
              <a:buFont typeface="Wingdings" charset="2"/>
              <a:buChar char="§"/>
            </a:pPr>
            <a:r>
              <a:rPr lang="en-US">
                <a:solidFill>
                  <a:srgbClr val="000000"/>
                </a:solidFill>
                <a:latin typeface="Acumin Pro"/>
              </a:rPr>
              <a:t>Unpaid Employee means</a:t>
            </a:r>
            <a:endParaRPr lang="en-US">
              <a:solidFill>
                <a:srgbClr val="262626"/>
              </a:solidFill>
              <a:latin typeface="Acumin Pro"/>
            </a:endParaRPr>
          </a:p>
          <a:p>
            <a:pPr lvl="3">
              <a:lnSpc>
                <a:spcPct val="90000"/>
              </a:lnSpc>
              <a:buFont typeface="Wingdings" charset="2"/>
              <a:buChar char="§"/>
            </a:pPr>
            <a:r>
              <a:rPr lang="en-US">
                <a:solidFill>
                  <a:srgbClr val="000000"/>
                </a:solidFill>
                <a:latin typeface="Acumin Pro"/>
              </a:rPr>
              <a:t>Insurance protection and legal protection provided with that status</a:t>
            </a:r>
            <a:endParaRPr lang="en-US">
              <a:solidFill>
                <a:srgbClr val="262626"/>
              </a:solidFill>
              <a:latin typeface="Acumin Pro"/>
            </a:endParaRPr>
          </a:p>
          <a:p>
            <a:pPr lvl="3">
              <a:lnSpc>
                <a:spcPct val="90000"/>
              </a:lnSpc>
              <a:buFont typeface="Wingdings" charset="2"/>
              <a:buChar char="§"/>
            </a:pPr>
            <a:r>
              <a:rPr lang="en-US">
                <a:solidFill>
                  <a:srgbClr val="000000"/>
                </a:solidFill>
                <a:latin typeface="Acumin Pro"/>
              </a:rPr>
              <a:t>All big decisions need the Educator (Paid Professional),so that we can protect volunteers in their role</a:t>
            </a:r>
          </a:p>
          <a:p>
            <a:pPr lvl="3">
              <a:lnSpc>
                <a:spcPct val="90000"/>
              </a:lnSpc>
              <a:buFont typeface="Wingdings" charset="2"/>
              <a:buChar char="§"/>
            </a:pPr>
            <a:r>
              <a:rPr lang="en-US">
                <a:solidFill>
                  <a:srgbClr val="000000"/>
                </a:solidFill>
                <a:latin typeface="Acumin Pro"/>
              </a:rPr>
              <a:t>The Role Description gives guidelines and expectations for the relationship between Educator and Volunteer</a:t>
            </a:r>
          </a:p>
          <a:p>
            <a:pPr lvl="1">
              <a:lnSpc>
                <a:spcPct val="90000"/>
              </a:lnSpc>
              <a:buClr>
                <a:srgbClr val="555960"/>
              </a:buClr>
              <a:buFont typeface="Courier New" panose="020B0604020202020204" pitchFamily="34" charset="0"/>
              <a:buChar char="o"/>
            </a:pPr>
            <a:r>
              <a:rPr lang="en-US">
                <a:solidFill>
                  <a:srgbClr val="000000"/>
                </a:solidFill>
                <a:latin typeface="Acumin Pro"/>
              </a:rPr>
              <a:t>Volunteer = Clear Expectations</a:t>
            </a:r>
            <a:endParaRPr lang="en-US" dirty="0">
              <a:solidFill>
                <a:srgbClr val="000000"/>
              </a:solidFill>
              <a:latin typeface="Acumin Pro"/>
            </a:endParaRPr>
          </a:p>
          <a:p>
            <a:pPr lvl="2">
              <a:lnSpc>
                <a:spcPct val="90000"/>
              </a:lnSpc>
              <a:buClr>
                <a:srgbClr val="555960"/>
              </a:buClr>
              <a:buFont typeface="Wingdings" panose="020B0604020202020204" pitchFamily="34" charset="0"/>
              <a:buChar char="§"/>
            </a:pPr>
            <a:r>
              <a:rPr lang="en-US">
                <a:solidFill>
                  <a:srgbClr val="000000"/>
                </a:solidFill>
                <a:latin typeface="Acumin Pro"/>
              </a:rPr>
              <a:t>Everyone knows what they need to do and be</a:t>
            </a:r>
            <a:endParaRPr lang="en-US" dirty="0">
              <a:solidFill>
                <a:srgbClr val="000000"/>
              </a:solidFill>
              <a:latin typeface="Acumin Pro"/>
            </a:endParaRPr>
          </a:p>
          <a:p>
            <a:pPr lvl="2">
              <a:lnSpc>
                <a:spcPct val="90000"/>
              </a:lnSpc>
              <a:buClr>
                <a:srgbClr val="555960"/>
              </a:buClr>
              <a:buFont typeface="Wingdings" panose="020B0604020202020204" pitchFamily="34" charset="0"/>
            </a:pPr>
            <a:r>
              <a:rPr lang="en-US">
                <a:solidFill>
                  <a:srgbClr val="000000"/>
                </a:solidFill>
                <a:latin typeface="Acumin Pro"/>
              </a:rPr>
              <a:t>Appreciation for one anothers efforts and time</a:t>
            </a:r>
            <a:endParaRPr lang="en-US" dirty="0">
              <a:solidFill>
                <a:srgbClr val="000000"/>
              </a:solidFill>
              <a:latin typeface="Acumin Pro"/>
            </a:endParaRPr>
          </a:p>
          <a:p>
            <a:endParaRPr lang="en-US" dirty="0">
              <a:solidFill>
                <a:srgbClr val="000000"/>
              </a:solidFill>
              <a:latin typeface="Acumin Pro"/>
            </a:endParaRPr>
          </a:p>
        </p:txBody>
      </p:sp>
      <p:sp>
        <p:nvSpPr>
          <p:cNvPr id="5" name="Date Placeholder 4">
            <a:extLst>
              <a:ext uri="{FF2B5EF4-FFF2-40B4-BE49-F238E27FC236}">
                <a16:creationId xmlns:a16="http://schemas.microsoft.com/office/drawing/2014/main" id="{E10894F7-B632-52BF-95EF-C1958C0EE615}"/>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894ADBB5-1C3F-5A12-A8E5-06D4F8A7A696}"/>
              </a:ext>
            </a:extLst>
          </p:cNvPr>
          <p:cNvSpPr>
            <a:spLocks noGrp="1"/>
          </p:cNvSpPr>
          <p:nvPr>
            <p:ph type="sldNum" sz="quarter" idx="4"/>
          </p:nvPr>
        </p:nvSpPr>
        <p:spPr/>
        <p:txBody>
          <a:bodyPr/>
          <a:lstStyle/>
          <a:p>
            <a:fld id="{8A7A6979-0714-4377-B894-6BE4C2D6E202}" type="slidenum">
              <a:rPr lang="en-US" smtClean="0"/>
              <a:pPr/>
              <a:t>10</a:t>
            </a:fld>
            <a:endParaRPr lang="en-US"/>
          </a:p>
        </p:txBody>
      </p:sp>
    </p:spTree>
    <p:extLst>
      <p:ext uri="{BB962C8B-B14F-4D97-AF65-F5344CB8AC3E}">
        <p14:creationId xmlns:p14="http://schemas.microsoft.com/office/powerpoint/2010/main" val="337600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F2FA4-F4AD-CCE9-8361-1908247A7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CD72A-DD4E-AE5B-AF41-56EE3C79BAF0}"/>
              </a:ext>
            </a:extLst>
          </p:cNvPr>
          <p:cNvSpPr>
            <a:spLocks noGrp="1"/>
          </p:cNvSpPr>
          <p:nvPr>
            <p:ph type="ctrTitle"/>
          </p:nvPr>
        </p:nvSpPr>
        <p:spPr>
          <a:xfrm>
            <a:off x="1043554" y="442674"/>
            <a:ext cx="9234309" cy="498598"/>
          </a:xfrm>
        </p:spPr>
        <p:txBody>
          <a:bodyPr/>
          <a:lstStyle/>
          <a:p>
            <a:r>
              <a:rPr lang="en-US">
                <a:solidFill>
                  <a:srgbClr val="C9B991"/>
                </a:solidFill>
                <a:latin typeface="Acumin Pro ExtraCondensed"/>
              </a:rPr>
              <a:t>Questions and Answers</a:t>
            </a:r>
            <a:endParaRPr lang="en-US"/>
          </a:p>
        </p:txBody>
      </p:sp>
      <p:sp>
        <p:nvSpPr>
          <p:cNvPr id="4" name="Text Placeholder 3">
            <a:extLst>
              <a:ext uri="{FF2B5EF4-FFF2-40B4-BE49-F238E27FC236}">
                <a16:creationId xmlns:a16="http://schemas.microsoft.com/office/drawing/2014/main" id="{0664FBBB-3BC4-E98E-02FC-2D036F60EA5B}"/>
              </a:ext>
            </a:extLst>
          </p:cNvPr>
          <p:cNvSpPr>
            <a:spLocks noGrp="1"/>
          </p:cNvSpPr>
          <p:nvPr>
            <p:ph type="body" sz="quarter" idx="14"/>
          </p:nvPr>
        </p:nvSpPr>
        <p:spPr>
          <a:xfrm>
            <a:off x="1416574" y="1515851"/>
            <a:ext cx="7900275" cy="3858226"/>
          </a:xfrm>
        </p:spPr>
        <p:txBody>
          <a:bodyPr vert="horz" lIns="0" tIns="0" rIns="0" bIns="0" rtlCol="0" anchor="t">
            <a:normAutofit/>
          </a:bodyPr>
          <a:lstStyle/>
          <a:p>
            <a:pPr marL="0" indent="0" algn="ctr">
              <a:lnSpc>
                <a:spcPct val="90000"/>
              </a:lnSpc>
              <a:buNone/>
            </a:pPr>
            <a:r>
              <a:rPr lang="en-US" sz="4000" dirty="0">
                <a:solidFill>
                  <a:srgbClr val="000000"/>
                </a:solidFill>
                <a:latin typeface="Acumin Pro"/>
              </a:rPr>
              <a:t>What Questions can we Answer?</a:t>
            </a:r>
          </a:p>
          <a:p>
            <a:pPr>
              <a:lnSpc>
                <a:spcPct val="90000"/>
              </a:lnSpc>
            </a:pPr>
            <a:endParaRPr lang="en-US" dirty="0">
              <a:solidFill>
                <a:srgbClr val="000000"/>
              </a:solidFill>
              <a:latin typeface="Acumin Pro"/>
            </a:endParaRPr>
          </a:p>
          <a:p>
            <a:pPr>
              <a:lnSpc>
                <a:spcPct val="90000"/>
              </a:lnSpc>
            </a:pPr>
            <a:endParaRPr lang="en-US" dirty="0">
              <a:solidFill>
                <a:srgbClr val="000000"/>
              </a:solidFill>
              <a:latin typeface="Acumin Pro"/>
            </a:endParaRPr>
          </a:p>
          <a:p>
            <a:pPr marL="0" indent="0">
              <a:lnSpc>
                <a:spcPct val="90000"/>
              </a:lnSpc>
              <a:buNone/>
            </a:pPr>
            <a:endParaRPr lang="en-US" dirty="0">
              <a:solidFill>
                <a:srgbClr val="000000"/>
              </a:solidFill>
              <a:latin typeface="Acumin Pro"/>
            </a:endParaRPr>
          </a:p>
          <a:p>
            <a:pPr marL="0" indent="0">
              <a:lnSpc>
                <a:spcPct val="90000"/>
              </a:lnSpc>
              <a:buNone/>
            </a:pPr>
            <a:endParaRPr lang="en-US" dirty="0">
              <a:solidFill>
                <a:srgbClr val="000000"/>
              </a:solidFill>
              <a:latin typeface="Acumin Pro"/>
            </a:endParaRPr>
          </a:p>
          <a:p>
            <a:pPr marL="0" indent="0">
              <a:lnSpc>
                <a:spcPct val="90000"/>
              </a:lnSpc>
              <a:buNone/>
            </a:pPr>
            <a:r>
              <a:rPr lang="en-US" sz="2000" dirty="0">
                <a:solidFill>
                  <a:srgbClr val="000000"/>
                </a:solidFill>
                <a:latin typeface="Acumin Pro"/>
              </a:rPr>
              <a:t>Contact Information for Lisa and Josh:</a:t>
            </a:r>
          </a:p>
          <a:p>
            <a:pPr marL="0" indent="0">
              <a:lnSpc>
                <a:spcPct val="90000"/>
              </a:lnSpc>
              <a:buNone/>
            </a:pPr>
            <a:endParaRPr lang="en-US" sz="2000" dirty="0">
              <a:solidFill>
                <a:srgbClr val="000000"/>
              </a:solidFill>
              <a:latin typeface="Acumin Pro"/>
            </a:endParaRPr>
          </a:p>
          <a:p>
            <a:pPr marL="0" indent="0">
              <a:lnSpc>
                <a:spcPct val="90000"/>
              </a:lnSpc>
              <a:buNone/>
            </a:pPr>
            <a:r>
              <a:rPr lang="en-US" sz="2000" dirty="0">
                <a:solidFill>
                  <a:srgbClr val="000000"/>
                </a:solidFill>
                <a:latin typeface="Acumin Pro"/>
              </a:rPr>
              <a:t>Lisa Wilson – Southwest Area Director</a:t>
            </a:r>
          </a:p>
          <a:p>
            <a:pPr marL="0" indent="0">
              <a:lnSpc>
                <a:spcPct val="90000"/>
              </a:lnSpc>
              <a:buNone/>
            </a:pPr>
            <a:r>
              <a:rPr lang="en-US" sz="2000" dirty="0">
                <a:solidFill>
                  <a:srgbClr val="000000"/>
                </a:solidFill>
                <a:latin typeface="Acumin Pro"/>
                <a:hlinkClick r:id="rId2"/>
              </a:rPr>
              <a:t>Lisawilson1@purdue.edu</a:t>
            </a:r>
            <a:endParaRPr lang="en-US" sz="2000" dirty="0">
              <a:solidFill>
                <a:srgbClr val="000000"/>
              </a:solidFill>
              <a:latin typeface="Acumin Pro"/>
            </a:endParaRPr>
          </a:p>
          <a:p>
            <a:pPr marL="0" indent="0">
              <a:lnSpc>
                <a:spcPct val="90000"/>
              </a:lnSpc>
              <a:buNone/>
            </a:pPr>
            <a:endParaRPr lang="en-US" sz="2000" dirty="0">
              <a:solidFill>
                <a:srgbClr val="000000"/>
              </a:solidFill>
              <a:latin typeface="Acumin Pro"/>
            </a:endParaRPr>
          </a:p>
          <a:p>
            <a:pPr marL="0" indent="0">
              <a:lnSpc>
                <a:spcPct val="90000"/>
              </a:lnSpc>
              <a:buNone/>
            </a:pPr>
            <a:r>
              <a:rPr lang="en-US" sz="2000" dirty="0">
                <a:solidFill>
                  <a:srgbClr val="000000"/>
                </a:solidFill>
                <a:latin typeface="Acumin Pro"/>
              </a:rPr>
              <a:t>Josh </a:t>
            </a:r>
            <a:r>
              <a:rPr lang="en-US" sz="2000" dirty="0" err="1">
                <a:solidFill>
                  <a:srgbClr val="000000"/>
                </a:solidFill>
                <a:latin typeface="Acumin Pro"/>
              </a:rPr>
              <a:t>Winrotte</a:t>
            </a:r>
            <a:r>
              <a:rPr lang="en-US" sz="2000" dirty="0">
                <a:solidFill>
                  <a:srgbClr val="000000"/>
                </a:solidFill>
                <a:latin typeface="Acumin Pro"/>
              </a:rPr>
              <a:t> – Northwest Area Director</a:t>
            </a:r>
          </a:p>
          <a:p>
            <a:pPr marL="0" indent="0">
              <a:lnSpc>
                <a:spcPct val="90000"/>
              </a:lnSpc>
              <a:buNone/>
            </a:pPr>
            <a:r>
              <a:rPr lang="en-US" sz="2000" dirty="0">
                <a:solidFill>
                  <a:srgbClr val="000000"/>
                </a:solidFill>
                <a:latin typeface="Acumin Pro"/>
                <a:hlinkClick r:id="rId3"/>
              </a:rPr>
              <a:t>Jwinrott@purdue.edu</a:t>
            </a:r>
            <a:endParaRPr lang="en-US" sz="2000" dirty="0">
              <a:solidFill>
                <a:srgbClr val="000000"/>
              </a:solidFill>
              <a:latin typeface="Acumin Pro"/>
            </a:endParaRPr>
          </a:p>
          <a:p>
            <a:pPr marL="0" indent="0">
              <a:lnSpc>
                <a:spcPct val="90000"/>
              </a:lnSpc>
              <a:buNone/>
            </a:pPr>
            <a:endParaRPr lang="en-US" dirty="0">
              <a:solidFill>
                <a:srgbClr val="000000"/>
              </a:solidFill>
              <a:latin typeface="Acumin Pro"/>
            </a:endParaRPr>
          </a:p>
          <a:p>
            <a:endParaRPr lang="en-US" dirty="0">
              <a:solidFill>
                <a:srgbClr val="000000"/>
              </a:solidFill>
              <a:latin typeface="Acumin Pro"/>
            </a:endParaRPr>
          </a:p>
        </p:txBody>
      </p:sp>
      <p:sp>
        <p:nvSpPr>
          <p:cNvPr id="5" name="Date Placeholder 4">
            <a:extLst>
              <a:ext uri="{FF2B5EF4-FFF2-40B4-BE49-F238E27FC236}">
                <a16:creationId xmlns:a16="http://schemas.microsoft.com/office/drawing/2014/main" id="{C6F69F59-8CCC-4F64-A907-6B0834814E5D}"/>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3EED150B-4CC6-6233-14B3-1768C76CCE2A}"/>
              </a:ext>
            </a:extLst>
          </p:cNvPr>
          <p:cNvSpPr>
            <a:spLocks noGrp="1"/>
          </p:cNvSpPr>
          <p:nvPr>
            <p:ph type="sldNum" sz="quarter" idx="4"/>
          </p:nvPr>
        </p:nvSpPr>
        <p:spPr/>
        <p:txBody>
          <a:bodyPr/>
          <a:lstStyle/>
          <a:p>
            <a:fld id="{8A7A6979-0714-4377-B894-6BE4C2D6E202}" type="slidenum">
              <a:rPr lang="en-US" smtClean="0"/>
              <a:pPr/>
              <a:t>11</a:t>
            </a:fld>
            <a:endParaRPr lang="en-US"/>
          </a:p>
        </p:txBody>
      </p:sp>
      <p:sp>
        <p:nvSpPr>
          <p:cNvPr id="8" name="Subtitle 7">
            <a:extLst>
              <a:ext uri="{FF2B5EF4-FFF2-40B4-BE49-F238E27FC236}">
                <a16:creationId xmlns:a16="http://schemas.microsoft.com/office/drawing/2014/main" id="{648B864F-C4E9-61DF-1579-F077D936D21A}"/>
              </a:ext>
            </a:extLst>
          </p:cNvPr>
          <p:cNvSpPr>
            <a:spLocks noGrp="1"/>
          </p:cNvSpPr>
          <p:nvPr>
            <p:ph type="subTitle" idx="1"/>
          </p:nvPr>
        </p:nvSpPr>
        <p:spPr>
          <a:xfrm>
            <a:off x="1604105" y="933512"/>
            <a:ext cx="7321993" cy="341599"/>
          </a:xfrm>
        </p:spPr>
        <p:txBody>
          <a:bodyPr/>
          <a:lstStyle/>
          <a:p>
            <a:endParaRPr lang="en-US"/>
          </a:p>
        </p:txBody>
      </p:sp>
    </p:spTree>
    <p:extLst>
      <p:ext uri="{BB962C8B-B14F-4D97-AF65-F5344CB8AC3E}">
        <p14:creationId xmlns:p14="http://schemas.microsoft.com/office/powerpoint/2010/main" val="127374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474A9F-5A88-93BF-7F5F-53B325C86D3D}"/>
              </a:ext>
            </a:extLst>
          </p:cNvPr>
          <p:cNvSpPr>
            <a:spLocks noGrp="1"/>
          </p:cNvSpPr>
          <p:nvPr>
            <p:ph type="body" sz="quarter" idx="14"/>
          </p:nvPr>
        </p:nvSpPr>
        <p:spPr/>
        <p:txBody>
          <a:bodyPr>
            <a:normAutofit/>
          </a:bodyPr>
          <a:lstStyle/>
          <a:p>
            <a:pPr marL="0" indent="0" algn="ctr">
              <a:buNone/>
            </a:pPr>
            <a:r>
              <a:rPr lang="en-US" sz="9600" b="1">
                <a:solidFill>
                  <a:srgbClr val="FFC000"/>
                </a:solidFill>
              </a:rPr>
              <a:t>BREAK</a:t>
            </a:r>
          </a:p>
        </p:txBody>
      </p:sp>
      <p:sp>
        <p:nvSpPr>
          <p:cNvPr id="5" name="Date Placeholder 4">
            <a:extLst>
              <a:ext uri="{FF2B5EF4-FFF2-40B4-BE49-F238E27FC236}">
                <a16:creationId xmlns:a16="http://schemas.microsoft.com/office/drawing/2014/main" id="{73D1E3B7-5623-9BF6-4AA3-F4105A7C1A5F}"/>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DBE31111-ACF2-A13D-EF35-285D1DA19FF5}"/>
              </a:ext>
            </a:extLst>
          </p:cNvPr>
          <p:cNvSpPr>
            <a:spLocks noGrp="1"/>
          </p:cNvSpPr>
          <p:nvPr>
            <p:ph type="sldNum" sz="quarter" idx="4"/>
          </p:nvPr>
        </p:nvSpPr>
        <p:spPr/>
        <p:txBody>
          <a:bodyPr/>
          <a:lstStyle/>
          <a:p>
            <a:fld id="{8A7A6979-0714-4377-B894-6BE4C2D6E202}" type="slidenum">
              <a:rPr lang="en-US" smtClean="0"/>
              <a:pPr/>
              <a:t>12</a:t>
            </a:fld>
            <a:endParaRPr lang="en-US"/>
          </a:p>
        </p:txBody>
      </p:sp>
    </p:spTree>
    <p:extLst>
      <p:ext uri="{BB962C8B-B14F-4D97-AF65-F5344CB8AC3E}">
        <p14:creationId xmlns:p14="http://schemas.microsoft.com/office/powerpoint/2010/main" val="158738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68D2-82A7-B431-CEAC-A190E82E9EB4}"/>
              </a:ext>
            </a:extLst>
          </p:cNvPr>
          <p:cNvSpPr>
            <a:spLocks noGrp="1"/>
          </p:cNvSpPr>
          <p:nvPr>
            <p:ph type="ctrTitle"/>
          </p:nvPr>
        </p:nvSpPr>
        <p:spPr/>
        <p:txBody>
          <a:bodyPr/>
          <a:lstStyle/>
          <a:p>
            <a:r>
              <a:rPr lang="en-US"/>
              <a:t>The Why and How of 4-H Affiliate Standards</a:t>
            </a:r>
          </a:p>
        </p:txBody>
      </p:sp>
      <p:sp>
        <p:nvSpPr>
          <p:cNvPr id="3" name="Subtitle 2">
            <a:extLst>
              <a:ext uri="{FF2B5EF4-FFF2-40B4-BE49-F238E27FC236}">
                <a16:creationId xmlns:a16="http://schemas.microsoft.com/office/drawing/2014/main" id="{C29EA65F-B37A-FC04-9BE5-03394C400252}"/>
              </a:ext>
            </a:extLst>
          </p:cNvPr>
          <p:cNvSpPr>
            <a:spLocks noGrp="1"/>
          </p:cNvSpPr>
          <p:nvPr>
            <p:ph type="subTitle" idx="1"/>
          </p:nvPr>
        </p:nvSpPr>
        <p:spPr/>
        <p:txBody>
          <a:bodyPr/>
          <a:lstStyle/>
          <a:p>
            <a:r>
              <a:rPr lang="en-US"/>
              <a:t>Indiana 4-H Policies and Procedures</a:t>
            </a:r>
          </a:p>
        </p:txBody>
      </p:sp>
      <p:sp>
        <p:nvSpPr>
          <p:cNvPr id="4" name="Text Placeholder 3">
            <a:extLst>
              <a:ext uri="{FF2B5EF4-FFF2-40B4-BE49-F238E27FC236}">
                <a16:creationId xmlns:a16="http://schemas.microsoft.com/office/drawing/2014/main" id="{75CE0D60-B575-FB11-F016-1313FACD7A7B}"/>
              </a:ext>
            </a:extLst>
          </p:cNvPr>
          <p:cNvSpPr>
            <a:spLocks noGrp="1"/>
          </p:cNvSpPr>
          <p:nvPr>
            <p:ph type="body" sz="quarter" idx="14"/>
          </p:nvPr>
        </p:nvSpPr>
        <p:spPr>
          <a:xfrm>
            <a:off x="1035856" y="1977616"/>
            <a:ext cx="5940447" cy="3826113"/>
          </a:xfrm>
        </p:spPr>
        <p:txBody>
          <a:bodyPr vert="horz" lIns="0" tIns="0" rIns="0" bIns="0" rtlCol="0" anchor="t">
            <a:normAutofit/>
          </a:bodyPr>
          <a:lstStyle/>
          <a:p>
            <a:r>
              <a:rPr lang="en-US" sz="2000">
                <a:latin typeface="Acumin Pro"/>
              </a:rPr>
              <a:t>Designed to provide clarity in roles, best practices and legal requirements.</a:t>
            </a:r>
          </a:p>
          <a:p>
            <a:pPr marL="0" indent="0">
              <a:buNone/>
            </a:pPr>
            <a:endParaRPr lang="en-US" sz="2000">
              <a:latin typeface="Acumin Pro"/>
            </a:endParaRPr>
          </a:p>
          <a:p>
            <a:r>
              <a:rPr lang="en-US" sz="2000">
                <a:latin typeface="Acumin Pro"/>
              </a:rPr>
              <a:t>Indiana 4-H web site, About, Policies and Procedures</a:t>
            </a:r>
            <a:endParaRPr lang="en-US" sz="2000"/>
          </a:p>
          <a:p>
            <a:pPr lvl="1"/>
            <a:r>
              <a:rPr lang="en-US" sz="2000">
                <a:latin typeface="Acumin Pro"/>
              </a:rPr>
              <a:t>Section 5- </a:t>
            </a:r>
            <a:r>
              <a:rPr lang="en-US" sz="2000">
                <a:latin typeface="Acumin Pro"/>
                <a:hlinkClick r:id="rId2"/>
              </a:rPr>
              <a:t>https://bit.ly/4hcountystructure</a:t>
            </a:r>
            <a:r>
              <a:rPr lang="en-US" sz="2000">
                <a:latin typeface="Acumin Pro"/>
              </a:rPr>
              <a:t> </a:t>
            </a:r>
          </a:p>
          <a:p>
            <a:pPr lvl="1"/>
            <a:r>
              <a:rPr lang="en-US" sz="2000">
                <a:latin typeface="Acumin Pro"/>
              </a:rPr>
              <a:t>Section 8- </a:t>
            </a:r>
            <a:r>
              <a:rPr lang="en-US" sz="2000">
                <a:latin typeface="Acumin Pro"/>
                <a:hlinkClick r:id="rId3"/>
              </a:rPr>
              <a:t>https://bit.ly/IN4haffiliatestandards</a:t>
            </a:r>
            <a:r>
              <a:rPr lang="en-US" sz="2000">
                <a:latin typeface="Acumin Pro"/>
              </a:rPr>
              <a:t> </a:t>
            </a:r>
            <a:endParaRPr lang="en-US" sz="2000"/>
          </a:p>
          <a:p>
            <a:pPr lvl="1">
              <a:buClr>
                <a:srgbClr val="555960"/>
              </a:buClr>
            </a:pPr>
            <a:endParaRPr lang="en-US">
              <a:ea typeface="+mn-lt"/>
              <a:cs typeface="+mn-lt"/>
            </a:endParaRPr>
          </a:p>
          <a:p>
            <a:pPr marL="0" indent="0">
              <a:buNone/>
            </a:pPr>
            <a:endParaRPr lang="en-US">
              <a:solidFill>
                <a:srgbClr val="000000"/>
              </a:solidFill>
            </a:endParaRPr>
          </a:p>
        </p:txBody>
      </p:sp>
      <p:sp>
        <p:nvSpPr>
          <p:cNvPr id="5" name="Date Placeholder 4">
            <a:extLst>
              <a:ext uri="{FF2B5EF4-FFF2-40B4-BE49-F238E27FC236}">
                <a16:creationId xmlns:a16="http://schemas.microsoft.com/office/drawing/2014/main" id="{B5732753-22CB-0FD4-3649-CDB651227647}"/>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20C1CEDB-5990-E90D-450B-D98605275AE4}"/>
              </a:ext>
            </a:extLst>
          </p:cNvPr>
          <p:cNvSpPr>
            <a:spLocks noGrp="1"/>
          </p:cNvSpPr>
          <p:nvPr>
            <p:ph type="sldNum" sz="quarter" idx="4"/>
          </p:nvPr>
        </p:nvSpPr>
        <p:spPr/>
        <p:txBody>
          <a:bodyPr/>
          <a:lstStyle/>
          <a:p>
            <a:fld id="{8A7A6979-0714-4377-B894-6BE4C2D6E202}" type="slidenum">
              <a:rPr lang="en-US" smtClean="0"/>
              <a:pPr/>
              <a:t>13</a:t>
            </a:fld>
            <a:endParaRPr lang="en-US"/>
          </a:p>
        </p:txBody>
      </p:sp>
      <p:pic>
        <p:nvPicPr>
          <p:cNvPr id="8" name="Picture 7" descr="A green and white rectangular object with text&#10;&#10;AI-generated content may be incorrect.">
            <a:extLst>
              <a:ext uri="{FF2B5EF4-FFF2-40B4-BE49-F238E27FC236}">
                <a16:creationId xmlns:a16="http://schemas.microsoft.com/office/drawing/2014/main" id="{DF4C1D13-ADFE-4DFF-CCB9-BDAD66461D7B}"/>
              </a:ext>
            </a:extLst>
          </p:cNvPr>
          <p:cNvPicPr>
            <a:picLocks noChangeAspect="1"/>
          </p:cNvPicPr>
          <p:nvPr/>
        </p:nvPicPr>
        <p:blipFill>
          <a:blip r:embed="rId4"/>
          <a:stretch>
            <a:fillRect/>
          </a:stretch>
        </p:blipFill>
        <p:spPr>
          <a:xfrm>
            <a:off x="7311321" y="958312"/>
            <a:ext cx="4375697" cy="5742122"/>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219325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68D2-82A7-B431-CEAC-A190E82E9EB4}"/>
              </a:ext>
            </a:extLst>
          </p:cNvPr>
          <p:cNvSpPr>
            <a:spLocks noGrp="1"/>
          </p:cNvSpPr>
          <p:nvPr>
            <p:ph type="ctrTitle"/>
          </p:nvPr>
        </p:nvSpPr>
        <p:spPr/>
        <p:txBody>
          <a:bodyPr/>
          <a:lstStyle/>
          <a:p>
            <a:r>
              <a:rPr lang="en-US"/>
              <a:t>The Why and How of 4-H Affiliate Standards</a:t>
            </a:r>
          </a:p>
        </p:txBody>
      </p:sp>
      <p:sp>
        <p:nvSpPr>
          <p:cNvPr id="3" name="Subtitle 2">
            <a:extLst>
              <a:ext uri="{FF2B5EF4-FFF2-40B4-BE49-F238E27FC236}">
                <a16:creationId xmlns:a16="http://schemas.microsoft.com/office/drawing/2014/main" id="{C29EA65F-B37A-FC04-9BE5-03394C400252}"/>
              </a:ext>
            </a:extLst>
          </p:cNvPr>
          <p:cNvSpPr>
            <a:spLocks noGrp="1"/>
          </p:cNvSpPr>
          <p:nvPr>
            <p:ph type="subTitle" idx="1"/>
          </p:nvPr>
        </p:nvSpPr>
        <p:spPr/>
        <p:txBody>
          <a:bodyPr/>
          <a:lstStyle/>
          <a:p>
            <a:r>
              <a:rPr lang="en-US"/>
              <a:t>Indiana 4-H Policies and Procedures</a:t>
            </a:r>
          </a:p>
        </p:txBody>
      </p:sp>
      <p:sp>
        <p:nvSpPr>
          <p:cNvPr id="5" name="Date Placeholder 4">
            <a:extLst>
              <a:ext uri="{FF2B5EF4-FFF2-40B4-BE49-F238E27FC236}">
                <a16:creationId xmlns:a16="http://schemas.microsoft.com/office/drawing/2014/main" id="{B5732753-22CB-0FD4-3649-CDB651227647}"/>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20C1CEDB-5990-E90D-450B-D98605275AE4}"/>
              </a:ext>
            </a:extLst>
          </p:cNvPr>
          <p:cNvSpPr>
            <a:spLocks noGrp="1"/>
          </p:cNvSpPr>
          <p:nvPr>
            <p:ph type="sldNum" sz="quarter" idx="4"/>
          </p:nvPr>
        </p:nvSpPr>
        <p:spPr/>
        <p:txBody>
          <a:bodyPr/>
          <a:lstStyle/>
          <a:p>
            <a:fld id="{8A7A6979-0714-4377-B894-6BE4C2D6E202}" type="slidenum">
              <a:rPr lang="en-US" smtClean="0"/>
              <a:pPr/>
              <a:t>14</a:t>
            </a:fld>
            <a:endParaRPr lang="en-US"/>
          </a:p>
        </p:txBody>
      </p:sp>
      <p:sp>
        <p:nvSpPr>
          <p:cNvPr id="11" name="Rectangle 10">
            <a:extLst>
              <a:ext uri="{FF2B5EF4-FFF2-40B4-BE49-F238E27FC236}">
                <a16:creationId xmlns:a16="http://schemas.microsoft.com/office/drawing/2014/main" id="{63769240-7BF9-8C80-E36A-0A153EA8CEB5}"/>
              </a:ext>
            </a:extLst>
          </p:cNvPr>
          <p:cNvSpPr/>
          <p:nvPr/>
        </p:nvSpPr>
        <p:spPr>
          <a:xfrm>
            <a:off x="894126" y="5323167"/>
            <a:ext cx="5302374" cy="1122855"/>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10;&#10;AI-generated content may be incorrect.">
            <a:extLst>
              <a:ext uri="{FF2B5EF4-FFF2-40B4-BE49-F238E27FC236}">
                <a16:creationId xmlns:a16="http://schemas.microsoft.com/office/drawing/2014/main" id="{D0CBD519-CEAF-7355-677A-13880FE89634}"/>
              </a:ext>
            </a:extLst>
          </p:cNvPr>
          <p:cNvPicPr>
            <a:picLocks noChangeAspect="1"/>
          </p:cNvPicPr>
          <p:nvPr/>
        </p:nvPicPr>
        <p:blipFill>
          <a:blip r:embed="rId2"/>
          <a:srcRect l="10694" t="17358" r="15561" b="2741"/>
          <a:stretch/>
        </p:blipFill>
        <p:spPr>
          <a:xfrm>
            <a:off x="1911926" y="1893818"/>
            <a:ext cx="7965691" cy="4477033"/>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275220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DF13F-8790-4416-5222-B4A64AD1EB51}"/>
              </a:ext>
            </a:extLst>
          </p:cNvPr>
          <p:cNvSpPr>
            <a:spLocks noGrp="1"/>
          </p:cNvSpPr>
          <p:nvPr>
            <p:ph type="ctrTitle"/>
          </p:nvPr>
        </p:nvSpPr>
        <p:spPr>
          <a:xfrm>
            <a:off x="1043554" y="442674"/>
            <a:ext cx="9862571" cy="498598"/>
          </a:xfrm>
        </p:spPr>
        <p:txBody>
          <a:bodyPr/>
          <a:lstStyle/>
          <a:p>
            <a:r>
              <a:rPr lang="en-US">
                <a:latin typeface="Acumin Pro ExtraCondensed"/>
              </a:rPr>
              <a:t>Insurance Protection </a:t>
            </a:r>
          </a:p>
        </p:txBody>
      </p:sp>
      <p:sp>
        <p:nvSpPr>
          <p:cNvPr id="4" name="Text Placeholder 3">
            <a:extLst>
              <a:ext uri="{FF2B5EF4-FFF2-40B4-BE49-F238E27FC236}">
                <a16:creationId xmlns:a16="http://schemas.microsoft.com/office/drawing/2014/main" id="{A68C9052-B733-C08F-8B3D-5F1424658DAF}"/>
              </a:ext>
            </a:extLst>
          </p:cNvPr>
          <p:cNvSpPr>
            <a:spLocks noGrp="1"/>
          </p:cNvSpPr>
          <p:nvPr>
            <p:ph type="body" sz="quarter" idx="14"/>
          </p:nvPr>
        </p:nvSpPr>
        <p:spPr>
          <a:xfrm>
            <a:off x="1663302" y="1876276"/>
            <a:ext cx="9522603" cy="3411537"/>
          </a:xfrm>
        </p:spPr>
        <p:txBody>
          <a:bodyPr vert="horz" lIns="0" tIns="0" rIns="0" bIns="0" rtlCol="0" anchor="t">
            <a:normAutofit/>
          </a:bodyPr>
          <a:lstStyle/>
          <a:p>
            <a:r>
              <a:rPr lang="en-US" sz="2000" b="1">
                <a:latin typeface="Acumin Pro"/>
              </a:rPr>
              <a:t>Activity Insurance</a:t>
            </a:r>
            <a:r>
              <a:rPr lang="en-US" sz="2000">
                <a:latin typeface="Acumin Pro"/>
              </a:rPr>
              <a:t> – accident and injury, secondary policy, covers most out-of-pocket medical expenses, protects 4-H members and approved volunteers.</a:t>
            </a:r>
          </a:p>
          <a:p>
            <a:pPr marL="0" indent="0">
              <a:buNone/>
            </a:pPr>
            <a:endParaRPr lang="en-US" sz="2000">
              <a:latin typeface="Acumin Pro"/>
            </a:endParaRPr>
          </a:p>
          <a:p>
            <a:r>
              <a:rPr lang="en-US" sz="2000" b="1">
                <a:latin typeface="Acumin Pro"/>
              </a:rPr>
              <a:t>Liability Insurance</a:t>
            </a:r>
            <a:r>
              <a:rPr lang="en-US" sz="2000">
                <a:latin typeface="Acumin Pro"/>
              </a:rPr>
              <a:t>– protects approved volunteers when accused of wrongdoing and affiliates in good standing, must be working on behalf of 4-H for educational purposes and not be acting negligently.</a:t>
            </a:r>
          </a:p>
          <a:p>
            <a:pPr marL="0" indent="0">
              <a:buNone/>
            </a:pPr>
            <a:endParaRPr lang="en-US" sz="2000">
              <a:latin typeface="Acumin Pro"/>
            </a:endParaRPr>
          </a:p>
          <a:p>
            <a:r>
              <a:rPr lang="en-US" sz="2000" b="1">
                <a:latin typeface="Acumin Pro"/>
              </a:rPr>
              <a:t>Property Liability Insurance</a:t>
            </a:r>
            <a:r>
              <a:rPr lang="en-US" sz="2000">
                <a:latin typeface="Acumin Pro"/>
              </a:rPr>
              <a:t>– coverage provided when a 4-H group uses a third-party facility during an approved 4-H event and 4-H damages that third party facility. </a:t>
            </a:r>
          </a:p>
        </p:txBody>
      </p:sp>
      <p:sp>
        <p:nvSpPr>
          <p:cNvPr id="5" name="Date Placeholder 4">
            <a:extLst>
              <a:ext uri="{FF2B5EF4-FFF2-40B4-BE49-F238E27FC236}">
                <a16:creationId xmlns:a16="http://schemas.microsoft.com/office/drawing/2014/main" id="{447FEDC8-C3BB-4172-EE63-529727285C39}"/>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992E8A3D-CD6E-4E77-CAA7-D3CA3EDC407B}"/>
              </a:ext>
            </a:extLst>
          </p:cNvPr>
          <p:cNvSpPr>
            <a:spLocks noGrp="1"/>
          </p:cNvSpPr>
          <p:nvPr>
            <p:ph type="sldNum" sz="quarter" idx="4"/>
          </p:nvPr>
        </p:nvSpPr>
        <p:spPr/>
        <p:txBody>
          <a:bodyPr/>
          <a:lstStyle/>
          <a:p>
            <a:fld id="{8A7A6979-0714-4377-B894-6BE4C2D6E202}" type="slidenum">
              <a:rPr lang="en-US" smtClean="0"/>
              <a:pPr/>
              <a:t>15</a:t>
            </a:fld>
            <a:endParaRPr lang="en-US"/>
          </a:p>
        </p:txBody>
      </p:sp>
      <p:sp>
        <p:nvSpPr>
          <p:cNvPr id="7" name="Subtitle 2">
            <a:extLst>
              <a:ext uri="{FF2B5EF4-FFF2-40B4-BE49-F238E27FC236}">
                <a16:creationId xmlns:a16="http://schemas.microsoft.com/office/drawing/2014/main" id="{6DE2241D-1F8D-5820-4060-526D8797483B}"/>
              </a:ext>
            </a:extLst>
          </p:cNvPr>
          <p:cNvSpPr>
            <a:spLocks noGrp="1"/>
          </p:cNvSpPr>
          <p:nvPr>
            <p:ph type="subTitle" idx="1"/>
          </p:nvPr>
        </p:nvSpPr>
        <p:spPr>
          <a:xfrm>
            <a:off x="1043553" y="1345167"/>
            <a:ext cx="7321993" cy="341599"/>
          </a:xfrm>
        </p:spPr>
        <p:txBody>
          <a:bodyPr/>
          <a:lstStyle/>
          <a:p>
            <a:r>
              <a:rPr lang="en-US">
                <a:latin typeface="Acumin Pro SemiCondensed"/>
              </a:rPr>
              <a:t>Provided by Purdue University and Purdue Extension</a:t>
            </a:r>
            <a:endParaRPr lang="en-US"/>
          </a:p>
        </p:txBody>
      </p:sp>
    </p:spTree>
    <p:extLst>
      <p:ext uri="{BB962C8B-B14F-4D97-AF65-F5344CB8AC3E}">
        <p14:creationId xmlns:p14="http://schemas.microsoft.com/office/powerpoint/2010/main" val="391545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68D2-82A7-B431-CEAC-A190E82E9EB4}"/>
              </a:ext>
            </a:extLst>
          </p:cNvPr>
          <p:cNvSpPr>
            <a:spLocks noGrp="1"/>
          </p:cNvSpPr>
          <p:nvPr>
            <p:ph type="ctrTitle"/>
          </p:nvPr>
        </p:nvSpPr>
        <p:spPr/>
        <p:txBody>
          <a:bodyPr/>
          <a:lstStyle/>
          <a:p>
            <a:r>
              <a:rPr lang="en-US"/>
              <a:t>The Why and How of 4-H Affiliate Standards</a:t>
            </a:r>
          </a:p>
        </p:txBody>
      </p:sp>
      <p:sp>
        <p:nvSpPr>
          <p:cNvPr id="3" name="Subtitle 2">
            <a:extLst>
              <a:ext uri="{FF2B5EF4-FFF2-40B4-BE49-F238E27FC236}">
                <a16:creationId xmlns:a16="http://schemas.microsoft.com/office/drawing/2014/main" id="{C29EA65F-B37A-FC04-9BE5-03394C400252}"/>
              </a:ext>
            </a:extLst>
          </p:cNvPr>
          <p:cNvSpPr>
            <a:spLocks noGrp="1"/>
          </p:cNvSpPr>
          <p:nvPr>
            <p:ph type="subTitle" idx="1"/>
          </p:nvPr>
        </p:nvSpPr>
        <p:spPr/>
        <p:txBody>
          <a:bodyPr/>
          <a:lstStyle/>
          <a:p>
            <a:r>
              <a:rPr lang="en-US"/>
              <a:t>Indiana 4-H Policies and Procedures</a:t>
            </a:r>
          </a:p>
        </p:txBody>
      </p:sp>
      <p:sp>
        <p:nvSpPr>
          <p:cNvPr id="4" name="Text Placeholder 3">
            <a:extLst>
              <a:ext uri="{FF2B5EF4-FFF2-40B4-BE49-F238E27FC236}">
                <a16:creationId xmlns:a16="http://schemas.microsoft.com/office/drawing/2014/main" id="{75CE0D60-B575-FB11-F016-1313FACD7A7B}"/>
              </a:ext>
            </a:extLst>
          </p:cNvPr>
          <p:cNvSpPr>
            <a:spLocks noGrp="1"/>
          </p:cNvSpPr>
          <p:nvPr>
            <p:ph type="body" sz="quarter" idx="14"/>
          </p:nvPr>
        </p:nvSpPr>
        <p:spPr>
          <a:xfrm>
            <a:off x="1267400" y="1697902"/>
            <a:ext cx="7366000" cy="652376"/>
          </a:xfrm>
        </p:spPr>
        <p:txBody>
          <a:bodyPr vert="horz" lIns="0" tIns="0" rIns="0" bIns="0" rtlCol="0" anchor="t">
            <a:normAutofit/>
          </a:bodyPr>
          <a:lstStyle/>
          <a:p>
            <a:pPr marL="0" indent="0">
              <a:buNone/>
            </a:pPr>
            <a:endParaRPr lang="en-US">
              <a:solidFill>
                <a:srgbClr val="000000"/>
              </a:solidFill>
            </a:endParaRPr>
          </a:p>
          <a:p>
            <a:r>
              <a:rPr lang="en-US">
                <a:latin typeface="Acumin Pro"/>
              </a:rPr>
              <a:t>Section 8.10- Organizational Structure of 4-H Affiliates</a:t>
            </a:r>
          </a:p>
          <a:p>
            <a:pPr lvl="1"/>
            <a:endParaRPr lang="en-US"/>
          </a:p>
        </p:txBody>
      </p:sp>
      <p:sp>
        <p:nvSpPr>
          <p:cNvPr id="5" name="Date Placeholder 4">
            <a:extLst>
              <a:ext uri="{FF2B5EF4-FFF2-40B4-BE49-F238E27FC236}">
                <a16:creationId xmlns:a16="http://schemas.microsoft.com/office/drawing/2014/main" id="{B5732753-22CB-0FD4-3649-CDB651227647}"/>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20C1CEDB-5990-E90D-450B-D98605275AE4}"/>
              </a:ext>
            </a:extLst>
          </p:cNvPr>
          <p:cNvSpPr>
            <a:spLocks noGrp="1"/>
          </p:cNvSpPr>
          <p:nvPr>
            <p:ph type="sldNum" sz="quarter" idx="4"/>
          </p:nvPr>
        </p:nvSpPr>
        <p:spPr/>
        <p:txBody>
          <a:bodyPr/>
          <a:lstStyle/>
          <a:p>
            <a:fld id="{8A7A6979-0714-4377-B894-6BE4C2D6E202}" type="slidenum">
              <a:rPr lang="en-US" smtClean="0"/>
              <a:pPr/>
              <a:t>16</a:t>
            </a:fld>
            <a:endParaRPr lang="en-US"/>
          </a:p>
        </p:txBody>
      </p:sp>
      <p:sp>
        <p:nvSpPr>
          <p:cNvPr id="9" name="Rectangle 8">
            <a:extLst>
              <a:ext uri="{FF2B5EF4-FFF2-40B4-BE49-F238E27FC236}">
                <a16:creationId xmlns:a16="http://schemas.microsoft.com/office/drawing/2014/main" id="{18768951-2DFA-061B-360A-7DB83E72B604}"/>
              </a:ext>
            </a:extLst>
          </p:cNvPr>
          <p:cNvSpPr/>
          <p:nvPr/>
        </p:nvSpPr>
        <p:spPr>
          <a:xfrm>
            <a:off x="1471132" y="2356619"/>
            <a:ext cx="10429357" cy="5488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r>
              <a:rPr lang="en-US" b="1"/>
              <a:t>Volunteer Status- </a:t>
            </a:r>
            <a:r>
              <a:rPr lang="en-US"/>
              <a:t>Council/Board members must be approved volunteers before they can vote.</a:t>
            </a:r>
          </a:p>
        </p:txBody>
      </p:sp>
      <p:sp>
        <p:nvSpPr>
          <p:cNvPr id="11" name="Rectangle 10">
            <a:extLst>
              <a:ext uri="{FF2B5EF4-FFF2-40B4-BE49-F238E27FC236}">
                <a16:creationId xmlns:a16="http://schemas.microsoft.com/office/drawing/2014/main" id="{B52D6342-31DF-7F04-9471-C544954D7E05}"/>
              </a:ext>
            </a:extLst>
          </p:cNvPr>
          <p:cNvSpPr/>
          <p:nvPr/>
        </p:nvSpPr>
        <p:spPr>
          <a:xfrm>
            <a:off x="1471132" y="2904061"/>
            <a:ext cx="10429357" cy="524673"/>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b="1"/>
              <a:t>Term Limits- </a:t>
            </a:r>
            <a:r>
              <a:rPr lang="en-US"/>
              <a:t>Maximum of 2 4-year terms with a 1-year hiatus before returning.</a:t>
            </a:r>
          </a:p>
        </p:txBody>
      </p:sp>
      <p:sp>
        <p:nvSpPr>
          <p:cNvPr id="13" name="Rectangle 12">
            <a:extLst>
              <a:ext uri="{FF2B5EF4-FFF2-40B4-BE49-F238E27FC236}">
                <a16:creationId xmlns:a16="http://schemas.microsoft.com/office/drawing/2014/main" id="{D22CA78B-CDC2-C021-A295-53044902CD53}"/>
              </a:ext>
            </a:extLst>
          </p:cNvPr>
          <p:cNvSpPr/>
          <p:nvPr/>
        </p:nvSpPr>
        <p:spPr>
          <a:xfrm>
            <a:off x="1471132" y="3434090"/>
            <a:ext cx="10429094" cy="57297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b="1"/>
              <a:t>Officers- </a:t>
            </a:r>
            <a:r>
              <a:rPr lang="en-US"/>
              <a:t>Elected annually with a maximum of 3 consecutive 1-year terms.</a:t>
            </a:r>
          </a:p>
        </p:txBody>
      </p:sp>
      <p:sp>
        <p:nvSpPr>
          <p:cNvPr id="15" name="Rectangle 14">
            <a:extLst>
              <a:ext uri="{FF2B5EF4-FFF2-40B4-BE49-F238E27FC236}">
                <a16:creationId xmlns:a16="http://schemas.microsoft.com/office/drawing/2014/main" id="{34CF15F2-3073-FDDD-A17F-B981CAB7DEDB}"/>
              </a:ext>
            </a:extLst>
          </p:cNvPr>
          <p:cNvSpPr/>
          <p:nvPr/>
        </p:nvSpPr>
        <p:spPr>
          <a:xfrm>
            <a:off x="1471132" y="4012424"/>
            <a:ext cx="10429094" cy="54526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b="1"/>
              <a:t>Anti-Nepotism- </a:t>
            </a:r>
            <a:r>
              <a:rPr lang="en-US"/>
              <a:t>Membership limited to one member from the same family.</a:t>
            </a:r>
          </a:p>
        </p:txBody>
      </p:sp>
      <p:sp>
        <p:nvSpPr>
          <p:cNvPr id="17" name="Rectangle 16">
            <a:extLst>
              <a:ext uri="{FF2B5EF4-FFF2-40B4-BE49-F238E27FC236}">
                <a16:creationId xmlns:a16="http://schemas.microsoft.com/office/drawing/2014/main" id="{68634CF2-5117-729D-6EC4-1A1334193F92}"/>
              </a:ext>
            </a:extLst>
          </p:cNvPr>
          <p:cNvSpPr/>
          <p:nvPr/>
        </p:nvSpPr>
        <p:spPr>
          <a:xfrm>
            <a:off x="1471132" y="4573346"/>
            <a:ext cx="10429357" cy="68737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b="1"/>
              <a:t>Conflict of Interest Policy- </a:t>
            </a:r>
            <a:r>
              <a:rPr lang="en-US"/>
              <a:t>Members will not use their positions or knowledge gained for personal benefit.</a:t>
            </a:r>
          </a:p>
        </p:txBody>
      </p:sp>
      <p:sp>
        <p:nvSpPr>
          <p:cNvPr id="19" name="Rectangle 18">
            <a:extLst>
              <a:ext uri="{FF2B5EF4-FFF2-40B4-BE49-F238E27FC236}">
                <a16:creationId xmlns:a16="http://schemas.microsoft.com/office/drawing/2014/main" id="{5CB2071E-27D2-8B75-78B8-ECCDABB1D538}"/>
              </a:ext>
            </a:extLst>
          </p:cNvPr>
          <p:cNvSpPr/>
          <p:nvPr/>
        </p:nvSpPr>
        <p:spPr>
          <a:xfrm>
            <a:off x="894126" y="5641822"/>
            <a:ext cx="5219247" cy="734928"/>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4AAB34C-BF14-DCA1-4284-C8736715E87D}"/>
              </a:ext>
            </a:extLst>
          </p:cNvPr>
          <p:cNvSpPr/>
          <p:nvPr/>
        </p:nvSpPr>
        <p:spPr>
          <a:xfrm>
            <a:off x="1471132" y="5266073"/>
            <a:ext cx="10429357" cy="687370"/>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b="1"/>
              <a:t>Youth and Adult Partnership- </a:t>
            </a:r>
            <a:r>
              <a:rPr lang="en-US"/>
              <a:t>include youth members on council/board with voting rights.</a:t>
            </a:r>
          </a:p>
        </p:txBody>
      </p:sp>
    </p:spTree>
    <p:extLst>
      <p:ext uri="{BB962C8B-B14F-4D97-AF65-F5344CB8AC3E}">
        <p14:creationId xmlns:p14="http://schemas.microsoft.com/office/powerpoint/2010/main" val="39220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42FC-3C8A-A3F4-229B-C49E19E2224F}"/>
              </a:ext>
            </a:extLst>
          </p:cNvPr>
          <p:cNvSpPr>
            <a:spLocks noGrp="1"/>
          </p:cNvSpPr>
          <p:nvPr>
            <p:ph type="ctrTitle"/>
          </p:nvPr>
        </p:nvSpPr>
        <p:spPr/>
        <p:txBody>
          <a:bodyPr/>
          <a:lstStyle/>
          <a:p>
            <a:r>
              <a:rPr lang="en-US"/>
              <a:t>Memorandum of Understanding</a:t>
            </a:r>
          </a:p>
        </p:txBody>
      </p:sp>
      <p:sp>
        <p:nvSpPr>
          <p:cNvPr id="4" name="Text Placeholder 3">
            <a:extLst>
              <a:ext uri="{FF2B5EF4-FFF2-40B4-BE49-F238E27FC236}">
                <a16:creationId xmlns:a16="http://schemas.microsoft.com/office/drawing/2014/main" id="{3D0D79AD-B09C-2156-91EC-3CCE2FE88E14}"/>
              </a:ext>
            </a:extLst>
          </p:cNvPr>
          <p:cNvSpPr>
            <a:spLocks noGrp="1"/>
          </p:cNvSpPr>
          <p:nvPr>
            <p:ph type="body" sz="quarter" idx="14"/>
          </p:nvPr>
        </p:nvSpPr>
        <p:spPr>
          <a:xfrm>
            <a:off x="1050304" y="1546904"/>
            <a:ext cx="5925127" cy="3896445"/>
          </a:xfrm>
        </p:spPr>
        <p:txBody>
          <a:bodyPr vert="horz" lIns="0" tIns="0" rIns="0" bIns="0" rtlCol="0" anchor="t">
            <a:noAutofit/>
          </a:bodyPr>
          <a:lstStyle/>
          <a:p>
            <a:r>
              <a:rPr lang="en-US" sz="2000">
                <a:latin typeface="Acumin Pro"/>
              </a:rPr>
              <a:t>Originally implemented in 2008 and updated in 2012 to align Affiliates with PU GEN.</a:t>
            </a:r>
          </a:p>
          <a:p>
            <a:r>
              <a:rPr lang="en-US" sz="2000">
                <a:latin typeface="Acumin Pro"/>
              </a:rPr>
              <a:t>Required by every Indiana 4-H affiliate organization.</a:t>
            </a:r>
          </a:p>
          <a:p>
            <a:r>
              <a:rPr lang="en-US" sz="2000">
                <a:latin typeface="Acumin Pro"/>
              </a:rPr>
              <a:t>Outlines on paper each party’s responsibilities and how everyone works together to deliver 4-H educational programs.</a:t>
            </a:r>
          </a:p>
          <a:p>
            <a:r>
              <a:rPr lang="en-US" sz="2000">
                <a:latin typeface="Acumin Pro"/>
              </a:rPr>
              <a:t>By January 2026, 4-H Educators asked to update MOU's to reflect current responsibilities.</a:t>
            </a:r>
          </a:p>
          <a:p>
            <a:r>
              <a:rPr lang="en-US" sz="2000">
                <a:latin typeface="Acumin Pro"/>
              </a:rPr>
              <a:t>Recommended to review and update every 3-5 years or when significant changes to the relationship occur.</a:t>
            </a:r>
          </a:p>
        </p:txBody>
      </p:sp>
      <p:sp>
        <p:nvSpPr>
          <p:cNvPr id="5" name="Date Placeholder 4">
            <a:extLst>
              <a:ext uri="{FF2B5EF4-FFF2-40B4-BE49-F238E27FC236}">
                <a16:creationId xmlns:a16="http://schemas.microsoft.com/office/drawing/2014/main" id="{DEC9CC86-57A9-C541-AC73-C0C8A221D049}"/>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DAA6FA50-C6E8-6CC5-AB3B-51566D607E4A}"/>
              </a:ext>
            </a:extLst>
          </p:cNvPr>
          <p:cNvSpPr>
            <a:spLocks noGrp="1"/>
          </p:cNvSpPr>
          <p:nvPr>
            <p:ph type="sldNum" sz="quarter" idx="4"/>
          </p:nvPr>
        </p:nvSpPr>
        <p:spPr/>
        <p:txBody>
          <a:bodyPr/>
          <a:lstStyle/>
          <a:p>
            <a:fld id="{8A7A6979-0714-4377-B894-6BE4C2D6E202}" type="slidenum">
              <a:rPr lang="en-US" smtClean="0"/>
              <a:pPr/>
              <a:t>17</a:t>
            </a:fld>
            <a:endParaRPr lang="en-US"/>
          </a:p>
        </p:txBody>
      </p:sp>
      <p:pic>
        <p:nvPicPr>
          <p:cNvPr id="3" name="Picture 2" descr="A paper with text and images&#10;&#10;AI-generated content may be incorrect.">
            <a:extLst>
              <a:ext uri="{FF2B5EF4-FFF2-40B4-BE49-F238E27FC236}">
                <a16:creationId xmlns:a16="http://schemas.microsoft.com/office/drawing/2014/main" id="{BF486404-F2DF-E61A-5A8A-C09E11D99406}"/>
              </a:ext>
            </a:extLst>
          </p:cNvPr>
          <p:cNvPicPr>
            <a:picLocks noChangeAspect="1"/>
          </p:cNvPicPr>
          <p:nvPr/>
        </p:nvPicPr>
        <p:blipFill>
          <a:blip r:embed="rId3"/>
          <a:stretch>
            <a:fillRect/>
          </a:stretch>
        </p:blipFill>
        <p:spPr>
          <a:xfrm>
            <a:off x="7678882" y="1288473"/>
            <a:ext cx="4052453" cy="5167745"/>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51245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AFA1E5-F3C8-9621-29B4-AB43FD945C91}"/>
              </a:ext>
            </a:extLst>
          </p:cNvPr>
          <p:cNvSpPr>
            <a:spLocks noGrp="1"/>
          </p:cNvSpPr>
          <p:nvPr>
            <p:ph type="body" sz="quarter" idx="14"/>
          </p:nvPr>
        </p:nvSpPr>
        <p:spPr>
          <a:xfrm>
            <a:off x="1785049" y="1838715"/>
            <a:ext cx="8621901" cy="3411537"/>
          </a:xfrm>
        </p:spPr>
        <p:txBody>
          <a:bodyPr>
            <a:noAutofit/>
          </a:bodyPr>
          <a:lstStyle/>
          <a:p>
            <a:pPr marL="0" indent="0" algn="ctr">
              <a:buNone/>
            </a:pPr>
            <a:r>
              <a:rPr lang="en-US" sz="9600" b="1">
                <a:solidFill>
                  <a:srgbClr val="FFC000"/>
                </a:solidFill>
              </a:rPr>
              <a:t>LUNCH AND</a:t>
            </a:r>
          </a:p>
          <a:p>
            <a:pPr marL="0" indent="0" algn="ctr">
              <a:buNone/>
            </a:pPr>
            <a:r>
              <a:rPr lang="en-US" sz="9600" b="1">
                <a:solidFill>
                  <a:srgbClr val="FFC000"/>
                </a:solidFill>
              </a:rPr>
              <a:t>NETWORKING</a:t>
            </a:r>
          </a:p>
        </p:txBody>
      </p:sp>
      <p:sp>
        <p:nvSpPr>
          <p:cNvPr id="5" name="Date Placeholder 4">
            <a:extLst>
              <a:ext uri="{FF2B5EF4-FFF2-40B4-BE49-F238E27FC236}">
                <a16:creationId xmlns:a16="http://schemas.microsoft.com/office/drawing/2014/main" id="{8767469F-A8EB-9D3E-4FA5-4B0BD9AB9D04}"/>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67A8D259-F325-3955-BC77-FAEAEEA7107D}"/>
              </a:ext>
            </a:extLst>
          </p:cNvPr>
          <p:cNvSpPr>
            <a:spLocks noGrp="1"/>
          </p:cNvSpPr>
          <p:nvPr>
            <p:ph type="sldNum" sz="quarter" idx="4"/>
          </p:nvPr>
        </p:nvSpPr>
        <p:spPr/>
        <p:txBody>
          <a:bodyPr/>
          <a:lstStyle/>
          <a:p>
            <a:fld id="{8A7A6979-0714-4377-B894-6BE4C2D6E202}" type="slidenum">
              <a:rPr lang="en-US" smtClean="0"/>
              <a:pPr/>
              <a:t>18</a:t>
            </a:fld>
            <a:endParaRPr lang="en-US"/>
          </a:p>
        </p:txBody>
      </p:sp>
    </p:spTree>
    <p:extLst>
      <p:ext uri="{BB962C8B-B14F-4D97-AF65-F5344CB8AC3E}">
        <p14:creationId xmlns:p14="http://schemas.microsoft.com/office/powerpoint/2010/main" val="887386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B377-B2B9-9CA8-D5D8-CC94E15F9B00}"/>
              </a:ext>
            </a:extLst>
          </p:cNvPr>
          <p:cNvSpPr>
            <a:spLocks noGrp="1"/>
          </p:cNvSpPr>
          <p:nvPr>
            <p:ph type="ctrTitle"/>
          </p:nvPr>
        </p:nvSpPr>
        <p:spPr/>
        <p:txBody>
          <a:bodyPr/>
          <a:lstStyle/>
          <a:p>
            <a:r>
              <a:rPr lang="en-US">
                <a:latin typeface="Acumin Pro ExtraCondensed"/>
              </a:rPr>
              <a:t>Making the Best Better </a:t>
            </a:r>
          </a:p>
        </p:txBody>
      </p:sp>
      <p:sp>
        <p:nvSpPr>
          <p:cNvPr id="3" name="Subtitle 2">
            <a:extLst>
              <a:ext uri="{FF2B5EF4-FFF2-40B4-BE49-F238E27FC236}">
                <a16:creationId xmlns:a16="http://schemas.microsoft.com/office/drawing/2014/main" id="{01CFAD93-E24C-A231-BCD3-52523085C287}"/>
              </a:ext>
            </a:extLst>
          </p:cNvPr>
          <p:cNvSpPr>
            <a:spLocks noGrp="1"/>
          </p:cNvSpPr>
          <p:nvPr>
            <p:ph type="subTitle" idx="1"/>
          </p:nvPr>
        </p:nvSpPr>
        <p:spPr/>
        <p:txBody>
          <a:bodyPr/>
          <a:lstStyle/>
          <a:p>
            <a:r>
              <a:rPr lang="en-US">
                <a:latin typeface="Acumin Pro SemiCondensed"/>
              </a:rPr>
              <a:t>Best Practices and Resources</a:t>
            </a:r>
            <a:endParaRPr lang="en-US"/>
          </a:p>
        </p:txBody>
      </p:sp>
      <p:sp>
        <p:nvSpPr>
          <p:cNvPr id="4" name="Text Placeholder 3">
            <a:extLst>
              <a:ext uri="{FF2B5EF4-FFF2-40B4-BE49-F238E27FC236}">
                <a16:creationId xmlns:a16="http://schemas.microsoft.com/office/drawing/2014/main" id="{D48A112F-EFCD-C2C7-2331-151964DC1FCB}"/>
              </a:ext>
            </a:extLst>
          </p:cNvPr>
          <p:cNvSpPr>
            <a:spLocks noGrp="1"/>
          </p:cNvSpPr>
          <p:nvPr>
            <p:ph type="body" sz="quarter" idx="14"/>
          </p:nvPr>
        </p:nvSpPr>
        <p:spPr>
          <a:xfrm>
            <a:off x="1039222" y="1916507"/>
            <a:ext cx="7060414" cy="3325273"/>
          </a:xfrm>
        </p:spPr>
        <p:txBody>
          <a:bodyPr vert="horz" lIns="0" tIns="0" rIns="0" bIns="0" rtlCol="0" anchor="t">
            <a:normAutofit fontScale="92500" lnSpcReduction="10000"/>
          </a:bodyPr>
          <a:lstStyle/>
          <a:p>
            <a:pPr marL="342900" indent="-342900">
              <a:lnSpc>
                <a:spcPct val="150000"/>
              </a:lnSpc>
            </a:pPr>
            <a:r>
              <a:rPr lang="en-US" sz="2000">
                <a:latin typeface="Acumin Pro"/>
              </a:rPr>
              <a:t>Remember you are a leader and role model for Indiana 4-H!</a:t>
            </a:r>
            <a:endParaRPr lang="en-US"/>
          </a:p>
          <a:p>
            <a:pPr marL="342900" indent="-342900">
              <a:lnSpc>
                <a:spcPct val="150000"/>
              </a:lnSpc>
            </a:pPr>
            <a:r>
              <a:rPr lang="en-US" sz="2000">
                <a:latin typeface="Acumin Pro"/>
              </a:rPr>
              <a:t>Consider creative ways to promote and recruit new members</a:t>
            </a:r>
            <a:endParaRPr lang="en-US" sz="2000"/>
          </a:p>
          <a:p>
            <a:pPr marL="342900" indent="-342900">
              <a:lnSpc>
                <a:spcPct val="150000"/>
              </a:lnSpc>
            </a:pPr>
            <a:r>
              <a:rPr lang="en-US" sz="2000">
                <a:latin typeface="Acumin Pro"/>
              </a:rPr>
              <a:t>Orientation for new members and annual orientation to refresh purpose and strengthen foundation</a:t>
            </a:r>
          </a:p>
          <a:p>
            <a:pPr marL="342900" indent="-342900">
              <a:lnSpc>
                <a:spcPct val="150000"/>
              </a:lnSpc>
            </a:pPr>
            <a:r>
              <a:rPr lang="en-US" sz="2100">
                <a:latin typeface="Acumin Pro"/>
              </a:rPr>
              <a:t>Create Ground Rules and Meeting Expectations</a:t>
            </a:r>
          </a:p>
          <a:p>
            <a:pPr marL="342900" indent="-342900">
              <a:lnSpc>
                <a:spcPct val="150000"/>
              </a:lnSpc>
            </a:pPr>
            <a:r>
              <a:rPr lang="en-US" sz="2100">
                <a:latin typeface="Acumin Pro"/>
              </a:rPr>
              <a:t>Survey skills, interests and needs of members</a:t>
            </a:r>
            <a:endParaRPr lang="en-US" sz="2000">
              <a:latin typeface="Acumin Pro"/>
            </a:endParaRPr>
          </a:p>
          <a:p>
            <a:pPr marL="342900" indent="-342900">
              <a:lnSpc>
                <a:spcPct val="150000"/>
              </a:lnSpc>
            </a:pPr>
            <a:r>
              <a:rPr lang="en-US" sz="2000">
                <a:latin typeface="Acumin Pro"/>
              </a:rPr>
              <a:t>Create a strategic/annual plan</a:t>
            </a:r>
          </a:p>
          <a:p>
            <a:pPr marL="342900" indent="-342900">
              <a:lnSpc>
                <a:spcPct val="150000"/>
              </a:lnSpc>
            </a:pPr>
            <a:r>
              <a:rPr lang="en-US" sz="2000">
                <a:latin typeface="Acumin Pro"/>
              </a:rPr>
              <a:t>Work to strengthen connections </a:t>
            </a:r>
          </a:p>
          <a:p>
            <a:pPr marL="342900" indent="-342900"/>
            <a:endParaRPr lang="en-US" sz="2000"/>
          </a:p>
        </p:txBody>
      </p:sp>
      <p:sp>
        <p:nvSpPr>
          <p:cNvPr id="5" name="Date Placeholder 4">
            <a:extLst>
              <a:ext uri="{FF2B5EF4-FFF2-40B4-BE49-F238E27FC236}">
                <a16:creationId xmlns:a16="http://schemas.microsoft.com/office/drawing/2014/main" id="{79A067F7-D7B7-3238-1480-2E9E54AF4294}"/>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EA94A959-EE6A-F932-7C6A-BA4474137DC7}"/>
              </a:ext>
            </a:extLst>
          </p:cNvPr>
          <p:cNvSpPr>
            <a:spLocks noGrp="1"/>
          </p:cNvSpPr>
          <p:nvPr>
            <p:ph type="sldNum" sz="quarter" idx="4"/>
          </p:nvPr>
        </p:nvSpPr>
        <p:spPr/>
        <p:txBody>
          <a:bodyPr/>
          <a:lstStyle/>
          <a:p>
            <a:fld id="{8A7A6979-0714-4377-B894-6BE4C2D6E202}" type="slidenum">
              <a:rPr lang="en-US" smtClean="0"/>
              <a:pPr/>
              <a:t>19</a:t>
            </a:fld>
            <a:endParaRPr lang="en-US"/>
          </a:p>
        </p:txBody>
      </p:sp>
      <p:pic>
        <p:nvPicPr>
          <p:cNvPr id="8" name="Picture 7" descr="A green and white page with text&#10;&#10;AI-generated content may be incorrect.">
            <a:extLst>
              <a:ext uri="{FF2B5EF4-FFF2-40B4-BE49-F238E27FC236}">
                <a16:creationId xmlns:a16="http://schemas.microsoft.com/office/drawing/2014/main" id="{4183838A-D456-12AC-CCAB-F94BC51713D2}"/>
              </a:ext>
            </a:extLst>
          </p:cNvPr>
          <p:cNvPicPr>
            <a:picLocks noChangeAspect="1"/>
          </p:cNvPicPr>
          <p:nvPr/>
        </p:nvPicPr>
        <p:blipFill>
          <a:blip r:embed="rId2"/>
          <a:stretch>
            <a:fillRect/>
          </a:stretch>
        </p:blipFill>
        <p:spPr>
          <a:xfrm>
            <a:off x="8105230" y="1515762"/>
            <a:ext cx="3807487" cy="5051854"/>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164149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Welcome and Introductions</a:t>
            </a:r>
          </a:p>
        </p:txBody>
      </p:sp>
      <p:sp>
        <p:nvSpPr>
          <p:cNvPr id="4" name="Text Placeholder 3"/>
          <p:cNvSpPr>
            <a:spLocks noGrp="1"/>
          </p:cNvSpPr>
          <p:nvPr>
            <p:ph type="body" sz="quarter" idx="14"/>
          </p:nvPr>
        </p:nvSpPr>
        <p:spPr>
          <a:xfrm>
            <a:off x="1876204" y="1449356"/>
            <a:ext cx="7366000" cy="3411537"/>
          </a:xfrm>
        </p:spPr>
        <p:txBody>
          <a:bodyPr/>
          <a:lstStyle/>
          <a:p>
            <a:r>
              <a:rPr lang="en-US"/>
              <a:t>Tony Carrell, Acting Assistant Director and Program Leader, 4-H Youth Development</a:t>
            </a:r>
          </a:p>
          <a:p>
            <a:r>
              <a:rPr lang="en-US"/>
              <a:t>Jamie Morris, 4-H Volunteer Specialist</a:t>
            </a:r>
          </a:p>
          <a:p>
            <a:r>
              <a:rPr lang="en-US"/>
              <a:t>Lisa Wilson, Area Director</a:t>
            </a:r>
          </a:p>
          <a:p>
            <a:r>
              <a:rPr lang="en-US"/>
              <a:t>Josh Winrotte, Area Director</a:t>
            </a:r>
          </a:p>
          <a:p>
            <a:r>
              <a:rPr lang="en-US"/>
              <a:t>Other State 4-H Specialists</a:t>
            </a:r>
          </a:p>
          <a:p>
            <a:r>
              <a:rPr lang="en-US"/>
              <a:t>Extension Educators</a:t>
            </a:r>
          </a:p>
        </p:txBody>
      </p:sp>
      <p:sp>
        <p:nvSpPr>
          <p:cNvPr id="5" name="Date Placeholder 4"/>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p:cNvSpPr>
            <a:spLocks noGrp="1"/>
          </p:cNvSpPr>
          <p:nvPr>
            <p:ph type="sldNum" sz="quarter" idx="4"/>
          </p:nvPr>
        </p:nvSpPr>
        <p:spPr/>
        <p:txBody>
          <a:bodyPr/>
          <a:lstStyle/>
          <a:p>
            <a:fld id="{8A7A6979-0714-4377-B894-6BE4C2D6E202}" type="slidenum">
              <a:rPr lang="en-US" smtClean="0"/>
              <a:pPr/>
              <a:t>2</a:t>
            </a:fld>
            <a:endParaRPr lang="en-US"/>
          </a:p>
        </p:txBody>
      </p:sp>
    </p:spTree>
    <p:extLst>
      <p:ext uri="{BB962C8B-B14F-4D97-AF65-F5344CB8AC3E}">
        <p14:creationId xmlns:p14="http://schemas.microsoft.com/office/powerpoint/2010/main" val="234918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EDF1B2-EF79-081D-1C99-8811B4ADFEE4}"/>
              </a:ext>
            </a:extLst>
          </p:cNvPr>
          <p:cNvSpPr>
            <a:spLocks noGrp="1"/>
          </p:cNvSpPr>
          <p:nvPr>
            <p:ph type="body" sz="quarter" idx="14"/>
          </p:nvPr>
        </p:nvSpPr>
        <p:spPr>
          <a:xfrm>
            <a:off x="1628775" y="1962540"/>
            <a:ext cx="8508008" cy="3411537"/>
          </a:xfrm>
        </p:spPr>
        <p:txBody>
          <a:bodyPr>
            <a:noAutofit/>
          </a:bodyPr>
          <a:lstStyle/>
          <a:p>
            <a:pPr marL="0" indent="0" algn="ctr">
              <a:buNone/>
            </a:pPr>
            <a:r>
              <a:rPr lang="en-US" sz="9600" b="1">
                <a:solidFill>
                  <a:srgbClr val="FFC000"/>
                </a:solidFill>
              </a:rPr>
              <a:t>BREAK AND</a:t>
            </a:r>
          </a:p>
          <a:p>
            <a:pPr marL="0" indent="0" algn="ctr">
              <a:buNone/>
            </a:pPr>
            <a:r>
              <a:rPr lang="en-US" sz="9600" b="1">
                <a:solidFill>
                  <a:srgbClr val="FFC000"/>
                </a:solidFill>
              </a:rPr>
              <a:t>NETWORKING</a:t>
            </a:r>
          </a:p>
        </p:txBody>
      </p:sp>
      <p:sp>
        <p:nvSpPr>
          <p:cNvPr id="5" name="Date Placeholder 4">
            <a:extLst>
              <a:ext uri="{FF2B5EF4-FFF2-40B4-BE49-F238E27FC236}">
                <a16:creationId xmlns:a16="http://schemas.microsoft.com/office/drawing/2014/main" id="{561FA820-4553-2BE9-3463-E98B19524C96}"/>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B0483544-92FE-9C55-489C-0724DCC59118}"/>
              </a:ext>
            </a:extLst>
          </p:cNvPr>
          <p:cNvSpPr>
            <a:spLocks noGrp="1"/>
          </p:cNvSpPr>
          <p:nvPr>
            <p:ph type="sldNum" sz="quarter" idx="4"/>
          </p:nvPr>
        </p:nvSpPr>
        <p:spPr/>
        <p:txBody>
          <a:bodyPr/>
          <a:lstStyle/>
          <a:p>
            <a:fld id="{8A7A6979-0714-4377-B894-6BE4C2D6E202}" type="slidenum">
              <a:rPr lang="en-US" smtClean="0"/>
              <a:pPr/>
              <a:t>20</a:t>
            </a:fld>
            <a:endParaRPr lang="en-US"/>
          </a:p>
        </p:txBody>
      </p:sp>
    </p:spTree>
    <p:extLst>
      <p:ext uri="{BB962C8B-B14F-4D97-AF65-F5344CB8AC3E}">
        <p14:creationId xmlns:p14="http://schemas.microsoft.com/office/powerpoint/2010/main" val="339624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FE87-2DE8-317C-2C8F-3920BCCC3AE4}"/>
              </a:ext>
            </a:extLst>
          </p:cNvPr>
          <p:cNvSpPr>
            <a:spLocks noGrp="1"/>
          </p:cNvSpPr>
          <p:nvPr>
            <p:ph type="ctrTitle"/>
          </p:nvPr>
        </p:nvSpPr>
        <p:spPr>
          <a:xfrm>
            <a:off x="1043554" y="442674"/>
            <a:ext cx="10370381" cy="498598"/>
          </a:xfrm>
        </p:spPr>
        <p:txBody>
          <a:bodyPr/>
          <a:lstStyle/>
          <a:p>
            <a:r>
              <a:rPr lang="en-US">
                <a:latin typeface="Acumin Pro ExtraCondensed"/>
              </a:rPr>
              <a:t>What do you need from us? </a:t>
            </a:r>
          </a:p>
        </p:txBody>
      </p:sp>
      <p:sp>
        <p:nvSpPr>
          <p:cNvPr id="3" name="Subtitle 2">
            <a:extLst>
              <a:ext uri="{FF2B5EF4-FFF2-40B4-BE49-F238E27FC236}">
                <a16:creationId xmlns:a16="http://schemas.microsoft.com/office/drawing/2014/main" id="{CBDE1207-83CE-EC65-115B-41508AD54D07}"/>
              </a:ext>
            </a:extLst>
          </p:cNvPr>
          <p:cNvSpPr>
            <a:spLocks noGrp="1"/>
          </p:cNvSpPr>
          <p:nvPr>
            <p:ph type="subTitle" idx="1"/>
          </p:nvPr>
        </p:nvSpPr>
        <p:spPr/>
        <p:txBody>
          <a:bodyPr/>
          <a:lstStyle/>
          <a:p>
            <a:r>
              <a:rPr lang="en-US">
                <a:latin typeface="Acumin Pro SemiCondensed"/>
              </a:rPr>
              <a:t>Roundtable Discussions</a:t>
            </a:r>
            <a:endParaRPr lang="en-US"/>
          </a:p>
        </p:txBody>
      </p:sp>
      <p:sp>
        <p:nvSpPr>
          <p:cNvPr id="4" name="Text Placeholder 3">
            <a:extLst>
              <a:ext uri="{FF2B5EF4-FFF2-40B4-BE49-F238E27FC236}">
                <a16:creationId xmlns:a16="http://schemas.microsoft.com/office/drawing/2014/main" id="{A26096A0-36C7-4E6A-C232-84B7344E22F5}"/>
              </a:ext>
            </a:extLst>
          </p:cNvPr>
          <p:cNvSpPr>
            <a:spLocks noGrp="1"/>
          </p:cNvSpPr>
          <p:nvPr>
            <p:ph type="body" sz="quarter" idx="14"/>
          </p:nvPr>
        </p:nvSpPr>
        <p:spPr>
          <a:xfrm>
            <a:off x="1043910" y="1890653"/>
            <a:ext cx="7510565" cy="3352922"/>
          </a:xfrm>
        </p:spPr>
        <p:txBody>
          <a:bodyPr vert="horz" lIns="0" tIns="0" rIns="0" bIns="0" rtlCol="0" anchor="t">
            <a:normAutofit/>
          </a:bodyPr>
          <a:lstStyle/>
          <a:p>
            <a:r>
              <a:rPr lang="en-US" sz="2000" dirty="0">
                <a:latin typeface="Acumin Pro"/>
              </a:rPr>
              <a:t>Work to strengthen connections </a:t>
            </a:r>
            <a:endParaRPr lang="en-US" sz="2000">
              <a:latin typeface="Acumin Pro"/>
            </a:endParaRPr>
          </a:p>
          <a:p>
            <a:r>
              <a:rPr lang="en-US" sz="2000" dirty="0">
                <a:latin typeface="Acumin Pro"/>
              </a:rPr>
              <a:t>Each table will get copies of the roundtable questions Identify a table facilitator and note taker, best if they are different people.</a:t>
            </a:r>
          </a:p>
          <a:p>
            <a:pPr lvl="1">
              <a:buFont typeface="Courier New" charset="2"/>
              <a:buChar char="o"/>
            </a:pPr>
            <a:r>
              <a:rPr lang="en-US" sz="2000" dirty="0">
                <a:solidFill>
                  <a:srgbClr val="000000"/>
                </a:solidFill>
                <a:latin typeface="Acumin Pro"/>
              </a:rPr>
              <a:t>Facilitator will be responsible for encouraging open and respectful conversation about the questions.</a:t>
            </a:r>
          </a:p>
          <a:p>
            <a:pPr lvl="1">
              <a:buFont typeface="Courier New" charset="2"/>
              <a:buChar char="o"/>
            </a:pPr>
            <a:r>
              <a:rPr lang="en-US" sz="2000" dirty="0">
                <a:solidFill>
                  <a:srgbClr val="000000"/>
                </a:solidFill>
                <a:latin typeface="Acumin Pro"/>
              </a:rPr>
              <a:t>Note taker will record (summarize/bullet) responses to the questions.</a:t>
            </a:r>
          </a:p>
          <a:p>
            <a:pPr marL="0" indent="0">
              <a:buNone/>
            </a:pPr>
            <a:r>
              <a:rPr lang="en-US" sz="2000" dirty="0">
                <a:solidFill>
                  <a:srgbClr val="000000"/>
                </a:solidFill>
                <a:latin typeface="acumin-pro"/>
              </a:rPr>
              <a:t> </a:t>
            </a:r>
          </a:p>
          <a:p>
            <a:pPr marL="0" indent="0">
              <a:buNone/>
            </a:pPr>
            <a:r>
              <a:rPr lang="en-US" sz="2000" dirty="0">
                <a:solidFill>
                  <a:srgbClr val="000000"/>
                </a:solidFill>
                <a:latin typeface="acumin-pro"/>
              </a:rPr>
              <a:t>Notes will be collected for follow up meeting prep and potential FAQ.</a:t>
            </a:r>
          </a:p>
        </p:txBody>
      </p:sp>
      <p:sp>
        <p:nvSpPr>
          <p:cNvPr id="5" name="Date Placeholder 4">
            <a:extLst>
              <a:ext uri="{FF2B5EF4-FFF2-40B4-BE49-F238E27FC236}">
                <a16:creationId xmlns:a16="http://schemas.microsoft.com/office/drawing/2014/main" id="{F7819861-4B03-132A-37E9-570065401380}"/>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31E54737-36B4-885C-FCA9-4A89377CAA65}"/>
              </a:ext>
            </a:extLst>
          </p:cNvPr>
          <p:cNvSpPr>
            <a:spLocks noGrp="1"/>
          </p:cNvSpPr>
          <p:nvPr>
            <p:ph type="sldNum" sz="quarter" idx="4"/>
          </p:nvPr>
        </p:nvSpPr>
        <p:spPr/>
        <p:txBody>
          <a:bodyPr/>
          <a:lstStyle/>
          <a:p>
            <a:fld id="{8A7A6979-0714-4377-B894-6BE4C2D6E202}" type="slidenum">
              <a:rPr lang="en-US" smtClean="0"/>
              <a:pPr/>
              <a:t>21</a:t>
            </a:fld>
            <a:endParaRPr lang="en-US"/>
          </a:p>
        </p:txBody>
      </p:sp>
      <p:pic>
        <p:nvPicPr>
          <p:cNvPr id="8" name="Picture 7" descr="74,965 Round Table Icon Images, Stock Photos, 3D objects, &amp; Vectors ...">
            <a:extLst>
              <a:ext uri="{FF2B5EF4-FFF2-40B4-BE49-F238E27FC236}">
                <a16:creationId xmlns:a16="http://schemas.microsoft.com/office/drawing/2014/main" id="{F3C630F2-F1E8-F930-C414-D765C049A339}"/>
              </a:ext>
            </a:extLst>
          </p:cNvPr>
          <p:cNvPicPr>
            <a:picLocks noChangeAspect="1"/>
          </p:cNvPicPr>
          <p:nvPr/>
        </p:nvPicPr>
        <p:blipFill>
          <a:blip r:embed="rId2"/>
          <a:stretch>
            <a:fillRect/>
          </a:stretch>
        </p:blipFill>
        <p:spPr>
          <a:xfrm>
            <a:off x="8975877" y="2254395"/>
            <a:ext cx="2476500" cy="2667000"/>
          </a:xfrm>
          <a:prstGeom prst="rect">
            <a:avLst/>
          </a:prstGeom>
          <a:effectLst/>
        </p:spPr>
      </p:pic>
    </p:spTree>
    <p:extLst>
      <p:ext uri="{BB962C8B-B14F-4D97-AF65-F5344CB8AC3E}">
        <p14:creationId xmlns:p14="http://schemas.microsoft.com/office/powerpoint/2010/main" val="249246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6511-B446-25CD-F918-EF6AC7D0DE73}"/>
              </a:ext>
            </a:extLst>
          </p:cNvPr>
          <p:cNvSpPr>
            <a:spLocks noGrp="1"/>
          </p:cNvSpPr>
          <p:nvPr>
            <p:ph type="ctrTitle"/>
          </p:nvPr>
        </p:nvSpPr>
        <p:spPr/>
        <p:txBody>
          <a:bodyPr/>
          <a:lstStyle/>
          <a:p>
            <a:r>
              <a:rPr lang="en-US">
                <a:latin typeface="Acumin Pro ExtraCondensed"/>
              </a:rPr>
              <a:t>Indiana 4-H is GROWING!</a:t>
            </a:r>
            <a:endParaRPr lang="en-US"/>
          </a:p>
        </p:txBody>
      </p:sp>
      <p:sp>
        <p:nvSpPr>
          <p:cNvPr id="5" name="Date Placeholder 4">
            <a:extLst>
              <a:ext uri="{FF2B5EF4-FFF2-40B4-BE49-F238E27FC236}">
                <a16:creationId xmlns:a16="http://schemas.microsoft.com/office/drawing/2014/main" id="{EC4D33B8-6BDB-D81F-E103-728AF4A3426B}"/>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B541B542-5362-6226-1AA8-C0A6B56815CB}"/>
              </a:ext>
            </a:extLst>
          </p:cNvPr>
          <p:cNvSpPr>
            <a:spLocks noGrp="1"/>
          </p:cNvSpPr>
          <p:nvPr>
            <p:ph type="sldNum" sz="quarter" idx="4"/>
          </p:nvPr>
        </p:nvSpPr>
        <p:spPr/>
        <p:txBody>
          <a:bodyPr/>
          <a:lstStyle/>
          <a:p>
            <a:fld id="{8A7A6979-0714-4377-B894-6BE4C2D6E202}" type="slidenum">
              <a:rPr lang="en-US" smtClean="0"/>
              <a:pPr/>
              <a:t>22</a:t>
            </a:fld>
            <a:endParaRPr lang="en-US"/>
          </a:p>
        </p:txBody>
      </p:sp>
      <p:pic>
        <p:nvPicPr>
          <p:cNvPr id="7" name="Picture 6" descr="A graph with numbers and a line&#10;&#10;AI-generated content may be incorrect.">
            <a:extLst>
              <a:ext uri="{FF2B5EF4-FFF2-40B4-BE49-F238E27FC236}">
                <a16:creationId xmlns:a16="http://schemas.microsoft.com/office/drawing/2014/main" id="{CBDE3A12-21BE-48A3-96C4-1FE1D01D38CA}"/>
              </a:ext>
            </a:extLst>
          </p:cNvPr>
          <p:cNvPicPr>
            <a:picLocks noChangeAspect="1"/>
          </p:cNvPicPr>
          <p:nvPr/>
        </p:nvPicPr>
        <p:blipFill>
          <a:blip r:embed="rId2"/>
          <a:stretch>
            <a:fillRect/>
          </a:stretch>
        </p:blipFill>
        <p:spPr>
          <a:xfrm>
            <a:off x="1299679" y="952845"/>
            <a:ext cx="4667250" cy="2809875"/>
          </a:xfrm>
          <a:prstGeom prst="rect">
            <a:avLst/>
          </a:prstGeom>
        </p:spPr>
      </p:pic>
      <p:pic>
        <p:nvPicPr>
          <p:cNvPr id="8" name="Picture 7" descr="A graph showing a number of volunteers&#10;&#10;AI-generated content may be incorrect.">
            <a:extLst>
              <a:ext uri="{FF2B5EF4-FFF2-40B4-BE49-F238E27FC236}">
                <a16:creationId xmlns:a16="http://schemas.microsoft.com/office/drawing/2014/main" id="{E9C66BBA-60EF-9C3A-9234-0AAE63D7670B}"/>
              </a:ext>
            </a:extLst>
          </p:cNvPr>
          <p:cNvPicPr>
            <a:picLocks noChangeAspect="1"/>
          </p:cNvPicPr>
          <p:nvPr/>
        </p:nvPicPr>
        <p:blipFill>
          <a:blip r:embed="rId3"/>
          <a:stretch>
            <a:fillRect/>
          </a:stretch>
        </p:blipFill>
        <p:spPr>
          <a:xfrm>
            <a:off x="6206021" y="951120"/>
            <a:ext cx="4705350" cy="2857500"/>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D0124C45-2481-6133-C25C-2A0A55896CB0}"/>
              </a:ext>
            </a:extLst>
          </p:cNvPr>
          <p:cNvPicPr>
            <a:picLocks noChangeAspect="1"/>
          </p:cNvPicPr>
          <p:nvPr/>
        </p:nvPicPr>
        <p:blipFill>
          <a:blip r:embed="rId4"/>
          <a:stretch>
            <a:fillRect/>
          </a:stretch>
        </p:blipFill>
        <p:spPr>
          <a:xfrm>
            <a:off x="2513150" y="4197212"/>
            <a:ext cx="3057525" cy="1047750"/>
          </a:xfrm>
          <a:prstGeom prst="rect">
            <a:avLst/>
          </a:prstGeom>
        </p:spPr>
      </p:pic>
      <p:pic>
        <p:nvPicPr>
          <p:cNvPr id="10" name="Picture 9" descr="Black text on a white background&#10;&#10;AI-generated content may be incorrect.">
            <a:extLst>
              <a:ext uri="{FF2B5EF4-FFF2-40B4-BE49-F238E27FC236}">
                <a16:creationId xmlns:a16="http://schemas.microsoft.com/office/drawing/2014/main" id="{ECAEBABF-7786-C2F4-A128-901065827533}"/>
              </a:ext>
            </a:extLst>
          </p:cNvPr>
          <p:cNvPicPr>
            <a:picLocks noChangeAspect="1"/>
          </p:cNvPicPr>
          <p:nvPr/>
        </p:nvPicPr>
        <p:blipFill>
          <a:blip r:embed="rId5"/>
          <a:stretch>
            <a:fillRect/>
          </a:stretch>
        </p:blipFill>
        <p:spPr>
          <a:xfrm>
            <a:off x="6426338" y="4197212"/>
            <a:ext cx="3867150" cy="1047750"/>
          </a:xfrm>
          <a:prstGeom prst="rect">
            <a:avLst/>
          </a:prstGeom>
        </p:spPr>
      </p:pic>
    </p:spTree>
    <p:extLst>
      <p:ext uri="{BB962C8B-B14F-4D97-AF65-F5344CB8AC3E}">
        <p14:creationId xmlns:p14="http://schemas.microsoft.com/office/powerpoint/2010/main" val="350514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4599-C197-47A0-7A53-10DCEFF7D102}"/>
              </a:ext>
            </a:extLst>
          </p:cNvPr>
          <p:cNvSpPr>
            <a:spLocks noGrp="1"/>
          </p:cNvSpPr>
          <p:nvPr>
            <p:ph type="ctrTitle"/>
          </p:nvPr>
        </p:nvSpPr>
        <p:spPr/>
        <p:txBody>
          <a:bodyPr/>
          <a:lstStyle/>
          <a:p>
            <a:r>
              <a:rPr lang="en-US" dirty="0">
                <a:latin typeface="Acumin Pro ExtraCondensed"/>
              </a:rPr>
              <a:t>Thank you for all you do!</a:t>
            </a:r>
            <a:endParaRPr lang="en-US" dirty="0"/>
          </a:p>
        </p:txBody>
      </p:sp>
      <p:sp>
        <p:nvSpPr>
          <p:cNvPr id="3" name="Subtitle 2">
            <a:extLst>
              <a:ext uri="{FF2B5EF4-FFF2-40B4-BE49-F238E27FC236}">
                <a16:creationId xmlns:a16="http://schemas.microsoft.com/office/drawing/2014/main" id="{8D42CC17-504D-B772-BD62-A73E1469CF95}"/>
              </a:ext>
            </a:extLst>
          </p:cNvPr>
          <p:cNvSpPr>
            <a:spLocks noGrp="1"/>
          </p:cNvSpPr>
          <p:nvPr>
            <p:ph type="subTitle" idx="1"/>
          </p:nvPr>
        </p:nvSpPr>
        <p:spPr>
          <a:xfrm>
            <a:off x="1043553" y="1345167"/>
            <a:ext cx="9080454" cy="338554"/>
          </a:xfrm>
        </p:spPr>
        <p:txBody>
          <a:bodyPr/>
          <a:lstStyle/>
          <a:p>
            <a:r>
              <a:rPr lang="en-US" dirty="0">
                <a:latin typeface="Acumin Pro SemiCondensed"/>
              </a:rPr>
              <a:t>YOU are essential to Indiana 4-H and Indiana 4-H'ers!</a:t>
            </a:r>
            <a:endParaRPr lang="en-US" dirty="0"/>
          </a:p>
        </p:txBody>
      </p:sp>
      <p:sp>
        <p:nvSpPr>
          <p:cNvPr id="5" name="Date Placeholder 4">
            <a:extLst>
              <a:ext uri="{FF2B5EF4-FFF2-40B4-BE49-F238E27FC236}">
                <a16:creationId xmlns:a16="http://schemas.microsoft.com/office/drawing/2014/main" id="{79AF23A8-481B-EB76-9BAE-933F5316E05D}"/>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AE08DF37-F80C-0BE8-F134-DB52C6879833}"/>
              </a:ext>
            </a:extLst>
          </p:cNvPr>
          <p:cNvSpPr>
            <a:spLocks noGrp="1"/>
          </p:cNvSpPr>
          <p:nvPr>
            <p:ph type="sldNum" sz="quarter" idx="4"/>
          </p:nvPr>
        </p:nvSpPr>
        <p:spPr/>
        <p:txBody>
          <a:bodyPr/>
          <a:lstStyle/>
          <a:p>
            <a:fld id="{8A7A6979-0714-4377-B894-6BE4C2D6E202}" type="slidenum">
              <a:rPr lang="en-US" smtClean="0"/>
              <a:pPr/>
              <a:t>23</a:t>
            </a:fld>
            <a:endParaRPr lang="en-US"/>
          </a:p>
        </p:txBody>
      </p:sp>
      <p:sp>
        <p:nvSpPr>
          <p:cNvPr id="12" name="Rectangle 11">
            <a:extLst>
              <a:ext uri="{FF2B5EF4-FFF2-40B4-BE49-F238E27FC236}">
                <a16:creationId xmlns:a16="http://schemas.microsoft.com/office/drawing/2014/main" id="{EE77DAF4-3AC2-FEE9-975C-0398576E47D9}"/>
              </a:ext>
            </a:extLst>
          </p:cNvPr>
          <p:cNvSpPr/>
          <p:nvPr/>
        </p:nvSpPr>
        <p:spPr>
          <a:xfrm>
            <a:off x="894126" y="5641822"/>
            <a:ext cx="5219247" cy="734928"/>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standing together&#10;&#10;AI-generated content may be incorrect.">
            <a:extLst>
              <a:ext uri="{FF2B5EF4-FFF2-40B4-BE49-F238E27FC236}">
                <a16:creationId xmlns:a16="http://schemas.microsoft.com/office/drawing/2014/main" id="{228EA403-D29F-111B-822B-E05735FEDBBB}"/>
              </a:ext>
            </a:extLst>
          </p:cNvPr>
          <p:cNvPicPr>
            <a:picLocks noChangeAspect="1"/>
          </p:cNvPicPr>
          <p:nvPr/>
        </p:nvPicPr>
        <p:blipFill>
          <a:blip r:embed="rId2"/>
          <a:stretch>
            <a:fillRect/>
          </a:stretch>
        </p:blipFill>
        <p:spPr>
          <a:xfrm>
            <a:off x="3052514" y="2435546"/>
            <a:ext cx="5540645" cy="3777122"/>
          </a:xfrm>
          <a:prstGeom prst="rect">
            <a:avLst/>
          </a:prstGeom>
          <a:effectLst>
            <a:outerShdw blurRad="50800" dist="38100" dir="2700000">
              <a:srgbClr val="000000">
                <a:alpha val="40000"/>
              </a:srgbClr>
            </a:outerShdw>
          </a:effectLst>
        </p:spPr>
      </p:pic>
      <p:pic>
        <p:nvPicPr>
          <p:cNvPr id="7" name="Picture 6" descr="A group of people in a factory&#10;&#10;AI-generated content may be incorrect.">
            <a:extLst>
              <a:ext uri="{FF2B5EF4-FFF2-40B4-BE49-F238E27FC236}">
                <a16:creationId xmlns:a16="http://schemas.microsoft.com/office/drawing/2014/main" id="{59C3A5F8-E8BA-2F4D-D1EB-AF427FB90959}"/>
              </a:ext>
            </a:extLst>
          </p:cNvPr>
          <p:cNvPicPr>
            <a:picLocks noChangeAspect="1"/>
          </p:cNvPicPr>
          <p:nvPr/>
        </p:nvPicPr>
        <p:blipFill>
          <a:blip r:embed="rId3"/>
          <a:stretch>
            <a:fillRect/>
          </a:stretch>
        </p:blipFill>
        <p:spPr>
          <a:xfrm>
            <a:off x="268205" y="1976448"/>
            <a:ext cx="3422348" cy="2542007"/>
          </a:xfrm>
          <a:prstGeom prst="rect">
            <a:avLst/>
          </a:prstGeom>
          <a:effectLst>
            <a:outerShdw blurRad="50800" dist="38100" dir="2700000">
              <a:srgbClr val="000000">
                <a:alpha val="40000"/>
              </a:srgbClr>
            </a:outerShdw>
          </a:effectLst>
        </p:spPr>
      </p:pic>
      <p:pic>
        <p:nvPicPr>
          <p:cNvPr id="9" name="Picture 8" descr="A group of people in a barn with cows&#10;&#10;AI-generated content may be incorrect.">
            <a:extLst>
              <a:ext uri="{FF2B5EF4-FFF2-40B4-BE49-F238E27FC236}">
                <a16:creationId xmlns:a16="http://schemas.microsoft.com/office/drawing/2014/main" id="{5672423E-F39F-E594-6B1D-7F670023716B}"/>
              </a:ext>
            </a:extLst>
          </p:cNvPr>
          <p:cNvPicPr>
            <a:picLocks noChangeAspect="1"/>
          </p:cNvPicPr>
          <p:nvPr/>
        </p:nvPicPr>
        <p:blipFill>
          <a:blip r:embed="rId4"/>
          <a:stretch>
            <a:fillRect/>
          </a:stretch>
        </p:blipFill>
        <p:spPr>
          <a:xfrm>
            <a:off x="8387545" y="3246024"/>
            <a:ext cx="3476368" cy="3435179"/>
          </a:xfrm>
          <a:prstGeom prst="rect">
            <a:avLst/>
          </a:prstGeom>
          <a:effectLst>
            <a:outerShdw blurRad="50800" dist="38100" dir="2700000">
              <a:srgbClr val="000000">
                <a:alpha val="40000"/>
              </a:srgbClr>
            </a:outerShdw>
          </a:effectLst>
        </p:spPr>
      </p:pic>
    </p:spTree>
    <p:extLst>
      <p:ext uri="{BB962C8B-B14F-4D97-AF65-F5344CB8AC3E}">
        <p14:creationId xmlns:p14="http://schemas.microsoft.com/office/powerpoint/2010/main" val="3466773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9776" y="2119641"/>
            <a:ext cx="7334529" cy="1329595"/>
          </a:xfrm>
        </p:spPr>
        <p:txBody>
          <a:bodyPr/>
          <a:lstStyle/>
          <a:p>
            <a:r>
              <a:rPr lang="en-US" sz="9600"/>
              <a:t>THANK YOU!</a:t>
            </a:r>
          </a:p>
        </p:txBody>
      </p:sp>
      <p:sp>
        <p:nvSpPr>
          <p:cNvPr id="4" name="Date Placeholder 3"/>
          <p:cNvSpPr>
            <a:spLocks noGrp="1"/>
          </p:cNvSpPr>
          <p:nvPr>
            <p:ph type="dt" sz="half" idx="10"/>
          </p:nvPr>
        </p:nvSpPr>
        <p:spPr/>
        <p:txBody>
          <a:bodyPr/>
          <a:lstStyle/>
          <a:p>
            <a:fld id="{049DC8E1-D369-0F48-9062-BB068AFD07CE}" type="datetime1">
              <a:rPr lang="en-US" smtClean="0"/>
              <a:pPr/>
              <a:t>2/25/2025</a:t>
            </a:fld>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pPr/>
              <a:t>24</a:t>
            </a:fld>
            <a:endParaRPr lang="en-US"/>
          </a:p>
        </p:txBody>
      </p:sp>
    </p:spTree>
    <p:extLst>
      <p:ext uri="{BB962C8B-B14F-4D97-AF65-F5344CB8AC3E}">
        <p14:creationId xmlns:p14="http://schemas.microsoft.com/office/powerpoint/2010/main" val="370444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E563-A77F-AADA-E959-B9A18EFF1EA0}"/>
              </a:ext>
            </a:extLst>
          </p:cNvPr>
          <p:cNvSpPr>
            <a:spLocks noGrp="1"/>
          </p:cNvSpPr>
          <p:nvPr>
            <p:ph type="ctrTitle"/>
          </p:nvPr>
        </p:nvSpPr>
        <p:spPr/>
        <p:txBody>
          <a:bodyPr/>
          <a:lstStyle/>
          <a:p>
            <a:r>
              <a:rPr lang="en-US"/>
              <a:t>Indiana 4-H Mission and Vision</a:t>
            </a:r>
          </a:p>
        </p:txBody>
      </p:sp>
      <p:sp>
        <p:nvSpPr>
          <p:cNvPr id="4" name="Text Placeholder 3">
            <a:extLst>
              <a:ext uri="{FF2B5EF4-FFF2-40B4-BE49-F238E27FC236}">
                <a16:creationId xmlns:a16="http://schemas.microsoft.com/office/drawing/2014/main" id="{4FB6B71E-565A-0140-4EA2-1D7E7E35E5ED}"/>
              </a:ext>
            </a:extLst>
          </p:cNvPr>
          <p:cNvSpPr>
            <a:spLocks noGrp="1"/>
          </p:cNvSpPr>
          <p:nvPr>
            <p:ph type="body" sz="quarter" idx="14"/>
          </p:nvPr>
        </p:nvSpPr>
        <p:spPr>
          <a:xfrm>
            <a:off x="1876204" y="1449356"/>
            <a:ext cx="7366000" cy="3411537"/>
          </a:xfrm>
        </p:spPr>
        <p:txBody>
          <a:bodyPr/>
          <a:lstStyle/>
          <a:p>
            <a:pPr marL="0" indent="0">
              <a:buNone/>
            </a:pPr>
            <a:r>
              <a:rPr lang="en-US" b="1"/>
              <a:t>Mission</a:t>
            </a:r>
          </a:p>
          <a:p>
            <a:pPr marL="0" indent="0">
              <a:buNone/>
            </a:pPr>
            <a:r>
              <a:rPr lang="en-US"/>
              <a:t>The Indiana 4-H Youth Development mission is to provide real-life educational opportunities that develop young people who will have a positive impact in their communities and the world.</a:t>
            </a:r>
          </a:p>
          <a:p>
            <a:pPr marL="0" indent="0">
              <a:buNone/>
            </a:pPr>
            <a:endParaRPr lang="en-US"/>
          </a:p>
          <a:p>
            <a:pPr marL="0" indent="0">
              <a:buNone/>
            </a:pPr>
            <a:r>
              <a:rPr lang="en-US" b="1"/>
              <a:t>Vision</a:t>
            </a:r>
          </a:p>
          <a:p>
            <a:pPr marL="0" indent="0">
              <a:buNone/>
            </a:pPr>
            <a:r>
              <a:rPr lang="en-US"/>
              <a:t>Indiana 4-H Youth Development s​</a:t>
            </a:r>
            <a:r>
              <a:rPr lang="en-US" err="1"/>
              <a:t>trives</a:t>
            </a:r>
            <a:r>
              <a:rPr lang="en-US"/>
              <a:t> to be the premier, community-based program empowering young people to reach their full potential.</a:t>
            </a:r>
          </a:p>
          <a:p>
            <a:pPr marL="0" indent="0">
              <a:buNone/>
            </a:pPr>
            <a:endParaRPr lang="en-US"/>
          </a:p>
        </p:txBody>
      </p:sp>
      <p:sp>
        <p:nvSpPr>
          <p:cNvPr id="5" name="Date Placeholder 4">
            <a:extLst>
              <a:ext uri="{FF2B5EF4-FFF2-40B4-BE49-F238E27FC236}">
                <a16:creationId xmlns:a16="http://schemas.microsoft.com/office/drawing/2014/main" id="{CF438F84-E7C9-14C3-D2BA-822666267707}"/>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B84798A5-085B-C193-CDC7-C0BA103857F0}"/>
              </a:ext>
            </a:extLst>
          </p:cNvPr>
          <p:cNvSpPr>
            <a:spLocks noGrp="1"/>
          </p:cNvSpPr>
          <p:nvPr>
            <p:ph type="sldNum" sz="quarter" idx="4"/>
          </p:nvPr>
        </p:nvSpPr>
        <p:spPr/>
        <p:txBody>
          <a:bodyPr/>
          <a:lstStyle/>
          <a:p>
            <a:fld id="{8A7A6979-0714-4377-B894-6BE4C2D6E202}" type="slidenum">
              <a:rPr lang="en-US" smtClean="0"/>
              <a:pPr/>
              <a:t>3</a:t>
            </a:fld>
            <a:endParaRPr lang="en-US"/>
          </a:p>
        </p:txBody>
      </p:sp>
    </p:spTree>
    <p:extLst>
      <p:ext uri="{BB962C8B-B14F-4D97-AF65-F5344CB8AC3E}">
        <p14:creationId xmlns:p14="http://schemas.microsoft.com/office/powerpoint/2010/main" val="311609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67A5-C8FF-2CFB-69A2-8915DB1D1F64}"/>
              </a:ext>
            </a:extLst>
          </p:cNvPr>
          <p:cNvSpPr>
            <a:spLocks noGrp="1"/>
          </p:cNvSpPr>
          <p:nvPr>
            <p:ph type="ctrTitle"/>
          </p:nvPr>
        </p:nvSpPr>
        <p:spPr/>
        <p:txBody>
          <a:bodyPr/>
          <a:lstStyle/>
          <a:p>
            <a:r>
              <a:rPr lang="en-US"/>
              <a:t>Today’s Objectives</a:t>
            </a:r>
          </a:p>
        </p:txBody>
      </p:sp>
      <p:sp>
        <p:nvSpPr>
          <p:cNvPr id="4" name="Text Placeholder 3">
            <a:extLst>
              <a:ext uri="{FF2B5EF4-FFF2-40B4-BE49-F238E27FC236}">
                <a16:creationId xmlns:a16="http://schemas.microsoft.com/office/drawing/2014/main" id="{469CD3A3-D650-0EFD-2949-D50AC4F2D870}"/>
              </a:ext>
            </a:extLst>
          </p:cNvPr>
          <p:cNvSpPr>
            <a:spLocks noGrp="1"/>
          </p:cNvSpPr>
          <p:nvPr>
            <p:ph type="body" sz="quarter" idx="14"/>
          </p:nvPr>
        </p:nvSpPr>
        <p:spPr>
          <a:xfrm>
            <a:off x="1046107" y="1499162"/>
            <a:ext cx="10164378" cy="4019077"/>
          </a:xfrm>
        </p:spPr>
        <p:txBody>
          <a:bodyPr vert="horz" lIns="0" tIns="0" rIns="0" bIns="0" rtlCol="0" anchor="t">
            <a:normAutofit/>
          </a:bodyPr>
          <a:lstStyle/>
          <a:p>
            <a:pPr marL="0" indent="0">
              <a:buNone/>
            </a:pPr>
            <a:endParaRPr lang="en-US" sz="2000" b="1" dirty="0"/>
          </a:p>
          <a:p>
            <a:pPr marL="228600" indent="-285750"/>
            <a:r>
              <a:rPr lang="en-US" sz="2000" dirty="0">
                <a:latin typeface="Acumin Pro"/>
              </a:rPr>
              <a:t>Refresh and remind everyone of the Cooperative Extension System organizational structure.</a:t>
            </a:r>
            <a:endParaRPr lang="en-US" dirty="0"/>
          </a:p>
          <a:p>
            <a:r>
              <a:rPr lang="en-US" sz="2000" dirty="0">
                <a:latin typeface="Acumin Pro"/>
              </a:rPr>
              <a:t>Reinforce and strengthen all of our understanding and support of the 4-H program.</a:t>
            </a:r>
          </a:p>
          <a:p>
            <a:pPr lvl="1" indent="-274320">
              <a:buClr>
                <a:srgbClr val="555960"/>
              </a:buClr>
              <a:buFont typeface="Courier New" charset="2"/>
              <a:buChar char="o"/>
            </a:pPr>
            <a:r>
              <a:rPr lang="en-US" sz="1800" dirty="0">
                <a:solidFill>
                  <a:srgbClr val="000000"/>
                </a:solidFill>
                <a:latin typeface="Acumin Pro"/>
              </a:rPr>
              <a:t>Expectations, standards and the why they are in place.</a:t>
            </a:r>
          </a:p>
          <a:p>
            <a:r>
              <a:rPr lang="en-US" sz="2000" dirty="0">
                <a:latin typeface="Acumin Pro"/>
              </a:rPr>
              <a:t>Identify resources and best practices to improve communication, support and connections.  </a:t>
            </a:r>
          </a:p>
          <a:p>
            <a:pPr marL="0" indent="0">
              <a:buNone/>
            </a:pPr>
            <a:endParaRPr lang="en-US" sz="2000" dirty="0">
              <a:latin typeface="Acumin Pro"/>
            </a:endParaRPr>
          </a:p>
          <a:p>
            <a:pPr marL="0" indent="0">
              <a:buNone/>
            </a:pPr>
            <a:r>
              <a:rPr lang="en-US" sz="2000" b="1" dirty="0">
                <a:latin typeface="Acumin Pro"/>
              </a:rPr>
              <a:t>Goal of this Summit:</a:t>
            </a:r>
            <a:endParaRPr lang="en-US" b="1" dirty="0"/>
          </a:p>
          <a:p>
            <a:r>
              <a:rPr lang="en-US" sz="2000" dirty="0">
                <a:latin typeface="Acumin Pro"/>
              </a:rPr>
              <a:t>Create a stronger working relationship to support 4-H youth and positive youth development programming in Indiana.</a:t>
            </a:r>
          </a:p>
        </p:txBody>
      </p:sp>
      <p:sp>
        <p:nvSpPr>
          <p:cNvPr id="5" name="Date Placeholder 4">
            <a:extLst>
              <a:ext uri="{FF2B5EF4-FFF2-40B4-BE49-F238E27FC236}">
                <a16:creationId xmlns:a16="http://schemas.microsoft.com/office/drawing/2014/main" id="{092E1015-0A22-32F6-F7D0-2C361A15D27A}"/>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EF406238-ECD1-7259-5468-BF32F2F387DB}"/>
              </a:ext>
            </a:extLst>
          </p:cNvPr>
          <p:cNvSpPr>
            <a:spLocks noGrp="1"/>
          </p:cNvSpPr>
          <p:nvPr>
            <p:ph type="sldNum" sz="quarter" idx="4"/>
          </p:nvPr>
        </p:nvSpPr>
        <p:spPr/>
        <p:txBody>
          <a:bodyPr/>
          <a:lstStyle/>
          <a:p>
            <a:fld id="{8A7A6979-0714-4377-B894-6BE4C2D6E202}" type="slidenum">
              <a:rPr lang="en-US" smtClean="0"/>
              <a:pPr/>
              <a:t>4</a:t>
            </a:fld>
            <a:endParaRPr lang="en-US"/>
          </a:p>
        </p:txBody>
      </p:sp>
    </p:spTree>
    <p:extLst>
      <p:ext uri="{BB962C8B-B14F-4D97-AF65-F5344CB8AC3E}">
        <p14:creationId xmlns:p14="http://schemas.microsoft.com/office/powerpoint/2010/main" val="224648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2882-7EAE-AA70-B80C-4B9E45CB931A}"/>
              </a:ext>
            </a:extLst>
          </p:cNvPr>
          <p:cNvSpPr>
            <a:spLocks noGrp="1"/>
          </p:cNvSpPr>
          <p:nvPr>
            <p:ph type="ctrTitle"/>
          </p:nvPr>
        </p:nvSpPr>
        <p:spPr/>
        <p:txBody>
          <a:bodyPr/>
          <a:lstStyle/>
          <a:p>
            <a:r>
              <a:rPr lang="en-US"/>
              <a:t>Creating Connections</a:t>
            </a:r>
          </a:p>
        </p:txBody>
      </p:sp>
      <p:sp>
        <p:nvSpPr>
          <p:cNvPr id="5" name="Date Placeholder 4">
            <a:extLst>
              <a:ext uri="{FF2B5EF4-FFF2-40B4-BE49-F238E27FC236}">
                <a16:creationId xmlns:a16="http://schemas.microsoft.com/office/drawing/2014/main" id="{34A11CB7-3F14-8C42-BF91-ECF33BF44A99}"/>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9B2EC68D-0B8E-041A-51F9-98019F80175F}"/>
              </a:ext>
            </a:extLst>
          </p:cNvPr>
          <p:cNvSpPr>
            <a:spLocks noGrp="1"/>
          </p:cNvSpPr>
          <p:nvPr>
            <p:ph type="sldNum" sz="quarter" idx="4"/>
          </p:nvPr>
        </p:nvSpPr>
        <p:spPr/>
        <p:txBody>
          <a:bodyPr/>
          <a:lstStyle/>
          <a:p>
            <a:fld id="{8A7A6979-0714-4377-B894-6BE4C2D6E202}" type="slidenum">
              <a:rPr lang="en-US" smtClean="0"/>
              <a:pPr/>
              <a:t>5</a:t>
            </a:fld>
            <a:endParaRPr lang="en-US"/>
          </a:p>
        </p:txBody>
      </p:sp>
      <p:pic>
        <p:nvPicPr>
          <p:cNvPr id="7" name="Picture 6" descr="A group of people putting their hands together&#10;&#10;AI-generated content may be incorrect.">
            <a:extLst>
              <a:ext uri="{FF2B5EF4-FFF2-40B4-BE49-F238E27FC236}">
                <a16:creationId xmlns:a16="http://schemas.microsoft.com/office/drawing/2014/main" id="{04064ABC-9960-D9F4-F802-82AC28E979D7}"/>
              </a:ext>
            </a:extLst>
          </p:cNvPr>
          <p:cNvPicPr>
            <a:picLocks noChangeAspect="1"/>
          </p:cNvPicPr>
          <p:nvPr/>
        </p:nvPicPr>
        <p:blipFill>
          <a:blip r:embed="rId3"/>
          <a:stretch>
            <a:fillRect/>
          </a:stretch>
        </p:blipFill>
        <p:spPr>
          <a:xfrm>
            <a:off x="2251792" y="1289407"/>
            <a:ext cx="7674038" cy="4267533"/>
          </a:xfrm>
          <a:prstGeom prst="rect">
            <a:avLst/>
          </a:prstGeom>
        </p:spPr>
      </p:pic>
    </p:spTree>
    <p:extLst>
      <p:ext uri="{BB962C8B-B14F-4D97-AF65-F5344CB8AC3E}">
        <p14:creationId xmlns:p14="http://schemas.microsoft.com/office/powerpoint/2010/main" val="10699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1D05-DDB8-69EF-75B6-915F615A3261}"/>
              </a:ext>
            </a:extLst>
          </p:cNvPr>
          <p:cNvSpPr>
            <a:spLocks noGrp="1"/>
          </p:cNvSpPr>
          <p:nvPr>
            <p:ph type="ctrTitle"/>
          </p:nvPr>
        </p:nvSpPr>
        <p:spPr/>
        <p:txBody>
          <a:bodyPr/>
          <a:lstStyle/>
          <a:p>
            <a:r>
              <a:rPr lang="en-US"/>
              <a:t>4-H Affiliate’s Role in the 4-H Structure</a:t>
            </a:r>
          </a:p>
        </p:txBody>
      </p:sp>
      <p:sp>
        <p:nvSpPr>
          <p:cNvPr id="3" name="Subtitle 2">
            <a:extLst>
              <a:ext uri="{FF2B5EF4-FFF2-40B4-BE49-F238E27FC236}">
                <a16:creationId xmlns:a16="http://schemas.microsoft.com/office/drawing/2014/main" id="{1351AA26-88AB-28DC-93D9-F1F0601181FF}"/>
              </a:ext>
            </a:extLst>
          </p:cNvPr>
          <p:cNvSpPr>
            <a:spLocks noGrp="1"/>
          </p:cNvSpPr>
          <p:nvPr>
            <p:ph type="subTitle" idx="1"/>
          </p:nvPr>
        </p:nvSpPr>
        <p:spPr>
          <a:xfrm>
            <a:off x="1043553" y="1345167"/>
            <a:ext cx="7321993" cy="1051570"/>
          </a:xfrm>
        </p:spPr>
        <p:txBody>
          <a:bodyPr/>
          <a:lstStyle/>
          <a:p>
            <a:r>
              <a:rPr lang="en-US" sz="3000" dirty="0">
                <a:latin typeface="Acumin Pro SemiCondensed"/>
              </a:rPr>
              <a:t>Lisa Wilson and Josh </a:t>
            </a:r>
            <a:r>
              <a:rPr lang="en-US" sz="3000" err="1">
                <a:latin typeface="Acumin Pro SemiCondensed"/>
              </a:rPr>
              <a:t>Winrotte</a:t>
            </a:r>
            <a:r>
              <a:rPr lang="en-US" sz="3000" dirty="0">
                <a:latin typeface="Acumin Pro SemiCondensed"/>
              </a:rPr>
              <a:t> </a:t>
            </a:r>
            <a:endParaRPr lang="en-US" dirty="0"/>
          </a:p>
          <a:p>
            <a:r>
              <a:rPr lang="en-US" sz="3000" dirty="0">
                <a:latin typeface="Acumin Pro SemiCondensed"/>
              </a:rPr>
              <a:t>Area Director Liaisons</a:t>
            </a:r>
            <a:r>
              <a:rPr lang="en-US" dirty="0">
                <a:latin typeface="Acumin Pro SemiCondensed"/>
              </a:rPr>
              <a:t> </a:t>
            </a:r>
            <a:endParaRPr lang="en-US"/>
          </a:p>
        </p:txBody>
      </p:sp>
      <p:sp>
        <p:nvSpPr>
          <p:cNvPr id="4" name="Text Placeholder 3">
            <a:extLst>
              <a:ext uri="{FF2B5EF4-FFF2-40B4-BE49-F238E27FC236}">
                <a16:creationId xmlns:a16="http://schemas.microsoft.com/office/drawing/2014/main" id="{CBB05B02-315A-337F-1C4D-47FF9F7C06AD}"/>
              </a:ext>
            </a:extLst>
          </p:cNvPr>
          <p:cNvSpPr>
            <a:spLocks noGrp="1"/>
          </p:cNvSpPr>
          <p:nvPr>
            <p:ph type="body" sz="quarter" idx="14"/>
          </p:nvPr>
        </p:nvSpPr>
        <p:spPr>
          <a:xfrm>
            <a:off x="1977125" y="2479299"/>
            <a:ext cx="7366000" cy="2211606"/>
          </a:xfrm>
        </p:spPr>
        <p:txBody>
          <a:bodyPr vert="horz" lIns="0" tIns="0" rIns="0" bIns="0" rtlCol="0" anchor="t">
            <a:normAutofit/>
          </a:bodyPr>
          <a:lstStyle/>
          <a:p>
            <a:r>
              <a:rPr lang="en-US" sz="2400" dirty="0">
                <a:latin typeface="Acumin Pro"/>
              </a:rPr>
              <a:t>4-H Organizational Structure in Indiana</a:t>
            </a:r>
          </a:p>
          <a:p>
            <a:r>
              <a:rPr lang="en-US" sz="2400" dirty="0">
                <a:latin typeface="Acumin Pro"/>
              </a:rPr>
              <a:t>What the ABE says about Working Together</a:t>
            </a:r>
          </a:p>
          <a:p>
            <a:r>
              <a:rPr lang="en-US" sz="2400" dirty="0">
                <a:latin typeface="Acumin Pro"/>
              </a:rPr>
              <a:t>MOU's set the Stage</a:t>
            </a:r>
          </a:p>
          <a:p>
            <a:r>
              <a:rPr lang="en-US" sz="2400" dirty="0">
                <a:latin typeface="Acumin Pro"/>
              </a:rPr>
              <a:t>Partnerships make the Dream Work</a:t>
            </a:r>
          </a:p>
          <a:p>
            <a:r>
              <a:rPr lang="en-US" sz="2400" dirty="0">
                <a:latin typeface="Acumin Pro"/>
              </a:rPr>
              <a:t>Volunteers and the Role Description</a:t>
            </a:r>
            <a:endParaRPr lang="en-US" sz="2400" dirty="0"/>
          </a:p>
          <a:p>
            <a:r>
              <a:rPr lang="en-US" sz="2400" dirty="0">
                <a:latin typeface="Acumin Pro"/>
              </a:rPr>
              <a:t>Q and A</a:t>
            </a:r>
          </a:p>
        </p:txBody>
      </p:sp>
      <p:sp>
        <p:nvSpPr>
          <p:cNvPr id="5" name="Date Placeholder 4">
            <a:extLst>
              <a:ext uri="{FF2B5EF4-FFF2-40B4-BE49-F238E27FC236}">
                <a16:creationId xmlns:a16="http://schemas.microsoft.com/office/drawing/2014/main" id="{9069F47B-A543-A126-FBEC-D082EB871130}"/>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36A5773F-2F18-881B-E542-FC548E91E33E}"/>
              </a:ext>
            </a:extLst>
          </p:cNvPr>
          <p:cNvSpPr>
            <a:spLocks noGrp="1"/>
          </p:cNvSpPr>
          <p:nvPr>
            <p:ph type="sldNum" sz="quarter" idx="4"/>
          </p:nvPr>
        </p:nvSpPr>
        <p:spPr/>
        <p:txBody>
          <a:bodyPr/>
          <a:lstStyle/>
          <a:p>
            <a:fld id="{8A7A6979-0714-4377-B894-6BE4C2D6E202}" type="slidenum">
              <a:rPr lang="en-US" smtClean="0"/>
              <a:pPr/>
              <a:t>6</a:t>
            </a:fld>
            <a:endParaRPr lang="en-US"/>
          </a:p>
        </p:txBody>
      </p:sp>
    </p:spTree>
    <p:extLst>
      <p:ext uri="{BB962C8B-B14F-4D97-AF65-F5344CB8AC3E}">
        <p14:creationId xmlns:p14="http://schemas.microsoft.com/office/powerpoint/2010/main" val="249773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6F02-0A44-5868-876B-DD36943DEB0B}"/>
              </a:ext>
            </a:extLst>
          </p:cNvPr>
          <p:cNvSpPr>
            <a:spLocks noGrp="1"/>
          </p:cNvSpPr>
          <p:nvPr>
            <p:ph type="ctrTitle"/>
          </p:nvPr>
        </p:nvSpPr>
        <p:spPr/>
        <p:txBody>
          <a:bodyPr/>
          <a:lstStyle/>
          <a:p>
            <a:r>
              <a:rPr lang="en-US"/>
              <a:t>4-H Organizational Structure</a:t>
            </a:r>
          </a:p>
        </p:txBody>
      </p:sp>
      <p:sp>
        <p:nvSpPr>
          <p:cNvPr id="5" name="Date Placeholder 4">
            <a:extLst>
              <a:ext uri="{FF2B5EF4-FFF2-40B4-BE49-F238E27FC236}">
                <a16:creationId xmlns:a16="http://schemas.microsoft.com/office/drawing/2014/main" id="{5A7C5DBA-E218-B0D1-AE2C-2AD000AC591F}"/>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A339AB52-0FBA-B74B-2ED4-54CE023CEF37}"/>
              </a:ext>
            </a:extLst>
          </p:cNvPr>
          <p:cNvSpPr>
            <a:spLocks noGrp="1"/>
          </p:cNvSpPr>
          <p:nvPr>
            <p:ph type="sldNum" sz="quarter" idx="4"/>
          </p:nvPr>
        </p:nvSpPr>
        <p:spPr/>
        <p:txBody>
          <a:bodyPr/>
          <a:lstStyle/>
          <a:p>
            <a:fld id="{8A7A6979-0714-4377-B894-6BE4C2D6E202}" type="slidenum">
              <a:rPr lang="en-US" smtClean="0"/>
              <a:pPr/>
              <a:t>7</a:t>
            </a:fld>
            <a:endParaRPr lang="en-US"/>
          </a:p>
        </p:txBody>
      </p:sp>
      <p:sp>
        <p:nvSpPr>
          <p:cNvPr id="9" name="Rectangle 8">
            <a:extLst>
              <a:ext uri="{FF2B5EF4-FFF2-40B4-BE49-F238E27FC236}">
                <a16:creationId xmlns:a16="http://schemas.microsoft.com/office/drawing/2014/main" id="{58DFB9EC-11B5-B7BE-B652-E3A65067B15C}"/>
              </a:ext>
            </a:extLst>
          </p:cNvPr>
          <p:cNvSpPr/>
          <p:nvPr/>
        </p:nvSpPr>
        <p:spPr>
          <a:xfrm>
            <a:off x="4096528" y="955122"/>
            <a:ext cx="3284375" cy="101703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DA93171-8AB0-CB41-48AF-0A818AB863B1}"/>
              </a:ext>
            </a:extLst>
          </p:cNvPr>
          <p:cNvSpPr txBox="1"/>
          <p:nvPr/>
        </p:nvSpPr>
        <p:spPr>
          <a:xfrm>
            <a:off x="4851083" y="1140474"/>
            <a:ext cx="1619250" cy="646331"/>
          </a:xfrm>
          <a:prstGeom prst="rect">
            <a:avLst/>
          </a:prstGeom>
          <a:noFill/>
        </p:spPr>
        <p:txBody>
          <a:bodyPr wrap="square" rtlCol="0">
            <a:spAutoFit/>
          </a:bodyPr>
          <a:lstStyle/>
          <a:p>
            <a:pPr algn="ctr"/>
            <a:r>
              <a:rPr lang="en-US"/>
              <a:t>USDA/NIFA</a:t>
            </a:r>
          </a:p>
          <a:p>
            <a:pPr algn="ctr"/>
            <a:r>
              <a:rPr lang="en-US"/>
              <a:t>18USC707</a:t>
            </a:r>
          </a:p>
        </p:txBody>
      </p:sp>
      <p:sp>
        <p:nvSpPr>
          <p:cNvPr id="11" name="Rectangle 10">
            <a:extLst>
              <a:ext uri="{FF2B5EF4-FFF2-40B4-BE49-F238E27FC236}">
                <a16:creationId xmlns:a16="http://schemas.microsoft.com/office/drawing/2014/main" id="{8A86D15F-797D-15E5-959D-7DD7CADCBCB4}"/>
              </a:ext>
            </a:extLst>
          </p:cNvPr>
          <p:cNvSpPr/>
          <p:nvPr/>
        </p:nvSpPr>
        <p:spPr>
          <a:xfrm>
            <a:off x="4096526" y="2137052"/>
            <a:ext cx="3284375" cy="101703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9B06DF7-8ACF-EC80-CFD0-BD5FC9BC88A9}"/>
              </a:ext>
            </a:extLst>
          </p:cNvPr>
          <p:cNvSpPr txBox="1"/>
          <p:nvPr/>
        </p:nvSpPr>
        <p:spPr>
          <a:xfrm>
            <a:off x="4443315" y="2334762"/>
            <a:ext cx="2590800" cy="646331"/>
          </a:xfrm>
          <a:prstGeom prst="rect">
            <a:avLst/>
          </a:prstGeom>
          <a:noFill/>
        </p:spPr>
        <p:txBody>
          <a:bodyPr wrap="square" rtlCol="0">
            <a:spAutoFit/>
          </a:bodyPr>
          <a:lstStyle/>
          <a:p>
            <a:pPr algn="ctr"/>
            <a:r>
              <a:rPr lang="en-US"/>
              <a:t>Land Grant Universities</a:t>
            </a:r>
          </a:p>
          <a:p>
            <a:pPr algn="ctr"/>
            <a:r>
              <a:rPr lang="en-US"/>
              <a:t>Purdue University</a:t>
            </a:r>
          </a:p>
        </p:txBody>
      </p:sp>
      <p:sp>
        <p:nvSpPr>
          <p:cNvPr id="13" name="Rectangle 12">
            <a:extLst>
              <a:ext uri="{FF2B5EF4-FFF2-40B4-BE49-F238E27FC236}">
                <a16:creationId xmlns:a16="http://schemas.microsoft.com/office/drawing/2014/main" id="{B0CCCD1C-262D-A019-EA7E-F91F2302B220}"/>
              </a:ext>
            </a:extLst>
          </p:cNvPr>
          <p:cNvSpPr/>
          <p:nvPr/>
        </p:nvSpPr>
        <p:spPr>
          <a:xfrm>
            <a:off x="4096525" y="3315420"/>
            <a:ext cx="3284375" cy="101703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7900966-CF82-2262-775A-9F260F0C687F}"/>
              </a:ext>
            </a:extLst>
          </p:cNvPr>
          <p:cNvSpPr txBox="1"/>
          <p:nvPr/>
        </p:nvSpPr>
        <p:spPr>
          <a:xfrm>
            <a:off x="4443312" y="3639272"/>
            <a:ext cx="2590800" cy="369332"/>
          </a:xfrm>
          <a:prstGeom prst="rect">
            <a:avLst/>
          </a:prstGeom>
          <a:noFill/>
        </p:spPr>
        <p:txBody>
          <a:bodyPr wrap="square" rtlCol="0">
            <a:spAutoFit/>
          </a:bodyPr>
          <a:lstStyle/>
          <a:p>
            <a:pPr algn="ctr"/>
            <a:r>
              <a:rPr lang="en-US"/>
              <a:t>County Educators</a:t>
            </a:r>
          </a:p>
        </p:txBody>
      </p:sp>
      <p:sp>
        <p:nvSpPr>
          <p:cNvPr id="15" name="Rectangle 14">
            <a:extLst>
              <a:ext uri="{FF2B5EF4-FFF2-40B4-BE49-F238E27FC236}">
                <a16:creationId xmlns:a16="http://schemas.microsoft.com/office/drawing/2014/main" id="{08713A15-1124-9A87-330C-5BFE5FF67614}"/>
              </a:ext>
            </a:extLst>
          </p:cNvPr>
          <p:cNvSpPr/>
          <p:nvPr/>
        </p:nvSpPr>
        <p:spPr>
          <a:xfrm>
            <a:off x="4101193" y="4525443"/>
            <a:ext cx="3284375" cy="101703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52677-CB98-6481-08FD-8ACBDCD010FE}"/>
              </a:ext>
            </a:extLst>
          </p:cNvPr>
          <p:cNvSpPr txBox="1"/>
          <p:nvPr/>
        </p:nvSpPr>
        <p:spPr>
          <a:xfrm>
            <a:off x="4443312" y="4849295"/>
            <a:ext cx="2590800" cy="369332"/>
          </a:xfrm>
          <a:prstGeom prst="rect">
            <a:avLst/>
          </a:prstGeom>
          <a:noFill/>
        </p:spPr>
        <p:txBody>
          <a:bodyPr wrap="square" rtlCol="0">
            <a:spAutoFit/>
          </a:bodyPr>
          <a:lstStyle/>
          <a:p>
            <a:pPr algn="ctr"/>
            <a:r>
              <a:rPr lang="en-US"/>
              <a:t>4-H Affiliates</a:t>
            </a:r>
          </a:p>
        </p:txBody>
      </p:sp>
      <p:cxnSp>
        <p:nvCxnSpPr>
          <p:cNvPr id="18" name="Straight Connector 17">
            <a:extLst>
              <a:ext uri="{FF2B5EF4-FFF2-40B4-BE49-F238E27FC236}">
                <a16:creationId xmlns:a16="http://schemas.microsoft.com/office/drawing/2014/main" id="{22378DBF-A765-A6DB-CBE8-C3C6DFF0B12F}"/>
              </a:ext>
            </a:extLst>
          </p:cNvPr>
          <p:cNvCxnSpPr>
            <a:stCxn id="9" idx="2"/>
            <a:endCxn id="11" idx="0"/>
          </p:cNvCxnSpPr>
          <p:nvPr/>
        </p:nvCxnSpPr>
        <p:spPr>
          <a:xfrm flipH="1">
            <a:off x="5738714" y="1972158"/>
            <a:ext cx="2" cy="1648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7DC2C7-0412-AE54-5060-9430AF01EC52}"/>
              </a:ext>
            </a:extLst>
          </p:cNvPr>
          <p:cNvCxnSpPr/>
          <p:nvPr/>
        </p:nvCxnSpPr>
        <p:spPr>
          <a:xfrm flipH="1">
            <a:off x="5660706" y="4346502"/>
            <a:ext cx="2" cy="1648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A67B9D-B81A-4729-6127-60308B5F7013}"/>
              </a:ext>
            </a:extLst>
          </p:cNvPr>
          <p:cNvCxnSpPr/>
          <p:nvPr/>
        </p:nvCxnSpPr>
        <p:spPr>
          <a:xfrm flipH="1">
            <a:off x="5738710" y="3143503"/>
            <a:ext cx="2" cy="164894"/>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39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D37BF-0BB4-2B05-6D02-4FA212C68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8ED2A-9E44-6DB3-D6D8-F63388B7813D}"/>
              </a:ext>
            </a:extLst>
          </p:cNvPr>
          <p:cNvSpPr>
            <a:spLocks noGrp="1"/>
          </p:cNvSpPr>
          <p:nvPr>
            <p:ph type="ctrTitle"/>
          </p:nvPr>
        </p:nvSpPr>
        <p:spPr>
          <a:xfrm>
            <a:off x="1043554" y="442674"/>
            <a:ext cx="9234309" cy="498598"/>
          </a:xfrm>
        </p:spPr>
        <p:txBody>
          <a:bodyPr/>
          <a:lstStyle/>
          <a:p>
            <a:r>
              <a:rPr lang="en-US" dirty="0">
                <a:solidFill>
                  <a:srgbClr val="C9B991"/>
                </a:solidFill>
                <a:latin typeface="Acumin Pro ExtraCondensed"/>
              </a:rPr>
              <a:t>What the ABE says about Working Together</a:t>
            </a:r>
            <a:endParaRPr lang="en-US" dirty="0"/>
          </a:p>
        </p:txBody>
      </p:sp>
      <p:sp>
        <p:nvSpPr>
          <p:cNvPr id="5" name="Date Placeholder 4">
            <a:extLst>
              <a:ext uri="{FF2B5EF4-FFF2-40B4-BE49-F238E27FC236}">
                <a16:creationId xmlns:a16="http://schemas.microsoft.com/office/drawing/2014/main" id="{D478D0EF-3218-2426-E19A-FF68C023A1A0}"/>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EE7C72EA-89F3-2B52-6728-BC44F243B7E1}"/>
              </a:ext>
            </a:extLst>
          </p:cNvPr>
          <p:cNvSpPr>
            <a:spLocks noGrp="1"/>
          </p:cNvSpPr>
          <p:nvPr>
            <p:ph type="sldNum" sz="quarter" idx="4"/>
          </p:nvPr>
        </p:nvSpPr>
        <p:spPr/>
        <p:txBody>
          <a:bodyPr/>
          <a:lstStyle/>
          <a:p>
            <a:fld id="{8A7A6979-0714-4377-B894-6BE4C2D6E202}" type="slidenum">
              <a:rPr lang="en-US" smtClean="0"/>
              <a:pPr/>
              <a:t>8</a:t>
            </a:fld>
            <a:endParaRPr lang="en-US"/>
          </a:p>
        </p:txBody>
      </p:sp>
      <p:sp>
        <p:nvSpPr>
          <p:cNvPr id="3" name="TextBox 2">
            <a:extLst>
              <a:ext uri="{FF2B5EF4-FFF2-40B4-BE49-F238E27FC236}">
                <a16:creationId xmlns:a16="http://schemas.microsoft.com/office/drawing/2014/main" id="{11340E9D-CC1D-444C-113E-B18566DF359F}"/>
              </a:ext>
            </a:extLst>
          </p:cNvPr>
          <p:cNvSpPr txBox="1"/>
          <p:nvPr/>
        </p:nvSpPr>
        <p:spPr>
          <a:xfrm>
            <a:off x="1050378" y="1011182"/>
            <a:ext cx="10045043"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 my role as a 4-H Youth Development Program faculty, educator, staff, or volunteer I will: </a:t>
            </a:r>
          </a:p>
          <a:p>
            <a:r>
              <a:rPr lang="en-US" dirty="0"/>
              <a:t> </a:t>
            </a:r>
          </a:p>
          <a:p>
            <a:pPr marL="285750" indent="-285750">
              <a:buFont typeface="Arial"/>
              <a:buChar char="•"/>
            </a:pPr>
            <a:r>
              <a:rPr lang="en-US" sz="2200" dirty="0"/>
              <a:t>Respect, adhere to, and enforce the rules, policies, and guidelines established by the Purdue University Cooperative Extension Service including all laws related to child abuse and substance abuse. </a:t>
            </a:r>
          </a:p>
          <a:p>
            <a:pPr marL="285750" indent="-285750">
              <a:buFont typeface="Arial"/>
              <a:buChar char="•"/>
            </a:pPr>
            <a:r>
              <a:rPr lang="en-US" sz="2200" dirty="0"/>
              <a:t>Accept supervision and support from salaried Extension staff or designated management volunteers. </a:t>
            </a:r>
          </a:p>
          <a:p>
            <a:pPr marL="285750" indent="-285750">
              <a:buFont typeface="Arial"/>
              <a:buChar char="•"/>
            </a:pPr>
            <a:r>
              <a:rPr lang="en-US" sz="2200" dirty="0"/>
              <a:t>Participate in orientation and training, which includes youth protection standards, sponsored by the Purdue Cooperative Extension Service. </a:t>
            </a:r>
          </a:p>
          <a:p>
            <a:pPr marL="285750" indent="-285750">
              <a:buFont typeface="Arial"/>
              <a:buChar char="•"/>
            </a:pPr>
            <a:r>
              <a:rPr lang="en-US" sz="2200" dirty="0"/>
              <a:t>Accept my responsibility to represent 4-H Youth Development Programs with dignity and pride by being a positive role model for youth.</a:t>
            </a:r>
            <a:endParaRPr lang="en-US" sz="2200"/>
          </a:p>
        </p:txBody>
      </p:sp>
    </p:spTree>
    <p:extLst>
      <p:ext uri="{BB962C8B-B14F-4D97-AF65-F5344CB8AC3E}">
        <p14:creationId xmlns:p14="http://schemas.microsoft.com/office/powerpoint/2010/main" val="244997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D711E-BB0C-F933-3E38-FCABA4BB6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C9EDF-1861-942F-EC90-B662C8C3DC68}"/>
              </a:ext>
            </a:extLst>
          </p:cNvPr>
          <p:cNvSpPr>
            <a:spLocks noGrp="1"/>
          </p:cNvSpPr>
          <p:nvPr>
            <p:ph type="ctrTitle"/>
          </p:nvPr>
        </p:nvSpPr>
        <p:spPr>
          <a:xfrm>
            <a:off x="1043554" y="442674"/>
            <a:ext cx="9234309" cy="498598"/>
          </a:xfrm>
        </p:spPr>
        <p:txBody>
          <a:bodyPr/>
          <a:lstStyle/>
          <a:p>
            <a:r>
              <a:rPr lang="en-US" dirty="0">
                <a:solidFill>
                  <a:srgbClr val="C9B991"/>
                </a:solidFill>
                <a:latin typeface="Acumin Pro ExtraCondensed"/>
              </a:rPr>
              <a:t>Volunteers and the Role Description</a:t>
            </a:r>
          </a:p>
        </p:txBody>
      </p:sp>
      <p:sp>
        <p:nvSpPr>
          <p:cNvPr id="3" name="Subtitle 2">
            <a:extLst>
              <a:ext uri="{FF2B5EF4-FFF2-40B4-BE49-F238E27FC236}">
                <a16:creationId xmlns:a16="http://schemas.microsoft.com/office/drawing/2014/main" id="{880DDD32-2F89-4590-2CAF-864E968D1AC4}"/>
              </a:ext>
            </a:extLst>
          </p:cNvPr>
          <p:cNvSpPr>
            <a:spLocks noGrp="1"/>
          </p:cNvSpPr>
          <p:nvPr>
            <p:ph type="subTitle" idx="1"/>
          </p:nvPr>
        </p:nvSpPr>
        <p:spPr>
          <a:xfrm>
            <a:off x="1043553" y="1345167"/>
            <a:ext cx="7321993" cy="338554"/>
          </a:xfrm>
        </p:spPr>
        <p:txBody>
          <a:bodyPr/>
          <a:lstStyle/>
          <a:p>
            <a:r>
              <a:rPr lang="en-US">
                <a:latin typeface="Acumin Pro SemiCondensed"/>
              </a:rPr>
              <a:t>Our educators have job descriptions and expectations! </a:t>
            </a:r>
            <a:endParaRPr lang="en-US"/>
          </a:p>
        </p:txBody>
      </p:sp>
      <p:sp>
        <p:nvSpPr>
          <p:cNvPr id="4" name="Text Placeholder 3">
            <a:extLst>
              <a:ext uri="{FF2B5EF4-FFF2-40B4-BE49-F238E27FC236}">
                <a16:creationId xmlns:a16="http://schemas.microsoft.com/office/drawing/2014/main" id="{82702A28-702C-678F-F371-9B28370CE384}"/>
              </a:ext>
            </a:extLst>
          </p:cNvPr>
          <p:cNvSpPr>
            <a:spLocks noGrp="1"/>
          </p:cNvSpPr>
          <p:nvPr>
            <p:ph type="body" sz="quarter" idx="14"/>
          </p:nvPr>
        </p:nvSpPr>
        <p:spPr>
          <a:xfrm>
            <a:off x="1950849" y="2120195"/>
            <a:ext cx="7366000" cy="3253882"/>
          </a:xfrm>
        </p:spPr>
        <p:txBody>
          <a:bodyPr vert="horz" lIns="0" tIns="0" rIns="0" bIns="0" rtlCol="0" anchor="t">
            <a:normAutofit lnSpcReduction="10000"/>
          </a:bodyPr>
          <a:lstStyle/>
          <a:p>
            <a:r>
              <a:rPr lang="en-US" dirty="0">
                <a:latin typeface="Acumin Pro"/>
              </a:rPr>
              <a:t>Educators are expected to:</a:t>
            </a:r>
            <a:endParaRPr lang="en-US" dirty="0"/>
          </a:p>
          <a:p>
            <a:pPr lvl="1">
              <a:buClr>
                <a:srgbClr val="555960"/>
              </a:buClr>
              <a:buFont typeface="Courier New" charset="2"/>
              <a:buChar char="o"/>
            </a:pPr>
            <a:r>
              <a:rPr lang="en-US">
                <a:solidFill>
                  <a:srgbClr val="000000"/>
                </a:solidFill>
                <a:latin typeface="Acumin Pro"/>
              </a:rPr>
              <a:t>Plan Programs for youth and families</a:t>
            </a:r>
            <a:endParaRPr lang="en-US" dirty="0">
              <a:solidFill>
                <a:srgbClr val="000000"/>
              </a:solidFill>
              <a:latin typeface="Acumin Pro"/>
            </a:endParaRPr>
          </a:p>
          <a:p>
            <a:pPr lvl="1">
              <a:buClr>
                <a:srgbClr val="555960"/>
              </a:buClr>
              <a:buFont typeface="Courier New" charset="2"/>
              <a:buChar char="o"/>
            </a:pPr>
            <a:r>
              <a:rPr lang="en-US" dirty="0">
                <a:solidFill>
                  <a:srgbClr val="000000"/>
                </a:solidFill>
                <a:latin typeface="Acumin Pro"/>
              </a:rPr>
              <a:t>Serve as the Volunteer Coordinator for the program</a:t>
            </a:r>
          </a:p>
          <a:p>
            <a:pPr lvl="1">
              <a:buClr>
                <a:srgbClr val="555960"/>
              </a:buClr>
              <a:buFont typeface="Courier New" charset="2"/>
              <a:buChar char="o"/>
            </a:pPr>
            <a:r>
              <a:rPr lang="en-US" dirty="0">
                <a:solidFill>
                  <a:srgbClr val="000000"/>
                </a:solidFill>
                <a:latin typeface="Acumin Pro"/>
              </a:rPr>
              <a:t>Comply with all USDA, BOAH, and Indiana Dept of Ag regulations</a:t>
            </a:r>
          </a:p>
          <a:p>
            <a:pPr lvl="1">
              <a:buClr>
                <a:srgbClr val="555960"/>
              </a:buClr>
              <a:buFont typeface="Courier New" charset="2"/>
              <a:buChar char="o"/>
            </a:pPr>
            <a:r>
              <a:rPr lang="en-US" dirty="0">
                <a:solidFill>
                  <a:srgbClr val="000000"/>
                </a:solidFill>
                <a:latin typeface="Acumin Pro"/>
              </a:rPr>
              <a:t>Participate in Professional Development and Training</a:t>
            </a:r>
          </a:p>
          <a:p>
            <a:pPr lvl="1">
              <a:buClr>
                <a:srgbClr val="555960"/>
              </a:buClr>
              <a:buFont typeface="Courier New" charset="2"/>
              <a:buChar char="o"/>
            </a:pPr>
            <a:r>
              <a:rPr lang="en-US">
                <a:solidFill>
                  <a:srgbClr val="000000"/>
                </a:solidFill>
                <a:latin typeface="Acumin Pro"/>
              </a:rPr>
              <a:t>Work with Educators in their area on local, regional, and State Programming</a:t>
            </a:r>
          </a:p>
          <a:p>
            <a:pPr lvl="1">
              <a:buClr>
                <a:srgbClr val="555960"/>
              </a:buClr>
              <a:buFont typeface="Courier New" charset="2"/>
              <a:buChar char="o"/>
            </a:pPr>
            <a:r>
              <a:rPr lang="en-US">
                <a:solidFill>
                  <a:srgbClr val="000000"/>
                </a:solidFill>
                <a:latin typeface="Acumin Pro"/>
              </a:rPr>
              <a:t>Work alongside ANR, HHS, and Community Development Educators on local programming</a:t>
            </a:r>
          </a:p>
          <a:p>
            <a:pPr lvl="1">
              <a:buClr>
                <a:srgbClr val="555960"/>
              </a:buClr>
              <a:buFont typeface="Courier New" charset="2"/>
              <a:buChar char="o"/>
            </a:pPr>
            <a:r>
              <a:rPr lang="en-US">
                <a:solidFill>
                  <a:srgbClr val="000000"/>
                </a:solidFill>
                <a:latin typeface="Acumin Pro"/>
              </a:rPr>
              <a:t>Lead and Participate in Needs Assessment of both 4-H and Youth Development work in their local community</a:t>
            </a:r>
            <a:endParaRPr lang="en-US" dirty="0">
              <a:solidFill>
                <a:srgbClr val="000000"/>
              </a:solidFill>
              <a:latin typeface="Acumin Pro"/>
            </a:endParaRPr>
          </a:p>
        </p:txBody>
      </p:sp>
      <p:sp>
        <p:nvSpPr>
          <p:cNvPr id="5" name="Date Placeholder 4">
            <a:extLst>
              <a:ext uri="{FF2B5EF4-FFF2-40B4-BE49-F238E27FC236}">
                <a16:creationId xmlns:a16="http://schemas.microsoft.com/office/drawing/2014/main" id="{6ECD9C20-8EC5-E4CF-E3A6-FC3FE3709C2E}"/>
              </a:ext>
            </a:extLst>
          </p:cNvPr>
          <p:cNvSpPr>
            <a:spLocks noGrp="1"/>
          </p:cNvSpPr>
          <p:nvPr>
            <p:ph type="dt" sz="half" idx="2"/>
          </p:nvPr>
        </p:nvSpPr>
        <p:spPr/>
        <p:txBody>
          <a:bodyPr/>
          <a:lstStyle/>
          <a:p>
            <a:fld id="{E0C8DACD-4E35-4E4C-AC75-C3DE50F04E7E}" type="datetime1">
              <a:rPr lang="en-US" smtClean="0"/>
              <a:pPr/>
              <a:t>2/25/2025</a:t>
            </a:fld>
            <a:endParaRPr lang="en-US"/>
          </a:p>
        </p:txBody>
      </p:sp>
      <p:sp>
        <p:nvSpPr>
          <p:cNvPr id="6" name="Slide Number Placeholder 5">
            <a:extLst>
              <a:ext uri="{FF2B5EF4-FFF2-40B4-BE49-F238E27FC236}">
                <a16:creationId xmlns:a16="http://schemas.microsoft.com/office/drawing/2014/main" id="{2D336786-AD91-B294-A263-84DAA89CE3BF}"/>
              </a:ext>
            </a:extLst>
          </p:cNvPr>
          <p:cNvSpPr>
            <a:spLocks noGrp="1"/>
          </p:cNvSpPr>
          <p:nvPr>
            <p:ph type="sldNum" sz="quarter" idx="4"/>
          </p:nvPr>
        </p:nvSpPr>
        <p:spPr/>
        <p:txBody>
          <a:bodyPr/>
          <a:lstStyle/>
          <a:p>
            <a:fld id="{8A7A6979-0714-4377-B894-6BE4C2D6E202}" type="slidenum">
              <a:rPr lang="en-US" smtClean="0"/>
              <a:pPr/>
              <a:t>9</a:t>
            </a:fld>
            <a:endParaRPr lang="en-US"/>
          </a:p>
        </p:txBody>
      </p:sp>
    </p:spTree>
    <p:extLst>
      <p:ext uri="{BB962C8B-B14F-4D97-AF65-F5344CB8AC3E}">
        <p14:creationId xmlns:p14="http://schemas.microsoft.com/office/powerpoint/2010/main" val="1657022115"/>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4-H_PPTemplate.potx" id="{09648E2C-63BA-4DD2-8066-CAB4D34DD1DE}" vid="{CAF8CC3F-FAFD-4828-A0D3-8347279B38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D61F4F4D3ADC4CA0400937AA2D720D" ma:contentTypeVersion="4" ma:contentTypeDescription="Create a new document." ma:contentTypeScope="" ma:versionID="e15babfb685187463e5b55380d59486d">
  <xsd:schema xmlns:xsd="http://www.w3.org/2001/XMLSchema" xmlns:xs="http://www.w3.org/2001/XMLSchema" xmlns:p="http://schemas.microsoft.com/office/2006/metadata/properties" xmlns:ns2="62ddaefd-bab6-4dbb-bf4f-3457c044974b" targetNamespace="http://schemas.microsoft.com/office/2006/metadata/properties" ma:root="true" ma:fieldsID="fadd0cc1bf3ebd19f0a1ef018f15de74" ns2:_="">
    <xsd:import namespace="62ddaefd-bab6-4dbb-bf4f-3457c04497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ddaefd-bab6-4dbb-bf4f-3457c04497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7F8025-6391-4A47-BC99-D8DA78C39897}">
  <ds:schemaRefs>
    <ds:schemaRef ds:uri="http://schemas.microsoft.com/sharepoint/v3/contenttype/forms"/>
  </ds:schemaRefs>
</ds:datastoreItem>
</file>

<file path=customXml/itemProps2.xml><?xml version="1.0" encoding="utf-8"?>
<ds:datastoreItem xmlns:ds="http://schemas.openxmlformats.org/officeDocument/2006/customXml" ds:itemID="{75CD6B40-D948-4748-B9D2-143A6273963F}">
  <ds:schemaRefs>
    <ds:schemaRef ds:uri="62ddaefd-bab6-4dbb-bf4f-3457c044974b"/>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D41E8A2-5BB7-443B-8C89-5B46FA020E00}">
  <ds:schemaRefs>
    <ds:schemaRef ds:uri="62ddaefd-bab6-4dbb-bf4f-3457c04497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4-H_PPTemplate</Template>
  <TotalTime>1</TotalTime>
  <Words>1291</Words>
  <Application>Microsoft Office PowerPoint</Application>
  <PresentationFormat>Widescreen</PresentationFormat>
  <Paragraphs>205</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Purdue1</vt:lpstr>
      <vt:lpstr>Indiana 4-H Affiliate summit</vt:lpstr>
      <vt:lpstr>Welcome and Introductions</vt:lpstr>
      <vt:lpstr>Indiana 4-H Mission and Vision</vt:lpstr>
      <vt:lpstr>Today’s Objectives</vt:lpstr>
      <vt:lpstr>Creating Connections</vt:lpstr>
      <vt:lpstr>4-H Affiliate’s Role in the 4-H Structure</vt:lpstr>
      <vt:lpstr>4-H Organizational Structure</vt:lpstr>
      <vt:lpstr>What the ABE says about Working Together</vt:lpstr>
      <vt:lpstr>Volunteers and the Role Description</vt:lpstr>
      <vt:lpstr>Volunteers and the Role Description</vt:lpstr>
      <vt:lpstr>Questions and Answers</vt:lpstr>
      <vt:lpstr>PowerPoint Presentation</vt:lpstr>
      <vt:lpstr>The Why and How of 4-H Affiliate Standards</vt:lpstr>
      <vt:lpstr>The Why and How of 4-H Affiliate Standards</vt:lpstr>
      <vt:lpstr>Insurance Protection </vt:lpstr>
      <vt:lpstr>The Why and How of 4-H Affiliate Standards</vt:lpstr>
      <vt:lpstr>Memorandum of Understanding</vt:lpstr>
      <vt:lpstr>PowerPoint Presentation</vt:lpstr>
      <vt:lpstr>Making the Best Better </vt:lpstr>
      <vt:lpstr>PowerPoint Presentation</vt:lpstr>
      <vt:lpstr>What do you need from us? </vt:lpstr>
      <vt:lpstr>Indiana 4-H is GROWING!</vt:lpstr>
      <vt:lpstr>Thank you for all you do!</vt:lpstr>
      <vt:lpstr>THANK YOU!</vt:lpstr>
    </vt:vector>
  </TitlesOfParts>
  <Company>Purdue University - AgIT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Carrell, Tony</dc:creator>
  <cp:lastModifiedBy>Carrell, Tony</cp:lastModifiedBy>
  <cp:revision>153</cp:revision>
  <dcterms:created xsi:type="dcterms:W3CDTF">2020-04-20T20:58:17Z</dcterms:created>
  <dcterms:modified xsi:type="dcterms:W3CDTF">2025-02-25T13:33:43Z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0x0101001CD61F4F4D3ADC4CA0400937AA2D720D</vt:lpwstr>
  </property>
  <property fmtid="{D5CDD505-2E9C-101B-9397-08002B2CF9AE}" pid="3" name="MSIP_Label_4044bd30-2ed7-4c9d-9d12-46200872a97b_Enabled">
    <vt:lpwstr>true</vt:lpwstr>
  </property>
  <property fmtid="{D5CDD505-2E9C-101B-9397-08002B2CF9AE}" pid="4" name="MSIP_Label_4044bd30-2ed7-4c9d-9d12-46200872a97b_SetDate">
    <vt:lpwstr>2024-12-19T16:03:44Z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f8a1a156-5f79-422f-9250-7a742b218365</vt:lpwstr>
  </property>
  <property fmtid="{D5CDD505-2E9C-101B-9397-08002B2CF9AE}" pid="9" name="MSIP_Label_4044bd30-2ed7-4c9d-9d12-46200872a97b_ContentBits">
    <vt:lpwstr>0</vt:lpwstr>
  </property>
</Properties>
</file>